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1" autoAdjust="0"/>
    <p:restoredTop sz="94638" autoAdjust="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36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4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4" Type="http://schemas.openxmlformats.org/officeDocument/2006/relationships/image" Target="../media/image2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00D09C0-B1F9-4C6F-849D-7702A03F48C5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D6323FD-873D-4699-9CBA-975836910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12" Type="http://schemas.openxmlformats.org/officeDocument/2006/relationships/oleObject" Target="../embeddings/oleObject16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9.bin"/><Relationship Id="rId10" Type="http://schemas.openxmlformats.org/officeDocument/2006/relationships/oleObject" Target="../embeddings/oleObject14.bin"/><Relationship Id="rId4" Type="http://schemas.openxmlformats.org/officeDocument/2006/relationships/oleObject" Target="../embeddings/oleObject8.bin"/><Relationship Id="rId9" Type="http://schemas.openxmlformats.org/officeDocument/2006/relationships/oleObject" Target="../embeddings/oleObject1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4.bin"/><Relationship Id="rId5" Type="http://schemas.openxmlformats.org/officeDocument/2006/relationships/oleObject" Target="../embeddings/oleObject23.bin"/><Relationship Id="rId4" Type="http://schemas.openxmlformats.org/officeDocument/2006/relationships/oleObject" Target="../embeddings/oleObject2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8.bin"/><Relationship Id="rId5" Type="http://schemas.openxmlformats.org/officeDocument/2006/relationships/oleObject" Target="../embeddings/oleObject27.bin"/><Relationship Id="rId4" Type="http://schemas.openxmlformats.org/officeDocument/2006/relationships/oleObject" Target="../embeddings/oleObject26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VY_42_INOVACE_08_2_Zlomky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se zlomky. </a:t>
            </a:r>
            <a:r>
              <a:rPr lang="cs-CZ" sz="1700" smtClean="0"/>
              <a:t>Následné čtení a zapisování </a:t>
            </a:r>
            <a:r>
              <a:rPr lang="cs-CZ" sz="1700" dirty="0" smtClean="0"/>
              <a:t>zlomků, určování části celku pomocí zlomku.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21.11.2012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886200"/>
            <a:ext cx="6984776" cy="1752600"/>
          </a:xfrm>
        </p:spPr>
        <p:txBody>
          <a:bodyPr/>
          <a:lstStyle/>
          <a:p>
            <a:r>
              <a:rPr lang="cs-CZ" dirty="0" smtClean="0"/>
              <a:t>Čtení a zapisování zlomků,</a:t>
            </a:r>
            <a:br>
              <a:rPr lang="cs-CZ" dirty="0" smtClean="0"/>
            </a:br>
            <a:r>
              <a:rPr lang="cs-CZ" dirty="0" smtClean="0"/>
              <a:t>vyjadřování části celku pomocí zlomku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Zlomek pět osmin (pět lomeno osmi)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700808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5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660719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8</a:t>
            </a:r>
            <a:endParaRPr lang="cs-CZ" sz="72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259632" y="2780928"/>
            <a:ext cx="7920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ývojový diagram: nebo 7"/>
          <p:cNvSpPr/>
          <p:nvPr/>
        </p:nvSpPr>
        <p:spPr>
          <a:xfrm>
            <a:off x="899592" y="3861048"/>
            <a:ext cx="2376264" cy="2232248"/>
          </a:xfrm>
          <a:prstGeom prst="flowChartOr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8" idx="3"/>
            <a:endCxn id="8" idx="7"/>
          </p:cNvCxnSpPr>
          <p:nvPr/>
        </p:nvCxnSpPr>
        <p:spPr>
          <a:xfrm flipV="1">
            <a:off x="1247588" y="4187953"/>
            <a:ext cx="1680272" cy="15784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8" idx="1"/>
            <a:endCxn id="8" idx="5"/>
          </p:cNvCxnSpPr>
          <p:nvPr/>
        </p:nvCxnSpPr>
        <p:spPr>
          <a:xfrm>
            <a:off x="1247588" y="4187953"/>
            <a:ext cx="1680272" cy="15784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olný tvar 15"/>
          <p:cNvSpPr/>
          <p:nvPr/>
        </p:nvSpPr>
        <p:spPr>
          <a:xfrm>
            <a:off x="2323475" y="4392118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 rot="2962883">
            <a:off x="2384483" y="4942373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rot="5400000">
            <a:off x="2040058" y="5310479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 rot="8350625">
            <a:off x="1464928" y="5358114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 rot="19055573">
            <a:off x="1918342" y="4065745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20399384" flipH="1">
            <a:off x="2031146" y="1823998"/>
            <a:ext cx="1944216" cy="36004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1213814" flipH="1">
            <a:off x="2151890" y="3466968"/>
            <a:ext cx="1944216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flipH="1">
            <a:off x="2195736" y="2636912"/>
            <a:ext cx="194421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283968" y="1268760"/>
            <a:ext cx="19144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čitatel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2276872"/>
            <a:ext cx="41597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>
                <a:solidFill>
                  <a:srgbClr val="0070C0"/>
                </a:solidFill>
              </a:rPr>
              <a:t>z</a:t>
            </a:r>
            <a:r>
              <a:rPr lang="cs-CZ" sz="5400" dirty="0" smtClean="0">
                <a:solidFill>
                  <a:srgbClr val="0070C0"/>
                </a:solidFill>
              </a:rPr>
              <a:t>lomková čára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83968" y="3513782"/>
            <a:ext cx="33300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jmenovatel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Čitatel, jmenovatel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700808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5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660719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8</a:t>
            </a:r>
            <a:endParaRPr lang="cs-CZ" sz="72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259632" y="2780928"/>
            <a:ext cx="7920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ývojový diagram: nebo 7"/>
          <p:cNvSpPr/>
          <p:nvPr/>
        </p:nvSpPr>
        <p:spPr>
          <a:xfrm>
            <a:off x="899592" y="3861048"/>
            <a:ext cx="2376264" cy="2232248"/>
          </a:xfrm>
          <a:prstGeom prst="flowChartOr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8" idx="3"/>
            <a:endCxn id="8" idx="7"/>
          </p:cNvCxnSpPr>
          <p:nvPr/>
        </p:nvCxnSpPr>
        <p:spPr>
          <a:xfrm flipV="1">
            <a:off x="1247588" y="4187953"/>
            <a:ext cx="1680272" cy="15784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8" idx="1"/>
            <a:endCxn id="8" idx="5"/>
          </p:cNvCxnSpPr>
          <p:nvPr/>
        </p:nvCxnSpPr>
        <p:spPr>
          <a:xfrm>
            <a:off x="1247588" y="4187953"/>
            <a:ext cx="1680272" cy="15784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olný tvar 15"/>
          <p:cNvSpPr/>
          <p:nvPr/>
        </p:nvSpPr>
        <p:spPr>
          <a:xfrm>
            <a:off x="2323475" y="4392118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 rot="2962883">
            <a:off x="2384483" y="4942373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rot="5400000">
            <a:off x="2040058" y="5310479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 rot="8350625">
            <a:off x="1464928" y="5358114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 rot="19055573">
            <a:off x="1918342" y="4065745"/>
            <a:ext cx="794479" cy="483122"/>
          </a:xfrm>
          <a:custGeom>
            <a:avLst/>
            <a:gdLst>
              <a:gd name="connsiteX0" fmla="*/ 794479 w 794479"/>
              <a:gd name="connsiteY0" fmla="*/ 419725 h 483122"/>
              <a:gd name="connsiteX1" fmla="*/ 779489 w 794479"/>
              <a:gd name="connsiteY1" fmla="*/ 359764 h 483122"/>
              <a:gd name="connsiteX2" fmla="*/ 764499 w 794479"/>
              <a:gd name="connsiteY2" fmla="*/ 314793 h 483122"/>
              <a:gd name="connsiteX3" fmla="*/ 719528 w 794479"/>
              <a:gd name="connsiteY3" fmla="*/ 149902 h 483122"/>
              <a:gd name="connsiteX4" fmla="*/ 689548 w 794479"/>
              <a:gd name="connsiteY4" fmla="*/ 59961 h 483122"/>
              <a:gd name="connsiteX5" fmla="*/ 659568 w 794479"/>
              <a:gd name="connsiteY5" fmla="*/ 29980 h 483122"/>
              <a:gd name="connsiteX6" fmla="*/ 569627 w 794479"/>
              <a:gd name="connsiteY6" fmla="*/ 0 h 483122"/>
              <a:gd name="connsiteX7" fmla="*/ 524656 w 794479"/>
              <a:gd name="connsiteY7" fmla="*/ 14990 h 483122"/>
              <a:gd name="connsiteX8" fmla="*/ 524656 w 794479"/>
              <a:gd name="connsiteY8" fmla="*/ 209862 h 483122"/>
              <a:gd name="connsiteX9" fmla="*/ 554636 w 794479"/>
              <a:gd name="connsiteY9" fmla="*/ 299803 h 483122"/>
              <a:gd name="connsiteX10" fmla="*/ 539646 w 794479"/>
              <a:gd name="connsiteY10" fmla="*/ 464695 h 483122"/>
              <a:gd name="connsiteX11" fmla="*/ 479686 w 794479"/>
              <a:gd name="connsiteY11" fmla="*/ 449705 h 483122"/>
              <a:gd name="connsiteX12" fmla="*/ 464695 w 794479"/>
              <a:gd name="connsiteY12" fmla="*/ 404734 h 483122"/>
              <a:gd name="connsiteX13" fmla="*/ 449705 w 794479"/>
              <a:gd name="connsiteY13" fmla="*/ 284813 h 483122"/>
              <a:gd name="connsiteX14" fmla="*/ 404735 w 794479"/>
              <a:gd name="connsiteY14" fmla="*/ 209862 h 483122"/>
              <a:gd name="connsiteX15" fmla="*/ 359764 w 794479"/>
              <a:gd name="connsiteY15" fmla="*/ 194872 h 483122"/>
              <a:gd name="connsiteX16" fmla="*/ 329784 w 794479"/>
              <a:gd name="connsiteY16" fmla="*/ 239843 h 483122"/>
              <a:gd name="connsiteX17" fmla="*/ 299804 w 794479"/>
              <a:gd name="connsiteY17" fmla="*/ 419725 h 483122"/>
              <a:gd name="connsiteX18" fmla="*/ 269823 w 794479"/>
              <a:gd name="connsiteY18" fmla="*/ 464695 h 483122"/>
              <a:gd name="connsiteX19" fmla="*/ 224853 w 794479"/>
              <a:gd name="connsiteY19" fmla="*/ 479685 h 483122"/>
              <a:gd name="connsiteX20" fmla="*/ 209863 w 794479"/>
              <a:gd name="connsiteY20" fmla="*/ 434715 h 483122"/>
              <a:gd name="connsiteX21" fmla="*/ 194873 w 794479"/>
              <a:gd name="connsiteY21" fmla="*/ 374754 h 483122"/>
              <a:gd name="connsiteX22" fmla="*/ 149902 w 794479"/>
              <a:gd name="connsiteY22" fmla="*/ 359764 h 483122"/>
              <a:gd name="connsiteX23" fmla="*/ 74951 w 794479"/>
              <a:gd name="connsiteY23" fmla="*/ 419725 h 483122"/>
              <a:gd name="connsiteX24" fmla="*/ 0 w 794479"/>
              <a:gd name="connsiteY24" fmla="*/ 464695 h 483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94479" h="483122">
                <a:moveTo>
                  <a:pt x="794479" y="419725"/>
                </a:moveTo>
                <a:cubicBezTo>
                  <a:pt x="789482" y="399738"/>
                  <a:pt x="785149" y="379573"/>
                  <a:pt x="779489" y="359764"/>
                </a:cubicBezTo>
                <a:cubicBezTo>
                  <a:pt x="775148" y="344571"/>
                  <a:pt x="768331" y="330122"/>
                  <a:pt x="764499" y="314793"/>
                </a:cubicBezTo>
                <a:cubicBezTo>
                  <a:pt x="722124" y="145292"/>
                  <a:pt x="783846" y="342854"/>
                  <a:pt x="719528" y="149902"/>
                </a:cubicBezTo>
                <a:lnTo>
                  <a:pt x="689548" y="59961"/>
                </a:lnTo>
                <a:cubicBezTo>
                  <a:pt x="679555" y="49967"/>
                  <a:pt x="672209" y="36300"/>
                  <a:pt x="659568" y="29980"/>
                </a:cubicBezTo>
                <a:cubicBezTo>
                  <a:pt x="631302" y="15847"/>
                  <a:pt x="569627" y="0"/>
                  <a:pt x="569627" y="0"/>
                </a:cubicBezTo>
                <a:cubicBezTo>
                  <a:pt x="554637" y="4997"/>
                  <a:pt x="534527" y="2651"/>
                  <a:pt x="524656" y="14990"/>
                </a:cubicBezTo>
                <a:cubicBezTo>
                  <a:pt x="492299" y="55436"/>
                  <a:pt x="521432" y="193740"/>
                  <a:pt x="524656" y="209862"/>
                </a:cubicBezTo>
                <a:cubicBezTo>
                  <a:pt x="530854" y="240850"/>
                  <a:pt x="554636" y="299803"/>
                  <a:pt x="554636" y="299803"/>
                </a:cubicBezTo>
                <a:cubicBezTo>
                  <a:pt x="549639" y="354767"/>
                  <a:pt x="564328" y="415331"/>
                  <a:pt x="539646" y="464695"/>
                </a:cubicBezTo>
                <a:cubicBezTo>
                  <a:pt x="530433" y="483122"/>
                  <a:pt x="495773" y="462575"/>
                  <a:pt x="479686" y="449705"/>
                </a:cubicBezTo>
                <a:cubicBezTo>
                  <a:pt x="467347" y="439834"/>
                  <a:pt x="469692" y="419724"/>
                  <a:pt x="464695" y="404734"/>
                </a:cubicBezTo>
                <a:cubicBezTo>
                  <a:pt x="459698" y="364760"/>
                  <a:pt x="456911" y="324448"/>
                  <a:pt x="449705" y="284813"/>
                </a:cubicBezTo>
                <a:cubicBezTo>
                  <a:pt x="443930" y="253051"/>
                  <a:pt x="433648" y="227210"/>
                  <a:pt x="404735" y="209862"/>
                </a:cubicBezTo>
                <a:cubicBezTo>
                  <a:pt x="391186" y="201732"/>
                  <a:pt x="374754" y="199869"/>
                  <a:pt x="359764" y="194872"/>
                </a:cubicBezTo>
                <a:cubicBezTo>
                  <a:pt x="349771" y="209862"/>
                  <a:pt x="334153" y="222365"/>
                  <a:pt x="329784" y="239843"/>
                </a:cubicBezTo>
                <a:cubicBezTo>
                  <a:pt x="313163" y="306327"/>
                  <a:pt x="329062" y="361209"/>
                  <a:pt x="299804" y="419725"/>
                </a:cubicBezTo>
                <a:cubicBezTo>
                  <a:pt x="291747" y="435839"/>
                  <a:pt x="283891" y="453441"/>
                  <a:pt x="269823" y="464695"/>
                </a:cubicBezTo>
                <a:cubicBezTo>
                  <a:pt x="257485" y="474566"/>
                  <a:pt x="239843" y="474688"/>
                  <a:pt x="224853" y="479685"/>
                </a:cubicBezTo>
                <a:cubicBezTo>
                  <a:pt x="219856" y="464695"/>
                  <a:pt x="214204" y="449908"/>
                  <a:pt x="209863" y="434715"/>
                </a:cubicBezTo>
                <a:cubicBezTo>
                  <a:pt x="204203" y="414906"/>
                  <a:pt x="207743" y="390842"/>
                  <a:pt x="194873" y="374754"/>
                </a:cubicBezTo>
                <a:cubicBezTo>
                  <a:pt x="185002" y="362415"/>
                  <a:pt x="164892" y="364761"/>
                  <a:pt x="149902" y="359764"/>
                </a:cubicBezTo>
                <a:cubicBezTo>
                  <a:pt x="11492" y="452038"/>
                  <a:pt x="181749" y="334286"/>
                  <a:pt x="74951" y="419725"/>
                </a:cubicBezTo>
                <a:cubicBezTo>
                  <a:pt x="44802" y="443844"/>
                  <a:pt x="31137" y="449127"/>
                  <a:pt x="0" y="464695"/>
                </a:cubicBezTo>
              </a:path>
            </a:pathLst>
          </a:custGeom>
          <a:solidFill>
            <a:srgbClr val="00B050"/>
          </a:solidFill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2780928"/>
            <a:ext cx="5100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Jmenovatel </a:t>
            </a:r>
            <a:r>
              <a:rPr lang="cs-CZ" sz="2400" dirty="0" smtClean="0"/>
              <a:t>zlomku sděluje,</a:t>
            </a:r>
            <a:br>
              <a:rPr lang="cs-CZ" sz="2400" dirty="0" smtClean="0"/>
            </a:br>
            <a:r>
              <a:rPr lang="cs-CZ" sz="2400" dirty="0" smtClean="0"/>
              <a:t>na kolik stejných částí je celek rozdělen.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64933" y="1772816"/>
            <a:ext cx="4511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Čitatel </a:t>
            </a:r>
            <a:r>
              <a:rPr lang="cs-CZ" sz="2400" dirty="0" smtClean="0"/>
              <a:t>udává,</a:t>
            </a:r>
            <a:br>
              <a:rPr lang="cs-CZ" sz="2400" dirty="0" smtClean="0"/>
            </a:br>
            <a:r>
              <a:rPr lang="cs-CZ" sz="2400" dirty="0" smtClean="0"/>
              <a:t>kolik těchto částí zlomek obsahuje.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3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15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30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150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30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150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30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150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30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150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30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150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30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150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5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následující zlomky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6" y="1412776"/>
          <a:ext cx="504056" cy="1302102"/>
        </p:xfrm>
        <a:graphic>
          <a:graphicData uri="http://schemas.openxmlformats.org/presentationml/2006/ole">
            <p:oleObj spid="_x0000_s1026" name="Rovnice" r:id="rId3" imgW="152280" imgH="393480" progId="Equation.3">
              <p:embed/>
            </p:oleObj>
          </a:graphicData>
        </a:graphic>
      </p:graphicFrame>
      <p:graphicFrame>
        <p:nvGraphicFramePr>
          <p:cNvPr id="1029" name="Zástupný symbol pro obsah 3"/>
          <p:cNvGraphicFramePr>
            <a:graphicFrameLocks noChangeAspect="1"/>
          </p:cNvGraphicFramePr>
          <p:nvPr/>
        </p:nvGraphicFramePr>
        <p:xfrm>
          <a:off x="776288" y="3135313"/>
          <a:ext cx="461962" cy="1301750"/>
        </p:xfrm>
        <a:graphic>
          <a:graphicData uri="http://schemas.openxmlformats.org/presentationml/2006/ole">
            <p:oleObj spid="_x0000_s1029" name="Rovnice" r:id="rId4" imgW="139680" imgH="393480" progId="Equation.3">
              <p:embed/>
            </p:oleObj>
          </a:graphicData>
        </a:graphic>
      </p:graphicFrame>
      <p:graphicFrame>
        <p:nvGraphicFramePr>
          <p:cNvPr id="1030" name="Zástupný symbol pro obsah 3"/>
          <p:cNvGraphicFramePr>
            <a:graphicFrameLocks noChangeAspect="1"/>
          </p:cNvGraphicFramePr>
          <p:nvPr/>
        </p:nvGraphicFramePr>
        <p:xfrm>
          <a:off x="776288" y="4864100"/>
          <a:ext cx="461962" cy="1301750"/>
        </p:xfrm>
        <a:graphic>
          <a:graphicData uri="http://schemas.openxmlformats.org/presentationml/2006/ole">
            <p:oleObj spid="_x0000_s1030" name="Rovnice" r:id="rId5" imgW="139680" imgH="393480" progId="Equation.3">
              <p:embed/>
            </p:oleObj>
          </a:graphicData>
        </a:graphic>
      </p:graphicFrame>
      <p:graphicFrame>
        <p:nvGraphicFramePr>
          <p:cNvPr id="1031" name="Zástupný symbol pro obsah 3"/>
          <p:cNvGraphicFramePr>
            <a:graphicFrameLocks noChangeAspect="1"/>
          </p:cNvGraphicFramePr>
          <p:nvPr/>
        </p:nvGraphicFramePr>
        <p:xfrm>
          <a:off x="4440332" y="1412875"/>
          <a:ext cx="461962" cy="1301750"/>
        </p:xfrm>
        <a:graphic>
          <a:graphicData uri="http://schemas.openxmlformats.org/presentationml/2006/ole">
            <p:oleObj spid="_x0000_s1031" name="Rovnice" r:id="rId6" imgW="139680" imgH="393480" progId="Equation.3">
              <p:embed/>
            </p:oleObj>
          </a:graphicData>
        </a:graphic>
      </p:graphicFrame>
      <p:graphicFrame>
        <p:nvGraphicFramePr>
          <p:cNvPr id="1032" name="Zástupný symbol pro obsah 3"/>
          <p:cNvGraphicFramePr>
            <a:graphicFrameLocks noChangeAspect="1"/>
          </p:cNvGraphicFramePr>
          <p:nvPr/>
        </p:nvGraphicFramePr>
        <p:xfrm>
          <a:off x="4314919" y="3141663"/>
          <a:ext cx="712788" cy="1301750"/>
        </p:xfrm>
        <a:graphic>
          <a:graphicData uri="http://schemas.openxmlformats.org/presentationml/2006/ole">
            <p:oleObj spid="_x0000_s1032" name="Rovnice" r:id="rId7" imgW="215640" imgH="393480" progId="Equation.3">
              <p:embed/>
            </p:oleObj>
          </a:graphicData>
        </a:graphic>
      </p:graphicFrame>
      <p:graphicFrame>
        <p:nvGraphicFramePr>
          <p:cNvPr id="1033" name="Zástupný symbol pro obsah 3"/>
          <p:cNvGraphicFramePr>
            <a:graphicFrameLocks noChangeAspect="1"/>
          </p:cNvGraphicFramePr>
          <p:nvPr/>
        </p:nvGraphicFramePr>
        <p:xfrm>
          <a:off x="4294282" y="4868863"/>
          <a:ext cx="755650" cy="1301750"/>
        </p:xfrm>
        <a:graphic>
          <a:graphicData uri="http://schemas.openxmlformats.org/presentationml/2006/ole">
            <p:oleObj spid="_x0000_s1033" name="Rovnice" r:id="rId8" imgW="22860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547664" y="1628800"/>
            <a:ext cx="2332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polovina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3347700"/>
            <a:ext cx="205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třetina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5085184"/>
            <a:ext cx="2008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pětina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10927" y="1628800"/>
            <a:ext cx="1748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tři devítiny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10927" y="3347700"/>
            <a:ext cx="2741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sedmnáct třicetin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67394" y="5075892"/>
            <a:ext cx="3425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dvacet šest jedenáctin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2041684"/>
            <a:ext cx="2821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lomeno dvěma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3820978"/>
            <a:ext cx="2729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lomeno třemi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47664" y="5549170"/>
            <a:ext cx="2464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lomeno pěti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60570" y="2060848"/>
            <a:ext cx="2255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tři lomeno devíti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66795" y="3717032"/>
            <a:ext cx="3236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edmnáct lomeno třiceti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67394" y="5517232"/>
            <a:ext cx="3825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dvacet šest lomeno jedenácti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následující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Jedna sedmina</a:t>
            </a:r>
          </a:p>
          <a:p>
            <a:endParaRPr lang="cs-CZ" dirty="0" smtClean="0"/>
          </a:p>
          <a:p>
            <a:r>
              <a:rPr lang="cs-CZ" dirty="0" smtClean="0"/>
              <a:t>Dvě pětiny</a:t>
            </a:r>
          </a:p>
          <a:p>
            <a:endParaRPr lang="cs-CZ" dirty="0" smtClean="0"/>
          </a:p>
          <a:p>
            <a:r>
              <a:rPr lang="cs-CZ" dirty="0" smtClean="0"/>
              <a:t>Třináct patnáctin</a:t>
            </a:r>
          </a:p>
          <a:p>
            <a:endParaRPr lang="cs-CZ" dirty="0" smtClean="0"/>
          </a:p>
          <a:p>
            <a:r>
              <a:rPr lang="cs-CZ" dirty="0" smtClean="0"/>
              <a:t>Šest padesátin</a:t>
            </a:r>
          </a:p>
          <a:p>
            <a:endParaRPr lang="cs-CZ" dirty="0"/>
          </a:p>
          <a:p>
            <a:r>
              <a:rPr lang="cs-CZ" dirty="0" smtClean="0"/>
              <a:t>Šedesát osm setin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17227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Tři lomeno osmi</a:t>
            </a:r>
          </a:p>
          <a:p>
            <a:endParaRPr lang="cs-CZ" dirty="0"/>
          </a:p>
          <a:p>
            <a:r>
              <a:rPr lang="cs-CZ" dirty="0" smtClean="0"/>
              <a:t>Pět lomeno deseti</a:t>
            </a:r>
          </a:p>
          <a:p>
            <a:endParaRPr lang="cs-CZ" dirty="0"/>
          </a:p>
          <a:p>
            <a:r>
              <a:rPr lang="cs-CZ" dirty="0" smtClean="0"/>
              <a:t>Dvanáct lomeno pěti</a:t>
            </a:r>
          </a:p>
          <a:p>
            <a:endParaRPr lang="cs-CZ" dirty="0"/>
          </a:p>
          <a:p>
            <a:r>
              <a:rPr lang="cs-CZ" dirty="0" smtClean="0"/>
              <a:t>Patnáct lomeno šedesáti</a:t>
            </a:r>
          </a:p>
          <a:p>
            <a:endParaRPr lang="cs-CZ" dirty="0"/>
          </a:p>
          <a:p>
            <a:r>
              <a:rPr lang="cs-CZ" dirty="0" smtClean="0"/>
              <a:t>Dvacet pět lomeno třemi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661674" y="1484784"/>
          <a:ext cx="306615" cy="792088"/>
        </p:xfrm>
        <a:graphic>
          <a:graphicData uri="http://schemas.openxmlformats.org/presentationml/2006/ole">
            <p:oleObj spid="_x0000_s2050" name="Rovnice" r:id="rId3" imgW="152280" imgH="39348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654252" y="2420814"/>
          <a:ext cx="306388" cy="792162"/>
        </p:xfrm>
        <a:graphic>
          <a:graphicData uri="http://schemas.openxmlformats.org/presentationml/2006/ole">
            <p:oleObj spid="_x0000_s2051" name="Rovnice" r:id="rId4" imgW="152280" imgH="393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603625" y="3357563"/>
          <a:ext cx="409575" cy="792162"/>
        </p:xfrm>
        <a:graphic>
          <a:graphicData uri="http://schemas.openxmlformats.org/presentationml/2006/ole">
            <p:oleObj spid="_x0000_s2052" name="Rovnice" r:id="rId5" imgW="203040" imgH="39348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571875" y="4292600"/>
          <a:ext cx="434975" cy="792163"/>
        </p:xfrm>
        <a:graphic>
          <a:graphicData uri="http://schemas.openxmlformats.org/presentationml/2006/ole">
            <p:oleObj spid="_x0000_s2053" name="Rovnice" r:id="rId6" imgW="215640" imgH="39348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3527425" y="5229225"/>
          <a:ext cx="561975" cy="792163"/>
        </p:xfrm>
        <a:graphic>
          <a:graphicData uri="http://schemas.openxmlformats.org/presentationml/2006/ole">
            <p:oleObj spid="_x0000_s2054" name="Rovnice" r:id="rId7" imgW="27936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8472488" y="1484313"/>
          <a:ext cx="280987" cy="792162"/>
        </p:xfrm>
        <a:graphic>
          <a:graphicData uri="http://schemas.openxmlformats.org/presentationml/2006/ole">
            <p:oleObj spid="_x0000_s2055" name="Rovnice" r:id="rId8" imgW="139680" imgH="3934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8408988" y="2420938"/>
          <a:ext cx="409575" cy="792162"/>
        </p:xfrm>
        <a:graphic>
          <a:graphicData uri="http://schemas.openxmlformats.org/presentationml/2006/ole">
            <p:oleObj spid="_x0000_s2056" name="Rovnice" r:id="rId9" imgW="203040" imgH="39348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8408988" y="3357563"/>
          <a:ext cx="409575" cy="792162"/>
        </p:xfrm>
        <a:graphic>
          <a:graphicData uri="http://schemas.openxmlformats.org/presentationml/2006/ole">
            <p:oleObj spid="_x0000_s2057" name="Rovnice" r:id="rId10" imgW="203040" imgH="39348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8383588" y="4292600"/>
          <a:ext cx="458787" cy="792163"/>
        </p:xfrm>
        <a:graphic>
          <a:graphicData uri="http://schemas.openxmlformats.org/presentationml/2006/ole">
            <p:oleObj spid="_x0000_s2058" name="Rovnice" r:id="rId11" imgW="228600" imgH="39348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8383588" y="5229225"/>
          <a:ext cx="458787" cy="792163"/>
        </p:xfrm>
        <a:graphic>
          <a:graphicData uri="http://schemas.openxmlformats.org/presentationml/2006/ole">
            <p:oleObj spid="_x0000_s2059" name="Rovnice" r:id="rId12" imgW="2286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Čitatel je nula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ChangeAspect="1"/>
          </p:cNvGraphicFramePr>
          <p:nvPr>
            <p:ph idx="1"/>
          </p:nvPr>
        </p:nvGraphicFramePr>
        <p:xfrm>
          <a:off x="702419" y="1485082"/>
          <a:ext cx="557213" cy="1439862"/>
        </p:xfrm>
        <a:graphic>
          <a:graphicData uri="http://schemas.openxmlformats.org/presentationml/2006/ole">
            <p:oleObj spid="_x0000_s3074" name="Rovnice" r:id="rId3" imgW="152280" imgH="393480" progId="Equation.3">
              <p:embed/>
            </p:oleObj>
          </a:graphicData>
        </a:graphic>
      </p:graphicFrame>
      <p:graphicFrame>
        <p:nvGraphicFramePr>
          <p:cNvPr id="3075" name="Zástupný symbol pro obsah 5"/>
          <p:cNvGraphicFramePr>
            <a:graphicFrameLocks noChangeAspect="1"/>
          </p:cNvGraphicFramePr>
          <p:nvPr/>
        </p:nvGraphicFramePr>
        <p:xfrm>
          <a:off x="4335463" y="1484313"/>
          <a:ext cx="742950" cy="1439862"/>
        </p:xfrm>
        <a:graphic>
          <a:graphicData uri="http://schemas.openxmlformats.org/presentationml/2006/ole">
            <p:oleObj spid="_x0000_s3075" name="Rovnice" r:id="rId4" imgW="20304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3076" name="Rovnice" r:id="rId5" imgW="114120" imgH="2156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187624" y="1805915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0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1805915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 0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149080"/>
            <a:ext cx="7457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Pokud je v čitateli nula, tak se zlomek rovná nule.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Nula ve jmenovateli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Dokážeme rozdělit koláč na 0 dílů?</a:t>
            </a:r>
          </a:p>
          <a:p>
            <a:endParaRPr lang="cs-CZ" dirty="0"/>
          </a:p>
          <a:p>
            <a:r>
              <a:rPr lang="cs-CZ" sz="7200" dirty="0" smtClean="0">
                <a:solidFill>
                  <a:srgbClr val="FF0000"/>
                </a:solidFill>
              </a:rPr>
              <a:t>NE!!!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707904" y="3356992"/>
          <a:ext cx="868288" cy="2243077"/>
        </p:xfrm>
        <a:graphic>
          <a:graphicData uri="http://schemas.openxmlformats.org/presentationml/2006/ole">
            <p:oleObj spid="_x0000_s4098" name="Rovnice" r:id="rId3" imgW="152280" imgH="39348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3851920" y="3573016"/>
            <a:ext cx="576064" cy="187220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3779912" y="3573016"/>
            <a:ext cx="648072" cy="18002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2411760" y="692696"/>
            <a:ext cx="936104" cy="43204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411760" y="692696"/>
            <a:ext cx="1008112" cy="360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076056" y="4149080"/>
            <a:ext cx="2751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Nemá smysl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Vývojový diagram: postup 49"/>
          <p:cNvSpPr/>
          <p:nvPr/>
        </p:nvSpPr>
        <p:spPr>
          <a:xfrm>
            <a:off x="4211960" y="5373216"/>
            <a:ext cx="2592000" cy="432048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5652120" y="1916832"/>
            <a:ext cx="1080120" cy="1080120"/>
          </a:xfrm>
          <a:prstGeom prst="triangle">
            <a:avLst>
              <a:gd name="adj" fmla="val 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postup 37"/>
          <p:cNvSpPr/>
          <p:nvPr/>
        </p:nvSpPr>
        <p:spPr>
          <a:xfrm>
            <a:off x="6732240" y="1916832"/>
            <a:ext cx="1080120" cy="216024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postup 38"/>
          <p:cNvSpPr/>
          <p:nvPr/>
        </p:nvSpPr>
        <p:spPr>
          <a:xfrm flipH="1">
            <a:off x="5652120" y="2996952"/>
            <a:ext cx="1080120" cy="108012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2411760" y="2060848"/>
            <a:ext cx="1242000" cy="64807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691680" y="3933056"/>
            <a:ext cx="504056" cy="1800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Vyjádři pomocí zlomků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1142976" y="2060848"/>
            <a:ext cx="2520280" cy="129614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1"/>
            <a:endCxn id="4" idx="3"/>
          </p:cNvCxnSpPr>
          <p:nvPr/>
        </p:nvCxnSpPr>
        <p:spPr>
          <a:xfrm rot="10800000" flipH="1">
            <a:off x="1142976" y="2708920"/>
            <a:ext cx="2520280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4" idx="0"/>
            <a:endCxn id="4" idx="2"/>
          </p:cNvCxnSpPr>
          <p:nvPr/>
        </p:nvCxnSpPr>
        <p:spPr>
          <a:xfrm rot="16200000" flipH="1">
            <a:off x="1755044" y="2708920"/>
            <a:ext cx="1296144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ývojový diagram: postup 10"/>
          <p:cNvSpPr/>
          <p:nvPr/>
        </p:nvSpPr>
        <p:spPr>
          <a:xfrm>
            <a:off x="1187624" y="3933056"/>
            <a:ext cx="1008112" cy="216024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11" idx="0"/>
            <a:endCxn id="11" idx="2"/>
          </p:cNvCxnSpPr>
          <p:nvPr/>
        </p:nvCxnSpPr>
        <p:spPr>
          <a:xfrm>
            <a:off x="1691680" y="3933056"/>
            <a:ext cx="0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11" idx="1"/>
            <a:endCxn id="11" idx="3"/>
          </p:cNvCxnSpPr>
          <p:nvPr/>
        </p:nvCxnSpPr>
        <p:spPr>
          <a:xfrm>
            <a:off x="1187624" y="5013176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187624" y="4653136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624" y="4293096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187624" y="5373216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187624" y="5733256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postup 25"/>
          <p:cNvSpPr/>
          <p:nvPr/>
        </p:nvSpPr>
        <p:spPr>
          <a:xfrm>
            <a:off x="5652120" y="1916832"/>
            <a:ext cx="2160000" cy="2160000"/>
          </a:xfrm>
          <a:prstGeom prst="flowChartProcess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652120" y="1916832"/>
            <a:ext cx="2160240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5724128" y="1916832"/>
            <a:ext cx="2088232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6" idx="1"/>
            <a:endCxn id="26" idx="3"/>
          </p:cNvCxnSpPr>
          <p:nvPr/>
        </p:nvCxnSpPr>
        <p:spPr>
          <a:xfrm>
            <a:off x="5652120" y="2996832"/>
            <a:ext cx="216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26" idx="0"/>
            <a:endCxn id="26" idx="2"/>
          </p:cNvCxnSpPr>
          <p:nvPr/>
        </p:nvCxnSpPr>
        <p:spPr>
          <a:xfrm>
            <a:off x="6732120" y="1916832"/>
            <a:ext cx="0" cy="21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Vývojový diagram: postup 40"/>
          <p:cNvSpPr/>
          <p:nvPr/>
        </p:nvSpPr>
        <p:spPr>
          <a:xfrm>
            <a:off x="4211960" y="5373216"/>
            <a:ext cx="4500000" cy="43204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>
            <a:off x="4860032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508104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6156176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804248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452320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8100392" y="537321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" name="Zástupný symbol pro obsah 32"/>
          <p:cNvGraphicFramePr>
            <a:graphicFrameLocks noChangeAspect="1"/>
          </p:cNvGraphicFramePr>
          <p:nvPr>
            <p:ph idx="1"/>
          </p:nvPr>
        </p:nvGraphicFramePr>
        <p:xfrm>
          <a:off x="3784601" y="1830388"/>
          <a:ext cx="618838" cy="1598612"/>
        </p:xfrm>
        <a:graphic>
          <a:graphicData uri="http://schemas.openxmlformats.org/presentationml/2006/ole">
            <p:oleObj spid="_x0000_s19458" name="Rovnice" r:id="rId3" imgW="152280" imgH="393480" progId="Equation.3">
              <p:embed/>
            </p:oleObj>
          </a:graphicData>
        </a:graphic>
      </p:graphicFrame>
      <p:graphicFrame>
        <p:nvGraphicFramePr>
          <p:cNvPr id="19459" name="Zástupný symbol pro obsah 32"/>
          <p:cNvGraphicFramePr>
            <a:graphicFrameLocks noChangeAspect="1"/>
          </p:cNvGraphicFramePr>
          <p:nvPr/>
        </p:nvGraphicFramePr>
        <p:xfrm>
          <a:off x="8024841" y="1901826"/>
          <a:ext cx="619125" cy="1598612"/>
        </p:xfrm>
        <a:graphic>
          <a:graphicData uri="http://schemas.openxmlformats.org/presentationml/2006/ole">
            <p:oleObj spid="_x0000_s19459" name="Rovnice" r:id="rId4" imgW="152280" imgH="393480" progId="Equation.3">
              <p:embed/>
            </p:oleObj>
          </a:graphicData>
        </a:graphic>
      </p:graphicFrame>
      <p:graphicFrame>
        <p:nvGraphicFramePr>
          <p:cNvPr id="19460" name="Zástupný symbol pro obsah 32"/>
          <p:cNvGraphicFramePr>
            <a:graphicFrameLocks noChangeAspect="1"/>
          </p:cNvGraphicFramePr>
          <p:nvPr/>
        </p:nvGraphicFramePr>
        <p:xfrm>
          <a:off x="2285984" y="4259263"/>
          <a:ext cx="825500" cy="1598612"/>
        </p:xfrm>
        <a:graphic>
          <a:graphicData uri="http://schemas.openxmlformats.org/presentationml/2006/ole">
            <p:oleObj spid="_x0000_s19460" name="Rovnice" r:id="rId5" imgW="203040" imgH="393480" progId="Equation.3">
              <p:embed/>
            </p:oleObj>
          </a:graphicData>
        </a:graphic>
      </p:graphicFrame>
      <p:graphicFrame>
        <p:nvGraphicFramePr>
          <p:cNvPr id="19461" name="Zástupný symbol pro obsah 32"/>
          <p:cNvGraphicFramePr>
            <a:graphicFrameLocks noChangeAspect="1"/>
          </p:cNvGraphicFramePr>
          <p:nvPr/>
        </p:nvGraphicFramePr>
        <p:xfrm>
          <a:off x="4381503" y="3616338"/>
          <a:ext cx="619125" cy="1598612"/>
        </p:xfrm>
        <a:graphic>
          <a:graphicData uri="http://schemas.openxmlformats.org/presentationml/2006/ole">
            <p:oleObj spid="_x0000_s19461" name="Rovnice" r:id="rId6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Vývojový diagram: postup 49"/>
          <p:cNvSpPr/>
          <p:nvPr/>
        </p:nvSpPr>
        <p:spPr>
          <a:xfrm>
            <a:off x="4211960" y="4797152"/>
            <a:ext cx="4500000" cy="432048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postup 37"/>
          <p:cNvSpPr/>
          <p:nvPr/>
        </p:nvSpPr>
        <p:spPr>
          <a:xfrm>
            <a:off x="5652120" y="1340768"/>
            <a:ext cx="2160240" cy="216024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1115616" y="1484784"/>
            <a:ext cx="2520000" cy="129614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87624" y="3356992"/>
            <a:ext cx="1008112" cy="21602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Jeden celek</a:t>
            </a: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1115616" y="1484784"/>
            <a:ext cx="2520280" cy="129614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1"/>
            <a:endCxn id="4" idx="3"/>
          </p:cNvCxnSpPr>
          <p:nvPr/>
        </p:nvCxnSpPr>
        <p:spPr>
          <a:xfrm>
            <a:off x="1115616" y="2132856"/>
            <a:ext cx="25202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4" idx="0"/>
            <a:endCxn id="4" idx="2"/>
          </p:cNvCxnSpPr>
          <p:nvPr/>
        </p:nvCxnSpPr>
        <p:spPr>
          <a:xfrm>
            <a:off x="2375756" y="1484784"/>
            <a:ext cx="0" cy="129614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ývojový diagram: postup 10"/>
          <p:cNvSpPr/>
          <p:nvPr/>
        </p:nvSpPr>
        <p:spPr>
          <a:xfrm>
            <a:off x="1187624" y="3356992"/>
            <a:ext cx="1008112" cy="216024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11" idx="0"/>
            <a:endCxn id="11" idx="2"/>
          </p:cNvCxnSpPr>
          <p:nvPr/>
        </p:nvCxnSpPr>
        <p:spPr>
          <a:xfrm>
            <a:off x="1691680" y="3356992"/>
            <a:ext cx="0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11" idx="1"/>
            <a:endCxn id="11" idx="3"/>
          </p:cNvCxnSpPr>
          <p:nvPr/>
        </p:nvCxnSpPr>
        <p:spPr>
          <a:xfrm>
            <a:off x="1187624" y="4437112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187624" y="4077072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624" y="3717032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187624" y="4797152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187624" y="5157192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postup 25"/>
          <p:cNvSpPr/>
          <p:nvPr/>
        </p:nvSpPr>
        <p:spPr>
          <a:xfrm>
            <a:off x="5652120" y="1340768"/>
            <a:ext cx="2160000" cy="2160000"/>
          </a:xfrm>
          <a:prstGeom prst="flowChartProcess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652120" y="1340768"/>
            <a:ext cx="2160240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5724128" y="1340768"/>
            <a:ext cx="2088232" cy="21602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6" idx="1"/>
            <a:endCxn id="26" idx="3"/>
          </p:cNvCxnSpPr>
          <p:nvPr/>
        </p:nvCxnSpPr>
        <p:spPr>
          <a:xfrm>
            <a:off x="5652120" y="2420768"/>
            <a:ext cx="216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26" idx="0"/>
            <a:endCxn id="26" idx="2"/>
          </p:cNvCxnSpPr>
          <p:nvPr/>
        </p:nvCxnSpPr>
        <p:spPr>
          <a:xfrm>
            <a:off x="6732120" y="1340768"/>
            <a:ext cx="0" cy="216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Vývojový diagram: postup 40"/>
          <p:cNvSpPr/>
          <p:nvPr/>
        </p:nvSpPr>
        <p:spPr>
          <a:xfrm>
            <a:off x="4211960" y="4797152"/>
            <a:ext cx="4500000" cy="43204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>
            <a:off x="4860032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508104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6156176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804248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452320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8100392" y="4797152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" name="Zástupný symbol pro obsah 32"/>
          <p:cNvGraphicFramePr>
            <a:graphicFrameLocks noChangeAspect="1"/>
          </p:cNvGraphicFramePr>
          <p:nvPr>
            <p:ph idx="1"/>
          </p:nvPr>
        </p:nvGraphicFramePr>
        <p:xfrm>
          <a:off x="3784601" y="1556792"/>
          <a:ext cx="501750" cy="1296144"/>
        </p:xfrm>
        <a:graphic>
          <a:graphicData uri="http://schemas.openxmlformats.org/presentationml/2006/ole">
            <p:oleObj spid="_x0000_s20482" name="Rovnice" r:id="rId3" imgW="152280" imgH="393480" progId="Equation.3">
              <p:embed/>
            </p:oleObj>
          </a:graphicData>
        </a:graphic>
      </p:graphicFrame>
      <p:graphicFrame>
        <p:nvGraphicFramePr>
          <p:cNvPr id="19459" name="Zástupný symbol pro obsah 32"/>
          <p:cNvGraphicFramePr>
            <a:graphicFrameLocks noChangeAspect="1"/>
          </p:cNvGraphicFramePr>
          <p:nvPr/>
        </p:nvGraphicFramePr>
        <p:xfrm>
          <a:off x="8050214" y="1628799"/>
          <a:ext cx="459234" cy="1295375"/>
        </p:xfrm>
        <a:graphic>
          <a:graphicData uri="http://schemas.openxmlformats.org/presentationml/2006/ole">
            <p:oleObj spid="_x0000_s20483" name="Rovnice" r:id="rId4" imgW="139680" imgH="393480" progId="Equation.3">
              <p:embed/>
            </p:oleObj>
          </a:graphicData>
        </a:graphic>
      </p:graphicFrame>
      <p:graphicFrame>
        <p:nvGraphicFramePr>
          <p:cNvPr id="19460" name="Zástupný symbol pro obsah 32"/>
          <p:cNvGraphicFramePr>
            <a:graphicFrameLocks noChangeAspect="1"/>
          </p:cNvGraphicFramePr>
          <p:nvPr/>
        </p:nvGraphicFramePr>
        <p:xfrm>
          <a:off x="2285984" y="3933055"/>
          <a:ext cx="696477" cy="1348755"/>
        </p:xfrm>
        <a:graphic>
          <a:graphicData uri="http://schemas.openxmlformats.org/presentationml/2006/ole">
            <p:oleObj spid="_x0000_s20484" name="Rovnice" r:id="rId5" imgW="203040" imgH="393480" progId="Equation.3">
              <p:embed/>
            </p:oleObj>
          </a:graphicData>
        </a:graphic>
      </p:graphicFrame>
      <p:graphicFrame>
        <p:nvGraphicFramePr>
          <p:cNvPr id="19461" name="Zástupný symbol pro obsah 32"/>
          <p:cNvGraphicFramePr>
            <a:graphicFrameLocks noChangeAspect="1"/>
          </p:cNvGraphicFramePr>
          <p:nvPr/>
        </p:nvGraphicFramePr>
        <p:xfrm>
          <a:off x="4381503" y="3403300"/>
          <a:ext cx="478529" cy="1235586"/>
        </p:xfrm>
        <a:graphic>
          <a:graphicData uri="http://schemas.openxmlformats.org/presentationml/2006/ole">
            <p:oleObj spid="_x0000_s20485" name="Rovnice" r:id="rId6" imgW="152280" imgH="393480" progId="Equation.3">
              <p:embed/>
            </p:oleObj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4139952" y="1844824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1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388424" y="1916832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1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755975" y="3717032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1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915816" y="4294837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1</a:t>
            </a:r>
            <a:endParaRPr lang="cs-CZ" sz="3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7504" y="6021288"/>
            <a:ext cx="905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Zlomek se stejným čitatelem a jmenovatelem se rovná jedné.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000"/>
                            </p:stCondLst>
                            <p:childTnLst>
                              <p:par>
                                <p:cTn id="8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4" dur="1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42" grpId="0"/>
      <p:bldP spid="44" grpId="0"/>
      <p:bldP spid="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361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Zlomek pět osmin (pět lomeno osmi)</vt:lpstr>
      <vt:lpstr>Čitatel, jmenovatel</vt:lpstr>
      <vt:lpstr>Přečti následující zlomky</vt:lpstr>
      <vt:lpstr>Napiš následující zlomky</vt:lpstr>
      <vt:lpstr>Čitatel je nula</vt:lpstr>
      <vt:lpstr>Nula ve jmenovateli</vt:lpstr>
      <vt:lpstr>Vyjádři pomocí zlomků</vt:lpstr>
      <vt:lpstr>Jeden celek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 Marshner</dc:creator>
  <cp:lastModifiedBy>Roman Marshner</cp:lastModifiedBy>
  <cp:revision>14</cp:revision>
  <dcterms:created xsi:type="dcterms:W3CDTF">2012-11-21T06:57:46Z</dcterms:created>
  <dcterms:modified xsi:type="dcterms:W3CDTF">2012-11-30T08:05:21Z</dcterms:modified>
</cp:coreProperties>
</file>