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6" r:id="rId3"/>
    <p:sldId id="256" r:id="rId4"/>
    <p:sldId id="261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C44D1725-5FA2-4142-9331-799F6D84EEA8}" type="datetimeFigureOut">
              <a:rPr lang="cs-CZ" smtClean="0"/>
              <a:pPr/>
              <a:t>25.11.2012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EBE2E050-9774-4062-AB11-44952AA97A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VY_42_INOVACE_09_2_Mocniny s přirozeným mocnitelem - násobení a dělení mocnin se stejným základem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pravidly pro násobení a dělení mocnin s přirozeným mocnitelem, které mají stejný základ. Následné určování součinu a podílu mocnin se stejným základem.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23.11.2012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23.11.2012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424936" cy="1470025"/>
          </a:xfrm>
        </p:spPr>
        <p:txBody>
          <a:bodyPr/>
          <a:lstStyle/>
          <a:p>
            <a:r>
              <a:rPr lang="cs-CZ" dirty="0" smtClean="0"/>
              <a:t>Mocniny s přirozeným mocnitelem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3886200"/>
            <a:ext cx="7560840" cy="1752600"/>
          </a:xfrm>
        </p:spPr>
        <p:txBody>
          <a:bodyPr/>
          <a:lstStyle/>
          <a:p>
            <a:r>
              <a:rPr lang="cs-CZ" dirty="0" smtClean="0"/>
              <a:t>Násobení a dělení mocnin se stejným základem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568952" cy="1470025"/>
          </a:xfrm>
        </p:spPr>
        <p:txBody>
          <a:bodyPr/>
          <a:lstStyle/>
          <a:p>
            <a:r>
              <a:rPr lang="cs-CZ" dirty="0" smtClean="0"/>
              <a:t>Násobení mocnin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se stejným základem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Součin mocnin se stejným základem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800" dirty="0" smtClean="0"/>
              <a:t>4</a:t>
            </a:r>
            <a:r>
              <a:rPr lang="cs-CZ" sz="4800" baseline="30000" dirty="0" smtClean="0"/>
              <a:t>3</a:t>
            </a:r>
            <a:r>
              <a:rPr lang="cs-CZ" sz="4800" dirty="0" smtClean="0"/>
              <a:t> · 4</a:t>
            </a:r>
            <a:r>
              <a:rPr lang="cs-CZ" sz="4800" baseline="30000" dirty="0" smtClean="0"/>
              <a:t>5</a:t>
            </a:r>
            <a:r>
              <a:rPr lang="cs-CZ" sz="4800" dirty="0" smtClean="0"/>
              <a:t> =</a:t>
            </a:r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endParaRPr lang="cs-CZ" sz="4800" dirty="0"/>
          </a:p>
          <a:p>
            <a:pPr>
              <a:buNone/>
            </a:pPr>
            <a:endParaRPr lang="cs-CZ" sz="4800" dirty="0" smtClean="0"/>
          </a:p>
          <a:p>
            <a:pPr>
              <a:buNone/>
            </a:pPr>
            <a:r>
              <a:rPr lang="cs-CZ" sz="4800" b="1" dirty="0" smtClean="0"/>
              <a:t>Najdeš jednoduché pravidlo???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572000" y="1700808"/>
            <a:ext cx="30973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4</a:t>
            </a:r>
            <a:r>
              <a:rPr lang="cs-CZ" sz="4800" baseline="30000" dirty="0" smtClean="0"/>
              <a:t>3</a:t>
            </a:r>
            <a:r>
              <a:rPr lang="cs-CZ" sz="4800" dirty="0" smtClean="0"/>
              <a:t> = 4 · 4 · </a:t>
            </a:r>
            <a:r>
              <a:rPr lang="cs-CZ" sz="4800" dirty="0" err="1" smtClean="0"/>
              <a:t>4</a:t>
            </a:r>
            <a:endParaRPr lang="cs-CZ" sz="4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2723436"/>
            <a:ext cx="45913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4</a:t>
            </a:r>
            <a:r>
              <a:rPr lang="cs-CZ" sz="4800" baseline="30000" dirty="0" smtClean="0"/>
              <a:t>5</a:t>
            </a:r>
            <a:r>
              <a:rPr lang="cs-CZ" sz="4800" dirty="0" smtClean="0"/>
              <a:t> = 4 · 4 · </a:t>
            </a:r>
            <a:r>
              <a:rPr lang="cs-CZ" sz="4800" dirty="0" err="1" smtClean="0"/>
              <a:t>4</a:t>
            </a:r>
            <a:r>
              <a:rPr lang="cs-CZ" sz="4800" dirty="0" smtClean="0"/>
              <a:t> · </a:t>
            </a:r>
            <a:r>
              <a:rPr lang="cs-CZ" sz="4800" dirty="0" err="1" smtClean="0"/>
              <a:t>4</a:t>
            </a:r>
            <a:r>
              <a:rPr lang="cs-CZ" sz="4800" dirty="0" smtClean="0"/>
              <a:t> · </a:t>
            </a:r>
            <a:r>
              <a:rPr lang="cs-CZ" sz="4800" dirty="0" err="1" smtClean="0"/>
              <a:t>4</a:t>
            </a:r>
            <a:endParaRPr lang="cs-CZ" sz="4800" dirty="0" smtClean="0"/>
          </a:p>
          <a:p>
            <a:endParaRPr lang="cs-CZ" sz="4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226059"/>
            <a:ext cx="1991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4 · 4 · </a:t>
            </a:r>
            <a:r>
              <a:rPr lang="cs-CZ" sz="4800" dirty="0" err="1" smtClean="0"/>
              <a:t>4</a:t>
            </a:r>
            <a:endParaRPr lang="cs-CZ" sz="4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771800" y="4223990"/>
            <a:ext cx="34852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4 · 4 · </a:t>
            </a:r>
            <a:r>
              <a:rPr lang="cs-CZ" sz="4800" dirty="0" err="1" smtClean="0"/>
              <a:t>4</a:t>
            </a:r>
            <a:r>
              <a:rPr lang="cs-CZ" sz="4800" dirty="0" smtClean="0"/>
              <a:t> · </a:t>
            </a:r>
            <a:r>
              <a:rPr lang="cs-CZ" sz="4800" dirty="0" err="1" smtClean="0"/>
              <a:t>4</a:t>
            </a:r>
            <a:r>
              <a:rPr lang="cs-CZ" sz="4800" dirty="0" smtClean="0"/>
              <a:t> · </a:t>
            </a:r>
            <a:r>
              <a:rPr lang="cs-CZ" sz="4800" dirty="0" err="1" smtClean="0"/>
              <a:t>4</a:t>
            </a:r>
            <a:endParaRPr lang="cs-CZ" sz="4800" dirty="0" smtClean="0"/>
          </a:p>
          <a:p>
            <a:endParaRPr lang="cs-CZ" sz="4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431642" y="4226059"/>
            <a:ext cx="3401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·</a:t>
            </a:r>
            <a:endParaRPr lang="cs-CZ" sz="4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01043" y="4226059"/>
            <a:ext cx="1151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= 4</a:t>
            </a:r>
            <a:r>
              <a:rPr lang="cs-CZ" sz="4800" baseline="30000" dirty="0" smtClean="0"/>
              <a:t>8</a:t>
            </a:r>
            <a:endParaRPr lang="cs-CZ" sz="4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1620089"/>
            <a:ext cx="70564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/>
              <a:t>4</a:t>
            </a:r>
            <a:r>
              <a:rPr lang="cs-CZ" sz="4800" baseline="30000" dirty="0" smtClean="0"/>
              <a:t>8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Součin mocnin se stejným základem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600" b="1" dirty="0" smtClean="0">
                <a:solidFill>
                  <a:srgbClr val="FF0000"/>
                </a:solidFill>
              </a:rPr>
              <a:t> · </a:t>
            </a: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6600" b="1" dirty="0" smtClean="0">
                <a:solidFill>
                  <a:srgbClr val="FF0000"/>
                </a:solidFill>
              </a:rPr>
              <a:t> = </a:t>
            </a: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600" b="1" baseline="30000" dirty="0" smtClean="0">
                <a:solidFill>
                  <a:srgbClr val="FF0000"/>
                </a:solidFill>
              </a:rPr>
              <a:t> + n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</a:p>
          <a:p>
            <a:pPr>
              <a:buNone/>
            </a:pPr>
            <a:r>
              <a:rPr lang="cs-CZ" sz="3600" i="1" dirty="0" smtClean="0"/>
              <a:t>a</a:t>
            </a:r>
            <a:r>
              <a:rPr lang="cs-CZ" sz="3600" dirty="0" smtClean="0"/>
              <a:t> – je libovolné číslo</a:t>
            </a:r>
          </a:p>
          <a:p>
            <a:pPr>
              <a:buNone/>
            </a:pPr>
            <a:r>
              <a:rPr lang="cs-CZ" sz="3600" i="1" dirty="0" smtClean="0"/>
              <a:t>m,n </a:t>
            </a:r>
            <a:r>
              <a:rPr lang="cs-CZ" sz="3600" dirty="0" smtClean="0"/>
              <a:t>– jsou přirozená čísla</a:t>
            </a:r>
          </a:p>
          <a:p>
            <a:pPr>
              <a:buNone/>
            </a:pPr>
            <a:endParaRPr lang="cs-CZ" sz="3600" i="1" dirty="0"/>
          </a:p>
          <a:p>
            <a:pPr marL="0" indent="0">
              <a:buNone/>
            </a:pPr>
            <a:r>
              <a:rPr lang="cs-CZ" dirty="0" smtClean="0"/>
              <a:t>Mocniny se stejným základem násobíme tak, že jejich základ umocníme na součet mocnitelů.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5949280"/>
            <a:ext cx="2924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· 6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= 6</a:t>
            </a:r>
            <a:r>
              <a:rPr lang="cs-CZ" sz="3200" baseline="30000" dirty="0" smtClean="0"/>
              <a:t>2+5</a:t>
            </a:r>
            <a:r>
              <a:rPr lang="cs-CZ" sz="3200" dirty="0" smtClean="0"/>
              <a:t> = 6</a:t>
            </a:r>
            <a:r>
              <a:rPr lang="cs-CZ" sz="3200" baseline="30000" dirty="0" smtClean="0"/>
              <a:t>7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8727" y="5949280"/>
            <a:ext cx="3275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(–8)</a:t>
            </a:r>
            <a:r>
              <a:rPr lang="cs-CZ" sz="3200" baseline="30000" dirty="0" smtClean="0"/>
              <a:t>3</a:t>
            </a:r>
            <a:r>
              <a:rPr lang="cs-CZ" sz="3200" dirty="0" smtClean="0"/>
              <a:t> · (–8)</a:t>
            </a:r>
            <a:r>
              <a:rPr lang="cs-CZ" sz="3200" baseline="30000" dirty="0" smtClean="0"/>
              <a:t>6</a:t>
            </a:r>
            <a:r>
              <a:rPr lang="cs-CZ" sz="3200" dirty="0" smtClean="0"/>
              <a:t> = (–8)</a:t>
            </a:r>
            <a:r>
              <a:rPr lang="cs-CZ" sz="3200" baseline="30000" dirty="0" smtClean="0"/>
              <a:t>9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jako mocninu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sz="4400" dirty="0" smtClean="0"/>
              <a:t>9</a:t>
            </a:r>
            <a:r>
              <a:rPr lang="cs-CZ" sz="4400" baseline="30000" dirty="0" smtClean="0"/>
              <a:t>3</a:t>
            </a:r>
            <a:r>
              <a:rPr lang="cs-CZ" sz="4400" dirty="0" smtClean="0"/>
              <a:t> · 9</a:t>
            </a:r>
            <a:r>
              <a:rPr lang="cs-CZ" sz="4400" baseline="30000" dirty="0" smtClean="0"/>
              <a:t>5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(–6)</a:t>
            </a:r>
            <a:r>
              <a:rPr lang="cs-CZ" sz="4400" baseline="30000" dirty="0" smtClean="0"/>
              <a:t>6</a:t>
            </a:r>
            <a:r>
              <a:rPr lang="cs-CZ" sz="4400" dirty="0" smtClean="0"/>
              <a:t> · (–6)</a:t>
            </a:r>
            <a:r>
              <a:rPr lang="cs-CZ" sz="4400" baseline="30000" dirty="0" smtClean="0"/>
              <a:t>4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11</a:t>
            </a:r>
            <a:r>
              <a:rPr lang="cs-CZ" sz="4400" baseline="30000" dirty="0" smtClean="0"/>
              <a:t>9</a:t>
            </a:r>
            <a:r>
              <a:rPr lang="cs-CZ" sz="4400" dirty="0" smtClean="0"/>
              <a:t> · 11</a:t>
            </a:r>
            <a:r>
              <a:rPr lang="cs-CZ" sz="4400" baseline="30000" dirty="0" smtClean="0"/>
              <a:t>7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10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· 10 =</a:t>
            </a:r>
          </a:p>
          <a:p>
            <a:pPr>
              <a:buNone/>
            </a:pPr>
            <a:r>
              <a:rPr lang="cs-CZ" sz="4400" dirty="0" smtClean="0"/>
              <a:t>(–5)</a:t>
            </a:r>
            <a:r>
              <a:rPr lang="cs-CZ" sz="4400" baseline="30000" dirty="0" smtClean="0"/>
              <a:t>6</a:t>
            </a:r>
            <a:r>
              <a:rPr lang="cs-CZ" sz="4400" dirty="0" smtClean="0"/>
              <a:t> · (–5)</a:t>
            </a:r>
            <a:r>
              <a:rPr lang="cs-CZ" sz="4400" baseline="30000" dirty="0" smtClean="0"/>
              <a:t>6</a:t>
            </a:r>
            <a:r>
              <a:rPr lang="cs-CZ" sz="4400" dirty="0" smtClean="0"/>
              <a:t> =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ChangeAspect="1"/>
          </p:cNvGraphicFramePr>
          <p:nvPr>
            <p:ph sz="half" idx="2"/>
          </p:nvPr>
        </p:nvGraphicFramePr>
        <p:xfrm>
          <a:off x="4913313" y="1557338"/>
          <a:ext cx="1889125" cy="1146175"/>
        </p:xfrm>
        <a:graphic>
          <a:graphicData uri="http://schemas.openxmlformats.org/presentationml/2006/ole">
            <p:oleObj spid="_x0000_s1026" name="Rovnice" r:id="rId3" imgW="774360" imgH="469800" progId="Equation.3">
              <p:embed/>
            </p:oleObj>
          </a:graphicData>
        </a:graphic>
      </p:graphicFrame>
      <p:graphicFrame>
        <p:nvGraphicFramePr>
          <p:cNvPr id="1027" name="Zástupný symbol pro obsah 4"/>
          <p:cNvGraphicFramePr>
            <a:graphicFrameLocks noChangeAspect="1"/>
          </p:cNvGraphicFramePr>
          <p:nvPr/>
        </p:nvGraphicFramePr>
        <p:xfrm>
          <a:off x="4911725" y="2852738"/>
          <a:ext cx="2792413" cy="1146175"/>
        </p:xfrm>
        <a:graphic>
          <a:graphicData uri="http://schemas.openxmlformats.org/presentationml/2006/ole">
            <p:oleObj spid="_x0000_s1027" name="Rovnice" r:id="rId4" imgW="1143000" imgH="469800" progId="Equation.3">
              <p:embed/>
            </p:oleObj>
          </a:graphicData>
        </a:graphic>
      </p:graphicFrame>
      <p:graphicFrame>
        <p:nvGraphicFramePr>
          <p:cNvPr id="1028" name="Zástupný symbol pro obsah 4"/>
          <p:cNvGraphicFramePr>
            <a:graphicFrameLocks noChangeAspect="1"/>
          </p:cNvGraphicFramePr>
          <p:nvPr/>
        </p:nvGraphicFramePr>
        <p:xfrm>
          <a:off x="4833938" y="4083050"/>
          <a:ext cx="2109787" cy="1146175"/>
        </p:xfrm>
        <a:graphic>
          <a:graphicData uri="http://schemas.openxmlformats.org/presentationml/2006/ole">
            <p:oleObj spid="_x0000_s1028" name="Rovnice" r:id="rId5" imgW="863280" imgH="46980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705446" y="1700808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52320" y="309160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05446" y="4315743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34600" y="1579439"/>
            <a:ext cx="6607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9</a:t>
            </a:r>
            <a:r>
              <a:rPr lang="cs-CZ" sz="4400" baseline="30000" dirty="0" smtClean="0"/>
              <a:t>8</a:t>
            </a:r>
            <a:endParaRPr lang="cs-CZ" sz="4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79194" y="2420888"/>
            <a:ext cx="14750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(–6)</a:t>
            </a:r>
            <a:r>
              <a:rPr lang="cs-CZ" sz="4400" baseline="30000" dirty="0" smtClean="0"/>
              <a:t>10</a:t>
            </a:r>
            <a:endParaRPr lang="cs-CZ" sz="4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31122" y="3235623"/>
            <a:ext cx="11368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11</a:t>
            </a:r>
            <a:r>
              <a:rPr lang="cs-CZ" sz="4400" baseline="30000" dirty="0" smtClean="0"/>
              <a:t>16</a:t>
            </a:r>
            <a:endParaRPr lang="cs-CZ" sz="4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59114" y="4027711"/>
            <a:ext cx="9460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10</a:t>
            </a:r>
            <a:r>
              <a:rPr lang="cs-CZ" sz="4400" baseline="30000" dirty="0" smtClean="0"/>
              <a:t>3</a:t>
            </a:r>
            <a:endParaRPr lang="cs-CZ" sz="4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4819799"/>
            <a:ext cx="14750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(–5)</a:t>
            </a:r>
            <a:r>
              <a:rPr lang="cs-CZ" sz="4400" baseline="30000" dirty="0" smtClean="0"/>
              <a:t>12</a:t>
            </a:r>
            <a:endParaRPr lang="cs-CZ" sz="4400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7164288" y="1556791"/>
          <a:ext cx="965298" cy="1152129"/>
        </p:xfrm>
        <a:graphic>
          <a:graphicData uri="http://schemas.openxmlformats.org/presentationml/2006/ole">
            <p:oleObj spid="_x0000_s1029" name="Rovnice" r:id="rId6" imgW="393480" imgH="469800" progId="Equation.3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7812360" y="2852738"/>
          <a:ext cx="1370012" cy="1150937"/>
        </p:xfrm>
        <a:graphic>
          <a:graphicData uri="http://schemas.openxmlformats.org/presentationml/2006/ole">
            <p:oleObj spid="_x0000_s1030" name="Rovnice" r:id="rId7" imgW="558720" imgH="469800" progId="Equation.3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7092280" y="4076700"/>
          <a:ext cx="1058862" cy="1150938"/>
        </p:xfrm>
        <a:graphic>
          <a:graphicData uri="http://schemas.openxmlformats.org/presentationml/2006/ole">
            <p:oleObj spid="_x0000_s1031" name="Rovnice" r:id="rId8" imgW="431640" imgH="469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Součin více mocnin se stejným základem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4</a:t>
            </a:r>
            <a:r>
              <a:rPr lang="cs-CZ" sz="4400" baseline="30000" dirty="0" smtClean="0">
                <a:solidFill>
                  <a:srgbClr val="FF0000"/>
                </a:solidFill>
              </a:rPr>
              <a:t>3</a:t>
            </a:r>
            <a:r>
              <a:rPr lang="cs-CZ" sz="4400" dirty="0" smtClean="0">
                <a:solidFill>
                  <a:srgbClr val="FF0000"/>
                </a:solidFill>
              </a:rPr>
              <a:t> · 4</a:t>
            </a:r>
            <a:r>
              <a:rPr lang="cs-CZ" sz="4400" baseline="30000" dirty="0" smtClean="0">
                <a:solidFill>
                  <a:srgbClr val="FF0000"/>
                </a:solidFill>
              </a:rPr>
              <a:t>5</a:t>
            </a:r>
            <a:r>
              <a:rPr lang="cs-CZ" sz="4400" dirty="0" smtClean="0">
                <a:solidFill>
                  <a:srgbClr val="FF0000"/>
                </a:solidFill>
              </a:rPr>
              <a:t> · 4</a:t>
            </a:r>
            <a:r>
              <a:rPr lang="cs-CZ" sz="4400" baseline="30000" dirty="0" smtClean="0">
                <a:solidFill>
                  <a:srgbClr val="FF0000"/>
                </a:solidFill>
              </a:rPr>
              <a:t>2</a:t>
            </a:r>
            <a:r>
              <a:rPr lang="cs-CZ" sz="4400" dirty="0" smtClean="0">
                <a:solidFill>
                  <a:srgbClr val="FF0000"/>
                </a:solidFill>
              </a:rPr>
              <a:t> · 4</a:t>
            </a:r>
            <a:r>
              <a:rPr lang="cs-CZ" sz="4400" baseline="30000" dirty="0" smtClean="0">
                <a:solidFill>
                  <a:srgbClr val="FF0000"/>
                </a:solidFill>
              </a:rPr>
              <a:t>6</a:t>
            </a:r>
            <a:r>
              <a:rPr lang="cs-CZ" sz="4400" dirty="0" smtClean="0">
                <a:solidFill>
                  <a:srgbClr val="FF0000"/>
                </a:solidFill>
              </a:rPr>
              <a:t>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Zapiš jako jednu mocninu:</a:t>
            </a:r>
          </a:p>
          <a:p>
            <a:pPr>
              <a:buNone/>
            </a:pPr>
            <a:r>
              <a:rPr lang="cs-CZ" dirty="0" smtClean="0"/>
              <a:t>5</a:t>
            </a:r>
            <a:r>
              <a:rPr lang="cs-CZ" baseline="30000" dirty="0" smtClean="0"/>
              <a:t>3</a:t>
            </a:r>
            <a:r>
              <a:rPr lang="cs-CZ" dirty="0" smtClean="0"/>
              <a:t> · 5</a:t>
            </a:r>
            <a:r>
              <a:rPr lang="cs-CZ" baseline="30000" dirty="0" smtClean="0"/>
              <a:t>5</a:t>
            </a:r>
            <a:r>
              <a:rPr lang="cs-CZ" dirty="0" smtClean="0"/>
              <a:t> · 5</a:t>
            </a:r>
            <a:r>
              <a:rPr lang="cs-CZ" baseline="30000" dirty="0" smtClean="0"/>
              <a:t>7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(–7)</a:t>
            </a:r>
            <a:r>
              <a:rPr lang="cs-CZ" baseline="30000" dirty="0" smtClean="0"/>
              <a:t>2</a:t>
            </a:r>
            <a:r>
              <a:rPr lang="cs-CZ" dirty="0" smtClean="0"/>
              <a:t> · (–7) · (–7)</a:t>
            </a:r>
            <a:r>
              <a:rPr lang="cs-CZ" baseline="30000" dirty="0" smtClean="0"/>
              <a:t>6 </a:t>
            </a:r>
            <a:r>
              <a:rPr lang="cs-CZ" dirty="0" smtClean="0"/>
              <a:t>· (–7)</a:t>
            </a:r>
            <a:r>
              <a:rPr lang="cs-CZ" baseline="30000" dirty="0" smtClean="0"/>
              <a:t>3</a:t>
            </a:r>
            <a:r>
              <a:rPr lang="cs-CZ" dirty="0" smtClean="0"/>
              <a:t> =</a:t>
            </a:r>
          </a:p>
          <a:p>
            <a:pPr>
              <a:buNone/>
            </a:pPr>
            <a:r>
              <a:rPr lang="cs-CZ" dirty="0" smtClean="0"/>
              <a:t>0,3</a:t>
            </a:r>
            <a:r>
              <a:rPr lang="cs-CZ" baseline="30000" dirty="0" smtClean="0"/>
              <a:t>2</a:t>
            </a:r>
            <a:r>
              <a:rPr lang="cs-CZ" dirty="0" smtClean="0"/>
              <a:t> · 0,3</a:t>
            </a:r>
            <a:r>
              <a:rPr lang="cs-CZ" baseline="30000" dirty="0" smtClean="0"/>
              <a:t>5</a:t>
            </a:r>
            <a:r>
              <a:rPr lang="cs-CZ" dirty="0" smtClean="0"/>
              <a:t> · 0,3 · 0,3</a:t>
            </a:r>
            <a:r>
              <a:rPr lang="cs-CZ" baseline="30000" dirty="0" smtClean="0"/>
              <a:t>2</a:t>
            </a:r>
            <a:r>
              <a:rPr lang="cs-CZ" dirty="0" smtClean="0"/>
              <a:t> · 0,3</a:t>
            </a:r>
            <a:r>
              <a:rPr lang="cs-CZ" baseline="30000" dirty="0" smtClean="0"/>
              <a:t>3</a:t>
            </a:r>
            <a:r>
              <a:rPr lang="cs-CZ" dirty="0" smtClean="0"/>
              <a:t> =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67544" y="5300663"/>
          <a:ext cx="6483350" cy="1008062"/>
        </p:xfrm>
        <a:graphic>
          <a:graphicData uri="http://schemas.openxmlformats.org/presentationml/2006/ole">
            <p:oleObj spid="_x0000_s2050" name="Rovnice" r:id="rId3" imgW="3022560" imgH="46980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7020272" y="5580529"/>
            <a:ext cx="389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=</a:t>
            </a:r>
            <a:endParaRPr lang="cs-CZ" sz="3200" dirty="0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7380312" y="5301208"/>
          <a:ext cx="864096" cy="1031341"/>
        </p:xfrm>
        <a:graphic>
          <a:graphicData uri="http://schemas.openxmlformats.org/presentationml/2006/ole">
            <p:oleObj spid="_x0000_s2051" name="Rovnice" r:id="rId4" imgW="393480" imgH="469800" progId="Equation.3">
              <p:embed/>
            </p:oleObj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2483768" y="3564305"/>
            <a:ext cx="671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</a:t>
            </a:r>
            <a:r>
              <a:rPr lang="cs-CZ" sz="3200" baseline="30000" dirty="0" smtClean="0"/>
              <a:t>15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4149080"/>
            <a:ext cx="11272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(–7)</a:t>
            </a:r>
            <a:r>
              <a:rPr lang="cs-CZ" sz="3200" baseline="30000" dirty="0" smtClean="0"/>
              <a:t>12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24157" y="4716433"/>
            <a:ext cx="9829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0,3</a:t>
            </a:r>
            <a:r>
              <a:rPr lang="cs-CZ" sz="3200" baseline="30000" dirty="0" smtClean="0"/>
              <a:t>13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72460" y="1579439"/>
            <a:ext cx="17956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4</a:t>
            </a:r>
            <a:r>
              <a:rPr lang="cs-CZ" sz="4400" baseline="30000" dirty="0" smtClean="0">
                <a:solidFill>
                  <a:srgbClr val="FF0000"/>
                </a:solidFill>
              </a:rPr>
              <a:t>3+5+2+6</a:t>
            </a:r>
            <a:endParaRPr lang="cs-CZ" sz="4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759991" y="1628800"/>
            <a:ext cx="1260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= 4</a:t>
            </a:r>
            <a:r>
              <a:rPr lang="cs-CZ" sz="4400" baseline="30000" dirty="0" smtClean="0">
                <a:solidFill>
                  <a:srgbClr val="FF0000"/>
                </a:solidFill>
              </a:rPr>
              <a:t>16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Dělení mocnin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se stejným základem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Podíl mocnin se stejným základem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dirty="0" smtClean="0"/>
              <a:t>5</a:t>
            </a:r>
            <a:r>
              <a:rPr lang="cs-CZ" sz="3600" baseline="30000" dirty="0" smtClean="0"/>
              <a:t>7</a:t>
            </a:r>
            <a:r>
              <a:rPr lang="cs-CZ" sz="3600" dirty="0" smtClean="0"/>
              <a:t> : 5</a:t>
            </a:r>
            <a:r>
              <a:rPr lang="cs-CZ" sz="3600" baseline="30000" dirty="0" smtClean="0"/>
              <a:t>4</a:t>
            </a:r>
            <a:r>
              <a:rPr lang="cs-CZ" sz="3600" dirty="0" smtClean="0"/>
              <a:t> =</a:t>
            </a:r>
          </a:p>
          <a:p>
            <a:pPr>
              <a:buNone/>
            </a:pPr>
            <a:endParaRPr lang="cs-CZ" sz="3600" dirty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b="1" dirty="0" smtClean="0"/>
              <a:t>Jaké pravidlo funguje zde?</a:t>
            </a:r>
            <a:endParaRPr lang="cs-CZ" sz="3600" b="1" dirty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979712" y="1916832"/>
          <a:ext cx="533649" cy="1100650"/>
        </p:xfrm>
        <a:graphic>
          <a:graphicData uri="http://schemas.openxmlformats.org/presentationml/2006/ole">
            <p:oleObj spid="_x0000_s3075" name="Rovnice" r:id="rId3" imgW="203040" imgH="419040" progId="Equation.3">
              <p:embed/>
            </p:oleObj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483768" y="2206605"/>
            <a:ext cx="413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=</a:t>
            </a:r>
            <a:endParaRPr lang="cs-CZ" sz="3600" dirty="0"/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2915816" y="1988840"/>
          <a:ext cx="2936069" cy="1152128"/>
        </p:xfrm>
        <a:graphic>
          <a:graphicData uri="http://schemas.openxmlformats.org/presentationml/2006/ole">
            <p:oleObj spid="_x0000_s3076" name="Rovnice" r:id="rId4" imgW="1002960" imgH="39348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5796136" y="2278613"/>
            <a:ext cx="18710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= 5 · </a:t>
            </a:r>
            <a:r>
              <a:rPr lang="cs-CZ" sz="3600" dirty="0" err="1" smtClean="0"/>
              <a:t>5</a:t>
            </a:r>
            <a:r>
              <a:rPr lang="cs-CZ" sz="3600" dirty="0" smtClean="0"/>
              <a:t> · </a:t>
            </a:r>
            <a:r>
              <a:rPr lang="cs-CZ" sz="3600" dirty="0" err="1" smtClean="0"/>
              <a:t>5</a:t>
            </a:r>
            <a:endParaRPr lang="cs-CZ" sz="3600" dirty="0"/>
          </a:p>
        </p:txBody>
      </p:sp>
      <p:cxnSp>
        <p:nvCxnSpPr>
          <p:cNvPr id="10" name="Přímá spojovací čára 9"/>
          <p:cNvCxnSpPr/>
          <p:nvPr/>
        </p:nvCxnSpPr>
        <p:spPr>
          <a:xfrm flipV="1">
            <a:off x="4860032" y="2708920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5508104" y="2060848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5076056" y="2060848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4716016" y="2060848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4427984" y="2708920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3995936" y="2708920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flipV="1">
            <a:off x="3635896" y="2708920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4283968" y="2060848"/>
            <a:ext cx="216024" cy="36004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7525511" y="2276872"/>
            <a:ext cx="9076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= 5</a:t>
            </a:r>
            <a:r>
              <a:rPr lang="cs-CZ" sz="3600" baseline="30000" dirty="0" smtClean="0"/>
              <a:t>3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Podíl mocnin se stejným základem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600" b="1" dirty="0" smtClean="0">
                <a:solidFill>
                  <a:srgbClr val="FF0000"/>
                </a:solidFill>
              </a:rPr>
              <a:t> : </a:t>
            </a: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n</a:t>
            </a:r>
            <a:r>
              <a:rPr lang="cs-CZ" sz="6600" b="1" dirty="0" smtClean="0">
                <a:solidFill>
                  <a:srgbClr val="FF0000"/>
                </a:solidFill>
              </a:rPr>
              <a:t> = </a:t>
            </a:r>
            <a:r>
              <a:rPr lang="cs-CZ" sz="6600" b="1" dirty="0" err="1" smtClean="0">
                <a:solidFill>
                  <a:srgbClr val="FF0000"/>
                </a:solidFill>
              </a:rPr>
              <a:t>a</a:t>
            </a:r>
            <a:r>
              <a:rPr lang="cs-CZ" sz="6600" b="1" baseline="30000" dirty="0" err="1" smtClean="0">
                <a:solidFill>
                  <a:srgbClr val="FF0000"/>
                </a:solidFill>
              </a:rPr>
              <a:t>m</a:t>
            </a:r>
            <a:r>
              <a:rPr lang="cs-CZ" sz="6600" b="1" baseline="30000" dirty="0" smtClean="0">
                <a:solidFill>
                  <a:srgbClr val="FF0000"/>
                </a:solidFill>
              </a:rPr>
              <a:t> – n</a:t>
            </a:r>
            <a:endParaRPr lang="cs-CZ" sz="66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600" i="1" dirty="0" smtClean="0"/>
              <a:t>a</a:t>
            </a:r>
            <a:r>
              <a:rPr lang="cs-CZ" sz="3600" dirty="0" smtClean="0"/>
              <a:t> ≠ 0</a:t>
            </a:r>
          </a:p>
          <a:p>
            <a:pPr>
              <a:buNone/>
            </a:pPr>
            <a:r>
              <a:rPr lang="cs-CZ" sz="3600" i="1" dirty="0" smtClean="0"/>
              <a:t>m,n </a:t>
            </a:r>
            <a:r>
              <a:rPr lang="cs-CZ" sz="3600" dirty="0" smtClean="0"/>
              <a:t>– jsou přirozená čísla, m &gt; n</a:t>
            </a:r>
          </a:p>
          <a:p>
            <a:pPr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3000" dirty="0" smtClean="0"/>
              <a:t>Mocniny se stejným (nenulovým) základem dělíme tak, že jejich základ umocníme na rozdíl mocnitele dělence a mocnitele dělitele.</a:t>
            </a:r>
          </a:p>
          <a:p>
            <a:pPr>
              <a:buNone/>
            </a:pPr>
            <a:endParaRPr lang="cs-CZ" sz="66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5949280"/>
            <a:ext cx="30556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</a:t>
            </a:r>
            <a:r>
              <a:rPr lang="cs-CZ" sz="3200" baseline="30000" dirty="0" smtClean="0"/>
              <a:t>5</a:t>
            </a:r>
            <a:r>
              <a:rPr lang="cs-CZ" sz="3200" dirty="0" smtClean="0"/>
              <a:t> : 6</a:t>
            </a:r>
            <a:r>
              <a:rPr lang="cs-CZ" sz="3200" baseline="30000" dirty="0" smtClean="0"/>
              <a:t>2</a:t>
            </a:r>
            <a:r>
              <a:rPr lang="cs-CZ" sz="3200" dirty="0" smtClean="0"/>
              <a:t> = 6</a:t>
            </a:r>
            <a:r>
              <a:rPr lang="cs-CZ" sz="3200" baseline="30000" dirty="0" smtClean="0"/>
              <a:t>5 – 2</a:t>
            </a:r>
            <a:r>
              <a:rPr lang="cs-CZ" sz="3200" dirty="0" smtClean="0"/>
              <a:t> = 6</a:t>
            </a:r>
            <a:r>
              <a:rPr lang="cs-CZ" sz="3200" baseline="30000" dirty="0" smtClean="0"/>
              <a:t>3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8727" y="5949280"/>
            <a:ext cx="32752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(–8)</a:t>
            </a:r>
            <a:r>
              <a:rPr lang="cs-CZ" sz="3200" baseline="30000" dirty="0" smtClean="0"/>
              <a:t>9</a:t>
            </a:r>
            <a:r>
              <a:rPr lang="cs-CZ" sz="3200" dirty="0" smtClean="0"/>
              <a:t> : (–8)</a:t>
            </a:r>
            <a:r>
              <a:rPr lang="cs-CZ" sz="3200" baseline="30000" dirty="0" smtClean="0"/>
              <a:t>4</a:t>
            </a:r>
            <a:r>
              <a:rPr lang="cs-CZ" sz="3200" dirty="0" smtClean="0"/>
              <a:t> = (–8)</a:t>
            </a:r>
            <a:r>
              <a:rPr lang="cs-CZ" sz="3200" baseline="30000" dirty="0" smtClean="0"/>
              <a:t>5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Zapiš jako mocninu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cs-CZ" sz="4400" dirty="0" smtClean="0"/>
              <a:t>7</a:t>
            </a:r>
            <a:r>
              <a:rPr lang="cs-CZ" sz="4400" baseline="30000" dirty="0" smtClean="0"/>
              <a:t>5</a:t>
            </a:r>
            <a:r>
              <a:rPr lang="cs-CZ" sz="4400" dirty="0" smtClean="0"/>
              <a:t> : 7</a:t>
            </a:r>
            <a:r>
              <a:rPr lang="cs-CZ" sz="4400" baseline="30000" dirty="0" smtClean="0"/>
              <a:t>3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(–2)</a:t>
            </a:r>
            <a:r>
              <a:rPr lang="cs-CZ" sz="4400" baseline="30000" dirty="0" smtClean="0"/>
              <a:t>6</a:t>
            </a:r>
            <a:r>
              <a:rPr lang="cs-CZ" sz="4400" dirty="0" smtClean="0"/>
              <a:t> : (–2)</a:t>
            </a:r>
            <a:r>
              <a:rPr lang="cs-CZ" sz="4400" baseline="30000" dirty="0" smtClean="0"/>
              <a:t>5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11</a:t>
            </a:r>
            <a:r>
              <a:rPr lang="cs-CZ" sz="4400" baseline="30000" dirty="0" smtClean="0"/>
              <a:t>12</a:t>
            </a:r>
            <a:r>
              <a:rPr lang="cs-CZ" sz="4400" dirty="0" smtClean="0"/>
              <a:t> : 11</a:t>
            </a:r>
            <a:r>
              <a:rPr lang="cs-CZ" sz="4400" baseline="30000" dirty="0" smtClean="0"/>
              <a:t>7</a:t>
            </a:r>
            <a:r>
              <a:rPr lang="cs-CZ" sz="4400" dirty="0" smtClean="0"/>
              <a:t> =</a:t>
            </a:r>
          </a:p>
          <a:p>
            <a:pPr>
              <a:buNone/>
            </a:pPr>
            <a:r>
              <a:rPr lang="cs-CZ" sz="4400" dirty="0" smtClean="0"/>
              <a:t>10</a:t>
            </a:r>
            <a:r>
              <a:rPr lang="cs-CZ" sz="4400" baseline="30000" dirty="0" smtClean="0"/>
              <a:t>4</a:t>
            </a:r>
            <a:r>
              <a:rPr lang="cs-CZ" sz="4400" dirty="0" smtClean="0"/>
              <a:t> : 10 =</a:t>
            </a:r>
          </a:p>
          <a:p>
            <a:pPr>
              <a:buNone/>
            </a:pPr>
            <a:r>
              <a:rPr lang="cs-CZ" sz="4400" dirty="0" smtClean="0"/>
              <a:t>(–6)</a:t>
            </a:r>
            <a:r>
              <a:rPr lang="cs-CZ" sz="4400" baseline="30000" dirty="0" smtClean="0"/>
              <a:t>9</a:t>
            </a:r>
            <a:r>
              <a:rPr lang="cs-CZ" sz="4400" dirty="0" smtClean="0"/>
              <a:t> : (–6)</a:t>
            </a:r>
            <a:r>
              <a:rPr lang="cs-CZ" sz="4400" baseline="30000" dirty="0" smtClean="0"/>
              <a:t>6</a:t>
            </a:r>
            <a:r>
              <a:rPr lang="cs-CZ" sz="4400" dirty="0" smtClean="0"/>
              <a:t> =</a:t>
            </a:r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ChangeAspect="1"/>
          </p:cNvGraphicFramePr>
          <p:nvPr>
            <p:ph sz="half" idx="2"/>
          </p:nvPr>
        </p:nvGraphicFramePr>
        <p:xfrm>
          <a:off x="4957763" y="1557338"/>
          <a:ext cx="1797050" cy="1146175"/>
        </p:xfrm>
        <a:graphic>
          <a:graphicData uri="http://schemas.openxmlformats.org/presentationml/2006/ole">
            <p:oleObj spid="_x0000_s4098" name="Rovnice" r:id="rId3" imgW="736560" imgH="469800" progId="Equation.3">
              <p:embed/>
            </p:oleObj>
          </a:graphicData>
        </a:graphic>
      </p:graphicFrame>
      <p:graphicFrame>
        <p:nvGraphicFramePr>
          <p:cNvPr id="1027" name="Zástupný symbol pro obsah 4"/>
          <p:cNvGraphicFramePr>
            <a:graphicFrameLocks noChangeAspect="1"/>
          </p:cNvGraphicFramePr>
          <p:nvPr/>
        </p:nvGraphicFramePr>
        <p:xfrm>
          <a:off x="5005388" y="2852738"/>
          <a:ext cx="2605087" cy="1146175"/>
        </p:xfrm>
        <a:graphic>
          <a:graphicData uri="http://schemas.openxmlformats.org/presentationml/2006/ole">
            <p:oleObj spid="_x0000_s4099" name="Rovnice" r:id="rId4" imgW="1066680" imgH="469800" progId="Equation.3">
              <p:embed/>
            </p:oleObj>
          </a:graphicData>
        </a:graphic>
      </p:graphicFrame>
      <p:graphicFrame>
        <p:nvGraphicFramePr>
          <p:cNvPr id="1028" name="Zástupný symbol pro obsah 4"/>
          <p:cNvGraphicFramePr>
            <a:graphicFrameLocks noChangeAspect="1"/>
          </p:cNvGraphicFramePr>
          <p:nvPr/>
        </p:nvGraphicFramePr>
        <p:xfrm>
          <a:off x="4926013" y="4083050"/>
          <a:ext cx="1924050" cy="1146175"/>
        </p:xfrm>
        <a:graphic>
          <a:graphicData uri="http://schemas.openxmlformats.org/presentationml/2006/ole">
            <p:oleObj spid="_x0000_s4100" name="Rovnice" r:id="rId5" imgW="787320" imgH="469800" progId="Equation.3">
              <p:embed/>
            </p:oleObj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6705446" y="1700808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52320" y="3091607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705446" y="4315743"/>
            <a:ext cx="4651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34600" y="1579439"/>
            <a:ext cx="6607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7</a:t>
            </a:r>
            <a:r>
              <a:rPr lang="cs-CZ" sz="4400" baseline="30000" dirty="0" smtClean="0"/>
              <a:t>2</a:t>
            </a:r>
            <a:endParaRPr lang="cs-CZ" sz="4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79194" y="2420888"/>
            <a:ext cx="7505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–2</a:t>
            </a:r>
            <a:endParaRPr lang="cs-CZ" sz="4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03102" y="3212976"/>
            <a:ext cx="9460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11</a:t>
            </a:r>
            <a:r>
              <a:rPr lang="cs-CZ" sz="4400" baseline="30000" dirty="0" smtClean="0"/>
              <a:t>5</a:t>
            </a:r>
            <a:endParaRPr lang="cs-CZ" sz="4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759114" y="4027711"/>
            <a:ext cx="94609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10</a:t>
            </a:r>
            <a:r>
              <a:rPr lang="cs-CZ" sz="4400" baseline="30000" dirty="0" smtClean="0"/>
              <a:t>3</a:t>
            </a:r>
            <a:endParaRPr lang="cs-CZ" sz="4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419872" y="4819799"/>
            <a:ext cx="12843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(–6)</a:t>
            </a:r>
            <a:r>
              <a:rPr lang="cs-CZ" sz="4400" baseline="30000" dirty="0" smtClean="0"/>
              <a:t>3</a:t>
            </a:r>
            <a:endParaRPr lang="cs-CZ" sz="4400" dirty="0"/>
          </a:p>
        </p:txBody>
      </p:sp>
      <p:graphicFrame>
        <p:nvGraphicFramePr>
          <p:cNvPr id="16" name="Objekt 15"/>
          <p:cNvGraphicFramePr>
            <a:graphicFrameLocks noChangeAspect="1"/>
          </p:cNvGraphicFramePr>
          <p:nvPr/>
        </p:nvGraphicFramePr>
        <p:xfrm>
          <a:off x="7226300" y="1557338"/>
          <a:ext cx="839788" cy="1150937"/>
        </p:xfrm>
        <a:graphic>
          <a:graphicData uri="http://schemas.openxmlformats.org/presentationml/2006/ole">
            <p:oleObj spid="_x0000_s4101" name="Rovnice" r:id="rId6" imgW="342720" imgH="469800" progId="Equation.3">
              <p:embed/>
            </p:oleObj>
          </a:graphicData>
        </a:graphic>
      </p:graphicFrame>
      <p:graphicFrame>
        <p:nvGraphicFramePr>
          <p:cNvPr id="1030" name="Object 6"/>
          <p:cNvGraphicFramePr>
            <a:graphicFrameLocks noChangeAspect="1"/>
          </p:cNvGraphicFramePr>
          <p:nvPr/>
        </p:nvGraphicFramePr>
        <p:xfrm>
          <a:off x="7812360" y="2852738"/>
          <a:ext cx="1370012" cy="1150937"/>
        </p:xfrm>
        <a:graphic>
          <a:graphicData uri="http://schemas.openxmlformats.org/presentationml/2006/ole">
            <p:oleObj spid="_x0000_s4102" name="Rovnice" r:id="rId7" imgW="558720" imgH="469800" progId="Equation.3">
              <p:embed/>
            </p:oleObj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7108825" y="4076700"/>
          <a:ext cx="1027113" cy="1150938"/>
        </p:xfrm>
        <a:graphic>
          <a:graphicData uri="http://schemas.openxmlformats.org/presentationml/2006/ole">
            <p:oleObj spid="_x0000_s4103" name="Rovnice" r:id="rId8" imgW="419040" imgH="469800" progId="Equation.3">
              <p:embed/>
            </p:oleObj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5604804" y="1772816"/>
            <a:ext cx="3353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:</a:t>
            </a:r>
            <a:endParaRPr lang="cs-CZ" sz="4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036852" y="3091607"/>
            <a:ext cx="3353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:</a:t>
            </a:r>
            <a:endParaRPr lang="cs-CZ" sz="4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604804" y="4293096"/>
            <a:ext cx="3353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:</a:t>
            </a:r>
            <a:endParaRPr lang="cs-CZ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571</Words>
  <Application>Microsoft Office PowerPoint</Application>
  <PresentationFormat>Předvádění na obrazovce (4:3)</PresentationFormat>
  <Paragraphs>126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sady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Mocniny s přirozeným mocnitelem</vt:lpstr>
      <vt:lpstr>Násobení mocnin</vt:lpstr>
      <vt:lpstr>Součin mocnin se stejným základem</vt:lpstr>
      <vt:lpstr>Součin mocnin se stejným základem</vt:lpstr>
      <vt:lpstr>Zapiš jako mocninu</vt:lpstr>
      <vt:lpstr>Součin více mocnin se stejným základem</vt:lpstr>
      <vt:lpstr>Dělení mocnin</vt:lpstr>
      <vt:lpstr>Podíl mocnin se stejným základem</vt:lpstr>
      <vt:lpstr>Podíl mocnin se stejným základem</vt:lpstr>
      <vt:lpstr>Zapiš jako mocninu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Pravidla pro počítání s mocninami</dc:title>
  <dc:creator>Roman</dc:creator>
  <cp:lastModifiedBy>Roman</cp:lastModifiedBy>
  <cp:revision>14</cp:revision>
  <dcterms:created xsi:type="dcterms:W3CDTF">2012-11-21T20:35:39Z</dcterms:created>
  <dcterms:modified xsi:type="dcterms:W3CDTF">2012-11-25T10:39:27Z</dcterms:modified>
</cp:coreProperties>
</file>