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3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C893D84-E7E7-4064-88D9-0D34EB1F2C7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1C464E2-D12D-49B5-9B73-9EC71E106A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VY_42_INOVACE_11_2_Mocniny s přirozeným mocnitelem – mocnina součinu, podílu, mocniny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seznámení s pravidly pro mocninu součinu a podílu se stejným přirozeným mocnitelem a pro mocninu mocniny s přirozeným mocnitelem. Následné určování mocniny podle již známých pravidel pro počítání s mocninami.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26.11.2012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26.11.2012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Mocniny s přirozeným mocnitelem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Mocnina součinu, podílu, mocniny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 následující 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5</a:t>
            </a:r>
            <a:r>
              <a:rPr lang="cs-CZ" baseline="30000" dirty="0" smtClean="0"/>
              <a:t>3</a:t>
            </a:r>
            <a:r>
              <a:rPr lang="cs-CZ" dirty="0" smtClean="0"/>
              <a:t> · 2</a:t>
            </a:r>
            <a:r>
              <a:rPr lang="cs-CZ" baseline="30000" dirty="0" smtClean="0"/>
              <a:t>3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(5 · 2)</a:t>
            </a:r>
            <a:r>
              <a:rPr lang="cs-CZ" baseline="30000" dirty="0" smtClean="0"/>
              <a:t>3</a:t>
            </a:r>
            <a:r>
              <a:rPr lang="cs-CZ" dirty="0" smtClean="0"/>
              <a:t>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1000" dirty="0"/>
          </a:p>
          <a:p>
            <a:pPr algn="ctr">
              <a:buNone/>
            </a:pPr>
            <a:r>
              <a:rPr lang="cs-CZ" sz="4400" b="1" dirty="0" err="1" smtClean="0">
                <a:solidFill>
                  <a:srgbClr val="FF0000"/>
                </a:solidFill>
              </a:rPr>
              <a:t>a</a:t>
            </a:r>
            <a:r>
              <a:rPr lang="cs-CZ" sz="4400" b="1" baseline="30000" dirty="0" err="1" smtClean="0">
                <a:solidFill>
                  <a:srgbClr val="FF0000"/>
                </a:solidFill>
              </a:rPr>
              <a:t>n</a:t>
            </a:r>
            <a:r>
              <a:rPr lang="cs-CZ" sz="4400" b="1" dirty="0" smtClean="0">
                <a:solidFill>
                  <a:srgbClr val="FF0000"/>
                </a:solidFill>
              </a:rPr>
              <a:t> · </a:t>
            </a:r>
            <a:r>
              <a:rPr lang="cs-CZ" sz="4400" b="1" dirty="0" err="1" smtClean="0">
                <a:solidFill>
                  <a:srgbClr val="FF0000"/>
                </a:solidFill>
              </a:rPr>
              <a:t>b</a:t>
            </a:r>
            <a:r>
              <a:rPr lang="cs-CZ" sz="4400" b="1" baseline="30000" dirty="0" err="1" smtClean="0">
                <a:solidFill>
                  <a:srgbClr val="FF0000"/>
                </a:solidFill>
              </a:rPr>
              <a:t>n</a:t>
            </a:r>
            <a:r>
              <a:rPr lang="cs-CZ" sz="4400" b="1" dirty="0" smtClean="0">
                <a:solidFill>
                  <a:srgbClr val="FF0000"/>
                </a:solidFill>
              </a:rPr>
              <a:t> = (a · b)</a:t>
            </a:r>
            <a:r>
              <a:rPr lang="cs-CZ" sz="4400" b="1" baseline="30000" dirty="0" smtClean="0">
                <a:solidFill>
                  <a:srgbClr val="FF0000"/>
                </a:solidFill>
              </a:rPr>
              <a:t>n</a:t>
            </a:r>
          </a:p>
          <a:p>
            <a:pPr>
              <a:buNone/>
            </a:pPr>
            <a:r>
              <a:rPr lang="cs-CZ" dirty="0" smtClean="0"/>
              <a:t>a,b – jsou libovolná čísla</a:t>
            </a:r>
          </a:p>
          <a:p>
            <a:pPr>
              <a:buNone/>
            </a:pPr>
            <a:r>
              <a:rPr lang="cs-CZ" dirty="0" smtClean="0"/>
              <a:t>n – je přirozené číslo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23469" y="1620089"/>
            <a:ext cx="1308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125 · 8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628800"/>
            <a:ext cx="1409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 1 000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2196153"/>
            <a:ext cx="74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10</a:t>
            </a:r>
            <a:r>
              <a:rPr lang="cs-CZ" sz="3200" baseline="30000" dirty="0" smtClean="0"/>
              <a:t>3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2196153"/>
            <a:ext cx="1409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 1 000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2780928"/>
            <a:ext cx="41040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Mocnina součinu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000" dirty="0" smtClean="0"/>
              <a:t>5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· 2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2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· 5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50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· 2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20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· 50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2076821" y="1568986"/>
            <a:ext cx="19191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(5 · 2)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2289066"/>
            <a:ext cx="19191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(2 · 5)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2845" y="3009146"/>
            <a:ext cx="2178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(50 · 2)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80877" y="3801234"/>
            <a:ext cx="24384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(20 · 50)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51920" y="1568986"/>
            <a:ext cx="1247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2276872"/>
            <a:ext cx="1247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60647" y="3009146"/>
            <a:ext cx="1507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100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49993" y="3801234"/>
            <a:ext cx="1882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1 000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1568986"/>
            <a:ext cx="9637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100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2276872"/>
            <a:ext cx="18582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100 000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3009146"/>
            <a:ext cx="2233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1 000 </a:t>
            </a:r>
            <a:r>
              <a:rPr lang="cs-CZ" sz="4000" dirty="0" err="1" smtClean="0"/>
              <a:t>000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5160" y="3801234"/>
            <a:ext cx="2233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1 000 </a:t>
            </a:r>
            <a:r>
              <a:rPr lang="cs-CZ" sz="4000" dirty="0" err="1" smtClean="0"/>
              <a:t>000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 následující 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20</a:t>
            </a:r>
            <a:r>
              <a:rPr lang="cs-CZ" baseline="30000" dirty="0" smtClean="0"/>
              <a:t>2</a:t>
            </a:r>
            <a:r>
              <a:rPr lang="cs-CZ" dirty="0" smtClean="0"/>
              <a:t> : 5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(20 : 5)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1000" dirty="0"/>
          </a:p>
          <a:p>
            <a:pPr algn="ctr">
              <a:buNone/>
            </a:pPr>
            <a:r>
              <a:rPr lang="cs-CZ" sz="4400" b="1" dirty="0" err="1" smtClean="0">
                <a:solidFill>
                  <a:srgbClr val="FF0000"/>
                </a:solidFill>
              </a:rPr>
              <a:t>a</a:t>
            </a:r>
            <a:r>
              <a:rPr lang="cs-CZ" sz="4400" b="1" baseline="30000" dirty="0" err="1" smtClean="0">
                <a:solidFill>
                  <a:srgbClr val="FF0000"/>
                </a:solidFill>
              </a:rPr>
              <a:t>n</a:t>
            </a:r>
            <a:r>
              <a:rPr lang="cs-CZ" sz="4400" b="1" dirty="0" smtClean="0">
                <a:solidFill>
                  <a:srgbClr val="FF0000"/>
                </a:solidFill>
              </a:rPr>
              <a:t> : </a:t>
            </a:r>
            <a:r>
              <a:rPr lang="cs-CZ" sz="4400" b="1" dirty="0" err="1" smtClean="0">
                <a:solidFill>
                  <a:srgbClr val="FF0000"/>
                </a:solidFill>
              </a:rPr>
              <a:t>b</a:t>
            </a:r>
            <a:r>
              <a:rPr lang="cs-CZ" sz="4400" b="1" baseline="30000" dirty="0" err="1" smtClean="0">
                <a:solidFill>
                  <a:srgbClr val="FF0000"/>
                </a:solidFill>
              </a:rPr>
              <a:t>n</a:t>
            </a:r>
            <a:r>
              <a:rPr lang="cs-CZ" sz="4400" b="1" dirty="0" smtClean="0">
                <a:solidFill>
                  <a:srgbClr val="FF0000"/>
                </a:solidFill>
              </a:rPr>
              <a:t> = (a : b)</a:t>
            </a:r>
            <a:r>
              <a:rPr lang="cs-CZ" sz="4400" b="1" baseline="30000" dirty="0" smtClean="0">
                <a:solidFill>
                  <a:srgbClr val="FF0000"/>
                </a:solidFill>
              </a:rPr>
              <a:t>n</a:t>
            </a:r>
          </a:p>
          <a:p>
            <a:pPr marL="0" indent="0">
              <a:buNone/>
            </a:pPr>
            <a:r>
              <a:rPr lang="cs-CZ" dirty="0" smtClean="0"/>
              <a:t>a – je libovolné číslo</a:t>
            </a:r>
          </a:p>
          <a:p>
            <a:pPr marL="0" indent="0">
              <a:buNone/>
            </a:pPr>
            <a:r>
              <a:rPr lang="cs-CZ" dirty="0" smtClean="0"/>
              <a:t>b ≠ 0</a:t>
            </a:r>
          </a:p>
          <a:p>
            <a:pPr marL="0" indent="0">
              <a:buNone/>
            </a:pPr>
            <a:r>
              <a:rPr lang="cs-CZ" dirty="0" smtClean="0"/>
              <a:t>n – je přirozené číslo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67485" y="1620089"/>
            <a:ext cx="15231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400 : 25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50672" y="1628800"/>
            <a:ext cx="8996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 16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67274" y="2196153"/>
            <a:ext cx="532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</a:t>
            </a:r>
            <a:r>
              <a:rPr lang="cs-CZ" sz="3200" baseline="30000" dirty="0" smtClean="0"/>
              <a:t>2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2196153"/>
            <a:ext cx="8996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 16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2780928"/>
            <a:ext cx="37737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Mocnina podílu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000" dirty="0" smtClean="0"/>
              <a:t>15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: 3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18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: 6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30</a:t>
            </a:r>
            <a:r>
              <a:rPr lang="cs-CZ" sz="4000" baseline="30000" dirty="0" smtClean="0"/>
              <a:t>4</a:t>
            </a:r>
            <a:r>
              <a:rPr lang="cs-CZ" sz="4000" dirty="0" smtClean="0"/>
              <a:t> : 3</a:t>
            </a:r>
            <a:r>
              <a:rPr lang="cs-CZ" sz="4000" baseline="30000" dirty="0" smtClean="0"/>
              <a:t>4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100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: 10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=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2337232" y="1568986"/>
            <a:ext cx="2178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(15 : 3)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2289066"/>
            <a:ext cx="2178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(18 : 6)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2845" y="3009146"/>
            <a:ext cx="2178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(30 : 3)</a:t>
            </a:r>
            <a:r>
              <a:rPr lang="cs-CZ" sz="4000" baseline="30000" dirty="0" smtClean="0"/>
              <a:t>4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53592" y="3801234"/>
            <a:ext cx="27061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(100 : 10)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76317" y="1568986"/>
            <a:ext cx="9877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32655" y="2276872"/>
            <a:ext cx="9877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3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60647" y="3009146"/>
            <a:ext cx="1247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</a:t>
            </a:r>
            <a:r>
              <a:rPr lang="cs-CZ" sz="4000" baseline="30000" dirty="0" smtClean="0"/>
              <a:t>4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12775" y="3801234"/>
            <a:ext cx="1247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</a:t>
            </a:r>
            <a:r>
              <a:rPr lang="cs-CZ" sz="4000" baseline="30000" dirty="0" smtClean="0"/>
              <a:t>5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92451" y="156898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25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34079" y="227687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27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64088" y="3009146"/>
            <a:ext cx="15985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10 000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5160" y="3801234"/>
            <a:ext cx="18582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100 000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Mocnina mocniny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395536" y="1412776"/>
          <a:ext cx="1152128" cy="967574"/>
        </p:xfrm>
        <a:graphic>
          <a:graphicData uri="http://schemas.openxmlformats.org/presentationml/2006/ole">
            <p:oleObj spid="_x0000_s1026" name="Rovnice" r:id="rId3" imgW="317160" imgH="26640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475656" y="162880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= 2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· </a:t>
            </a:r>
            <a:r>
              <a:rPr lang="cs-CZ" sz="4000" dirty="0" err="1" smtClean="0"/>
              <a:t>2</a:t>
            </a:r>
            <a:r>
              <a:rPr lang="cs-CZ" sz="4000" baseline="30000" dirty="0" err="1" smtClean="0"/>
              <a:t>2</a:t>
            </a:r>
            <a:r>
              <a:rPr lang="cs-CZ" sz="4000" dirty="0" smtClean="0"/>
              <a:t> · </a:t>
            </a:r>
            <a:r>
              <a:rPr lang="cs-CZ" sz="4000" dirty="0" err="1" smtClean="0"/>
              <a:t>2</a:t>
            </a:r>
            <a:r>
              <a:rPr lang="cs-CZ" sz="4000" baseline="30000" dirty="0" err="1" smtClean="0"/>
              <a:t>2</a:t>
            </a:r>
            <a:r>
              <a:rPr lang="cs-CZ" sz="4000" dirty="0" smtClean="0"/>
              <a:t> · </a:t>
            </a:r>
            <a:r>
              <a:rPr lang="cs-CZ" sz="4000" dirty="0" err="1" smtClean="0"/>
              <a:t>2</a:t>
            </a:r>
            <a:r>
              <a:rPr lang="cs-CZ" sz="4000" baseline="30000" dirty="0" err="1" smtClean="0"/>
              <a:t>2</a:t>
            </a:r>
            <a:r>
              <a:rPr lang="cs-CZ" sz="4000" dirty="0" smtClean="0"/>
              <a:t> · </a:t>
            </a:r>
            <a:r>
              <a:rPr lang="cs-CZ" sz="4000" dirty="0" err="1" smtClean="0"/>
              <a:t>2</a:t>
            </a:r>
            <a:r>
              <a:rPr lang="cs-CZ" sz="4000" baseline="30000" dirty="0" err="1" smtClean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0152" y="1628800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2</a:t>
            </a:r>
            <a:r>
              <a:rPr lang="cs-CZ" sz="4000" baseline="30000" dirty="0" smtClean="0"/>
              <a:t>2+2+2+2+2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173887" y="1640994"/>
            <a:ext cx="7906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</a:t>
            </a:r>
            <a:r>
              <a:rPr lang="cs-CZ" sz="4000" baseline="30000" dirty="0" smtClean="0"/>
              <a:t>10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2564904"/>
            <a:ext cx="59465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Vidíš jednoduché pravidlo?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27784" y="3284984"/>
            <a:ext cx="4176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(</a:t>
            </a:r>
            <a:r>
              <a:rPr lang="cs-CZ" sz="6000" b="1" dirty="0" err="1" smtClean="0">
                <a:solidFill>
                  <a:srgbClr val="FF0000"/>
                </a:solidFill>
              </a:rPr>
              <a:t>a</a:t>
            </a:r>
            <a:r>
              <a:rPr lang="cs-CZ" sz="6000" b="1" baseline="30000" dirty="0" err="1" smtClean="0">
                <a:solidFill>
                  <a:srgbClr val="FF0000"/>
                </a:solidFill>
              </a:rPr>
              <a:t>m</a:t>
            </a:r>
            <a:r>
              <a:rPr lang="cs-CZ" sz="6000" b="1" dirty="0" smtClean="0">
                <a:solidFill>
                  <a:srgbClr val="FF0000"/>
                </a:solidFill>
              </a:rPr>
              <a:t>)</a:t>
            </a:r>
            <a:r>
              <a:rPr lang="cs-CZ" sz="6000" b="1" baseline="30000" dirty="0" smtClean="0">
                <a:solidFill>
                  <a:srgbClr val="FF0000"/>
                </a:solidFill>
              </a:rPr>
              <a:t>n</a:t>
            </a:r>
            <a:r>
              <a:rPr lang="cs-CZ" sz="6000" b="1" dirty="0" smtClean="0">
                <a:solidFill>
                  <a:srgbClr val="FF0000"/>
                </a:solidFill>
              </a:rPr>
              <a:t> = </a:t>
            </a:r>
            <a:r>
              <a:rPr lang="cs-CZ" sz="6000" b="1" dirty="0" err="1" smtClean="0">
                <a:solidFill>
                  <a:srgbClr val="FF0000"/>
                </a:solidFill>
              </a:rPr>
              <a:t>a</a:t>
            </a:r>
            <a:r>
              <a:rPr lang="cs-CZ" sz="6000" b="1" baseline="30000" dirty="0" err="1" smtClean="0">
                <a:solidFill>
                  <a:srgbClr val="FF0000"/>
                </a:solidFill>
              </a:rPr>
              <a:t>m</a:t>
            </a:r>
            <a:r>
              <a:rPr lang="cs-CZ" sz="6000" b="1" baseline="30000" dirty="0" smtClean="0">
                <a:solidFill>
                  <a:srgbClr val="FF0000"/>
                </a:solidFill>
              </a:rPr>
              <a:t> · n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4368006"/>
            <a:ext cx="45107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sz="3200" dirty="0" smtClean="0"/>
              <a:t>a – je libovolné číslo</a:t>
            </a:r>
          </a:p>
          <a:p>
            <a:pPr>
              <a:buNone/>
            </a:pPr>
            <a:r>
              <a:rPr lang="cs-CZ" sz="3200" dirty="0" smtClean="0"/>
              <a:t>m,n – jsou přirozená čísla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000" dirty="0"/>
              <a:t>(</a:t>
            </a:r>
            <a:r>
              <a:rPr lang="cs-CZ" sz="4000" dirty="0" smtClean="0"/>
              <a:t>10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)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(100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)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(2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)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(3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)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(0,1</a:t>
            </a:r>
            <a:r>
              <a:rPr lang="cs-CZ" sz="4000" baseline="30000" dirty="0" smtClean="0"/>
              <a:t>4</a:t>
            </a:r>
            <a:r>
              <a:rPr lang="cs-CZ" sz="4000" dirty="0" smtClean="0"/>
              <a:t>)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 =</a:t>
            </a:r>
          </a:p>
          <a:p>
            <a:pPr>
              <a:buNone/>
            </a:pPr>
            <a:r>
              <a:rPr lang="cs-CZ" sz="4000" dirty="0" smtClean="0"/>
              <a:t>(0,2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)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=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1556792"/>
            <a:ext cx="1507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</a:t>
            </a:r>
            <a:r>
              <a:rPr lang="cs-CZ" sz="4000" baseline="30000" dirty="0" smtClean="0"/>
              <a:t>2·3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19872" y="1568986"/>
            <a:ext cx="1247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</a:t>
            </a:r>
            <a:r>
              <a:rPr lang="cs-CZ" sz="4000" baseline="30000" dirty="0" smtClean="0"/>
              <a:t>6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8" y="2276872"/>
            <a:ext cx="1507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100</a:t>
            </a:r>
            <a:r>
              <a:rPr lang="cs-CZ" sz="4000" baseline="30000" dirty="0" smtClean="0"/>
              <a:t>4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08165" y="3081154"/>
            <a:ext cx="9877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</a:t>
            </a:r>
            <a:r>
              <a:rPr lang="cs-CZ" sz="4000" baseline="30000" dirty="0" smtClean="0"/>
              <a:t>6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1568986"/>
            <a:ext cx="2233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1 000 </a:t>
            </a:r>
            <a:r>
              <a:rPr lang="cs-CZ" sz="4000" dirty="0" err="1" smtClean="0"/>
              <a:t>000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34079" y="2276872"/>
            <a:ext cx="27526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100 000 </a:t>
            </a:r>
            <a:r>
              <a:rPr lang="cs-CZ" sz="4000" dirty="0" err="1" smtClean="0"/>
              <a:t>000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3928" y="308115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64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380123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81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301114" y="2289066"/>
            <a:ext cx="17668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100</a:t>
            </a:r>
            <a:r>
              <a:rPr lang="cs-CZ" sz="4000" baseline="30000" dirty="0" smtClean="0"/>
              <a:t>2·2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40720" y="3068960"/>
            <a:ext cx="1247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</a:t>
            </a:r>
            <a:r>
              <a:rPr lang="cs-CZ" sz="4000" baseline="30000" dirty="0" smtClean="0"/>
              <a:t>3·2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835696" y="3789040"/>
            <a:ext cx="1247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3</a:t>
            </a:r>
            <a:r>
              <a:rPr lang="cs-CZ" sz="4000" baseline="30000" dirty="0" smtClean="0"/>
              <a:t>2·2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987824" y="3801234"/>
            <a:ext cx="9877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3</a:t>
            </a:r>
            <a:r>
              <a:rPr lang="cs-CZ" sz="4000" baseline="30000" dirty="0" smtClean="0"/>
              <a:t>4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172415" y="4581128"/>
            <a:ext cx="16353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0,1</a:t>
            </a:r>
            <a:r>
              <a:rPr lang="cs-CZ" sz="4000" baseline="30000" dirty="0" smtClean="0"/>
              <a:t>4·2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00712" y="4581128"/>
            <a:ext cx="13756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0,1</a:t>
            </a:r>
            <a:r>
              <a:rPr lang="cs-CZ" sz="4000" baseline="30000" dirty="0" smtClean="0"/>
              <a:t>8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195736" y="5301208"/>
            <a:ext cx="16353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0,2</a:t>
            </a:r>
            <a:r>
              <a:rPr lang="cs-CZ" sz="4000" baseline="30000" dirty="0" smtClean="0"/>
              <a:t>2·3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75459" y="4625841"/>
            <a:ext cx="2880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0,000 </a:t>
            </a:r>
            <a:r>
              <a:rPr lang="cs-CZ" sz="4000" dirty="0" err="1" smtClean="0"/>
              <a:t>000</a:t>
            </a:r>
            <a:r>
              <a:rPr lang="cs-CZ" sz="4000" dirty="0" smtClean="0"/>
              <a:t> 01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844374" y="5301208"/>
            <a:ext cx="13756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0,2</a:t>
            </a:r>
            <a:r>
              <a:rPr lang="cs-CZ" sz="4000" baseline="30000" dirty="0" smtClean="0"/>
              <a:t>6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5301208"/>
            <a:ext cx="22461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0,000 064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následující pravidla pro počítání s mocninami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5400" dirty="0" err="1" smtClean="0"/>
              <a:t>a</a:t>
            </a:r>
            <a:r>
              <a:rPr lang="cs-CZ" sz="5400" baseline="30000" dirty="0" err="1" smtClean="0"/>
              <a:t>m</a:t>
            </a:r>
            <a:r>
              <a:rPr lang="cs-CZ" sz="5400" dirty="0" smtClean="0"/>
              <a:t> · </a:t>
            </a:r>
            <a:r>
              <a:rPr lang="cs-CZ" sz="5400" dirty="0" err="1" smtClean="0"/>
              <a:t>a</a:t>
            </a:r>
            <a:r>
              <a:rPr lang="cs-CZ" sz="5400" baseline="30000" dirty="0" err="1" smtClean="0"/>
              <a:t>n</a:t>
            </a:r>
            <a:r>
              <a:rPr lang="cs-CZ" sz="5400" dirty="0" smtClean="0"/>
              <a:t> =</a:t>
            </a:r>
          </a:p>
          <a:p>
            <a:pPr>
              <a:buNone/>
            </a:pPr>
            <a:r>
              <a:rPr lang="cs-CZ" sz="5400" dirty="0" err="1" smtClean="0"/>
              <a:t>a</a:t>
            </a:r>
            <a:r>
              <a:rPr lang="cs-CZ" sz="5400" baseline="30000" dirty="0" err="1" smtClean="0"/>
              <a:t>m</a:t>
            </a:r>
            <a:r>
              <a:rPr lang="cs-CZ" sz="5400" dirty="0" smtClean="0"/>
              <a:t> : </a:t>
            </a:r>
            <a:r>
              <a:rPr lang="cs-CZ" sz="5400" dirty="0" err="1" smtClean="0"/>
              <a:t>a</a:t>
            </a:r>
            <a:r>
              <a:rPr lang="cs-CZ" sz="5400" baseline="30000" dirty="0" err="1" smtClean="0"/>
              <a:t>n</a:t>
            </a:r>
            <a:r>
              <a:rPr lang="cs-CZ" sz="5400" dirty="0" smtClean="0"/>
              <a:t> =</a:t>
            </a:r>
          </a:p>
          <a:p>
            <a:pPr>
              <a:buNone/>
            </a:pPr>
            <a:r>
              <a:rPr lang="cs-CZ" sz="5400" dirty="0" err="1" smtClean="0"/>
              <a:t>a</a:t>
            </a:r>
            <a:r>
              <a:rPr lang="cs-CZ" sz="5400" baseline="30000" dirty="0" err="1" smtClean="0"/>
              <a:t>n</a:t>
            </a:r>
            <a:r>
              <a:rPr lang="cs-CZ" sz="5400" dirty="0" smtClean="0"/>
              <a:t> · </a:t>
            </a:r>
            <a:r>
              <a:rPr lang="cs-CZ" sz="5400" dirty="0" err="1" smtClean="0"/>
              <a:t>b</a:t>
            </a:r>
            <a:r>
              <a:rPr lang="cs-CZ" sz="5400" baseline="30000" dirty="0" err="1" smtClean="0"/>
              <a:t>n</a:t>
            </a:r>
            <a:r>
              <a:rPr lang="cs-CZ" sz="5400" dirty="0" smtClean="0"/>
              <a:t> =</a:t>
            </a:r>
          </a:p>
          <a:p>
            <a:pPr>
              <a:buNone/>
            </a:pPr>
            <a:r>
              <a:rPr lang="cs-CZ" sz="5400" dirty="0" err="1" smtClean="0"/>
              <a:t>a</a:t>
            </a:r>
            <a:r>
              <a:rPr lang="cs-CZ" sz="5400" baseline="30000" dirty="0" err="1" smtClean="0"/>
              <a:t>n</a:t>
            </a:r>
            <a:r>
              <a:rPr lang="cs-CZ" sz="5400" dirty="0" smtClean="0"/>
              <a:t> : </a:t>
            </a:r>
            <a:r>
              <a:rPr lang="cs-CZ" sz="5400" dirty="0" err="1" smtClean="0"/>
              <a:t>b</a:t>
            </a:r>
            <a:r>
              <a:rPr lang="cs-CZ" sz="5400" baseline="30000" dirty="0" err="1" smtClean="0"/>
              <a:t>n</a:t>
            </a:r>
            <a:r>
              <a:rPr lang="cs-CZ" sz="5400" dirty="0" smtClean="0"/>
              <a:t> =</a:t>
            </a:r>
          </a:p>
          <a:p>
            <a:pPr>
              <a:buNone/>
            </a:pPr>
            <a:r>
              <a:rPr lang="cs-CZ" sz="5400" dirty="0" smtClean="0"/>
              <a:t>(</a:t>
            </a:r>
            <a:r>
              <a:rPr lang="cs-CZ" sz="5400" dirty="0" err="1" smtClean="0"/>
              <a:t>a</a:t>
            </a:r>
            <a:r>
              <a:rPr lang="cs-CZ" sz="5400" baseline="30000" dirty="0" err="1" smtClean="0"/>
              <a:t>m</a:t>
            </a:r>
            <a:r>
              <a:rPr lang="cs-CZ" sz="5400" dirty="0" smtClean="0"/>
              <a:t>)</a:t>
            </a:r>
            <a:r>
              <a:rPr lang="cs-CZ" sz="5400" baseline="30000" dirty="0" smtClean="0"/>
              <a:t>n</a:t>
            </a:r>
            <a:r>
              <a:rPr lang="cs-CZ" sz="5400" dirty="0" smtClean="0"/>
              <a:t> =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915816" y="1641574"/>
            <a:ext cx="15648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/>
              <a:t>a</a:t>
            </a:r>
            <a:r>
              <a:rPr lang="cs-CZ" sz="5400" baseline="30000" dirty="0" err="1" smtClean="0"/>
              <a:t>m</a:t>
            </a:r>
            <a:r>
              <a:rPr lang="cs-CZ" sz="5400" baseline="30000" dirty="0" smtClean="0"/>
              <a:t> + n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2577678"/>
            <a:ext cx="15648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/>
              <a:t>a</a:t>
            </a:r>
            <a:r>
              <a:rPr lang="cs-CZ" sz="5400" baseline="30000" dirty="0" err="1" smtClean="0"/>
              <a:t>m</a:t>
            </a:r>
            <a:r>
              <a:rPr lang="cs-CZ" sz="5400" baseline="30000" dirty="0" smtClean="0"/>
              <a:t> – n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35140" y="3501008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(</a:t>
            </a:r>
            <a:r>
              <a:rPr lang="cs-CZ" sz="5400" dirty="0" smtClean="0"/>
              <a:t>a · b)</a:t>
            </a:r>
            <a:r>
              <a:rPr lang="cs-CZ" sz="5400" baseline="30000" dirty="0" smtClean="0"/>
              <a:t>n</a:t>
            </a:r>
            <a:endParaRPr lang="cs-CZ" sz="5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15816" y="4593902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(</a:t>
            </a:r>
            <a:r>
              <a:rPr lang="cs-CZ" sz="5400" dirty="0" smtClean="0"/>
              <a:t>a : b)</a:t>
            </a:r>
            <a:r>
              <a:rPr lang="cs-CZ" sz="5400" baseline="30000" dirty="0" smtClean="0"/>
              <a:t>n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75100" y="5530006"/>
            <a:ext cx="15103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/>
              <a:t>a</a:t>
            </a:r>
            <a:r>
              <a:rPr lang="cs-CZ" sz="5400" baseline="30000" dirty="0" err="1" smtClean="0"/>
              <a:t>m</a:t>
            </a:r>
            <a:r>
              <a:rPr lang="cs-CZ" sz="5400" baseline="30000" dirty="0" smtClean="0"/>
              <a:t> · n</a:t>
            </a:r>
            <a:endParaRPr lang="cs-CZ" sz="5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39396" y="2577678"/>
            <a:ext cx="15263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a ≠ 0</a:t>
            </a:r>
            <a:endParaRPr lang="cs-CZ" sz="5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77868" y="4581128"/>
            <a:ext cx="15584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b ≠ 0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jako jednu mocninu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12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 · 12</a:t>
            </a:r>
            <a:r>
              <a:rPr lang="cs-CZ" sz="3200" baseline="30000" dirty="0" smtClean="0"/>
              <a:t>5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15</a:t>
            </a:r>
            <a:r>
              <a:rPr lang="cs-CZ" sz="3200" baseline="30000" dirty="0" smtClean="0"/>
              <a:t>8</a:t>
            </a:r>
            <a:r>
              <a:rPr lang="cs-CZ" sz="3200" dirty="0" smtClean="0"/>
              <a:t> : 15</a:t>
            </a:r>
            <a:r>
              <a:rPr lang="cs-CZ" sz="3200" baseline="30000" dirty="0" smtClean="0"/>
              <a:t>5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5</a:t>
            </a:r>
            <a:r>
              <a:rPr lang="cs-CZ" sz="3200" baseline="30000" dirty="0" smtClean="0"/>
              <a:t>4</a:t>
            </a:r>
            <a:r>
              <a:rPr lang="cs-CZ" sz="3200" dirty="0" smtClean="0"/>
              <a:t> · 8</a:t>
            </a:r>
            <a:r>
              <a:rPr lang="cs-CZ" sz="3200" baseline="30000" dirty="0" smtClean="0"/>
              <a:t>4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24</a:t>
            </a:r>
            <a:r>
              <a:rPr lang="cs-CZ" sz="3200" baseline="30000" dirty="0" smtClean="0"/>
              <a:t>7</a:t>
            </a:r>
            <a:r>
              <a:rPr lang="cs-CZ" sz="3200" dirty="0" smtClean="0"/>
              <a:t> : 6</a:t>
            </a:r>
            <a:r>
              <a:rPr lang="cs-CZ" sz="3200" baseline="30000" dirty="0" smtClean="0"/>
              <a:t>7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(8</a:t>
            </a:r>
            <a:r>
              <a:rPr lang="cs-CZ" sz="3200" baseline="30000" dirty="0" smtClean="0"/>
              <a:t>6</a:t>
            </a:r>
            <a:r>
              <a:rPr lang="cs-CZ" sz="3200" dirty="0" smtClean="0"/>
              <a:t>)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99</a:t>
            </a:r>
            <a:r>
              <a:rPr lang="cs-CZ" sz="3200" baseline="30000" dirty="0" smtClean="0"/>
              <a:t>12</a:t>
            </a:r>
            <a:r>
              <a:rPr lang="cs-CZ" sz="3200" dirty="0" smtClean="0"/>
              <a:t> : 11</a:t>
            </a:r>
            <a:r>
              <a:rPr lang="cs-CZ" sz="3200" baseline="30000" dirty="0" smtClean="0"/>
              <a:t>12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(3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)</a:t>
            </a:r>
            <a:r>
              <a:rPr lang="cs-CZ" sz="3200" baseline="30000" dirty="0" smtClean="0"/>
              <a:t>10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4</a:t>
            </a:r>
            <a:r>
              <a:rPr lang="cs-CZ" sz="3200" baseline="30000" dirty="0" smtClean="0"/>
              <a:t>6</a:t>
            </a:r>
            <a:r>
              <a:rPr lang="cs-CZ" sz="3200" dirty="0" smtClean="0"/>
              <a:t> · 25</a:t>
            </a:r>
            <a:r>
              <a:rPr lang="cs-CZ" sz="3200" baseline="30000" dirty="0" smtClean="0"/>
              <a:t>6</a:t>
            </a:r>
            <a:r>
              <a:rPr lang="cs-CZ" sz="3200" dirty="0" smtClean="0"/>
              <a:t> =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06916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200" dirty="0" smtClean="0"/>
              <a:t>6</a:t>
            </a:r>
            <a:r>
              <a:rPr lang="cs-CZ" sz="3200" baseline="30000" dirty="0" smtClean="0"/>
              <a:t>6</a:t>
            </a:r>
            <a:r>
              <a:rPr lang="cs-CZ" sz="3200" dirty="0" smtClean="0"/>
              <a:t> · (–8)</a:t>
            </a:r>
            <a:r>
              <a:rPr lang="cs-CZ" sz="3200" baseline="30000" dirty="0" smtClean="0"/>
              <a:t>6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45</a:t>
            </a:r>
            <a:r>
              <a:rPr lang="cs-CZ" sz="3200" baseline="30000" dirty="0" smtClean="0"/>
              <a:t>7</a:t>
            </a:r>
            <a:r>
              <a:rPr lang="cs-CZ" sz="3200" dirty="0" smtClean="0"/>
              <a:t> : (–15)</a:t>
            </a:r>
            <a:r>
              <a:rPr lang="cs-CZ" sz="3200" baseline="30000" dirty="0" smtClean="0"/>
              <a:t>7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58</a:t>
            </a:r>
            <a:r>
              <a:rPr lang="cs-CZ" sz="3200" baseline="30000" dirty="0" smtClean="0"/>
              <a:t>4</a:t>
            </a:r>
            <a:r>
              <a:rPr lang="cs-CZ" sz="3200" dirty="0" smtClean="0"/>
              <a:t> · 58</a:t>
            </a:r>
            <a:r>
              <a:rPr lang="cs-CZ" sz="3200" baseline="30000" dirty="0" smtClean="0"/>
              <a:t>5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(21</a:t>
            </a:r>
            <a:r>
              <a:rPr lang="cs-CZ" sz="3200" baseline="30000" dirty="0" smtClean="0"/>
              <a:t>7</a:t>
            </a:r>
            <a:r>
              <a:rPr lang="cs-CZ" sz="3200" dirty="0" smtClean="0"/>
              <a:t>)</a:t>
            </a:r>
            <a:r>
              <a:rPr lang="cs-CZ" sz="3200" baseline="30000" dirty="0" smtClean="0"/>
              <a:t>5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27</a:t>
            </a:r>
            <a:r>
              <a:rPr lang="cs-CZ" sz="3200" baseline="30000" dirty="0" smtClean="0"/>
              <a:t>21</a:t>
            </a:r>
            <a:r>
              <a:rPr lang="cs-CZ" sz="3200" dirty="0" smtClean="0"/>
              <a:t> : 27</a:t>
            </a:r>
            <a:r>
              <a:rPr lang="cs-CZ" sz="3200" baseline="30000" dirty="0" smtClean="0"/>
              <a:t>12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(–64)</a:t>
            </a:r>
            <a:r>
              <a:rPr lang="cs-CZ" sz="3200" baseline="30000" dirty="0" smtClean="0"/>
              <a:t>8</a:t>
            </a:r>
            <a:r>
              <a:rPr lang="cs-CZ" sz="3200" dirty="0" smtClean="0"/>
              <a:t> : (–16)</a:t>
            </a:r>
            <a:r>
              <a:rPr lang="cs-CZ" sz="3200" baseline="30000" dirty="0" smtClean="0"/>
              <a:t>8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(–3)</a:t>
            </a:r>
            <a:r>
              <a:rPr lang="cs-CZ" sz="3200" baseline="30000" dirty="0" smtClean="0"/>
              <a:t>4</a:t>
            </a:r>
            <a:r>
              <a:rPr lang="cs-CZ" sz="3200" dirty="0" smtClean="0"/>
              <a:t> · (–30)</a:t>
            </a:r>
            <a:r>
              <a:rPr lang="cs-CZ" sz="3200" baseline="30000" dirty="0" smtClean="0"/>
              <a:t>4</a:t>
            </a:r>
            <a:r>
              <a:rPr lang="cs-CZ" sz="3200" dirty="0" smtClean="0"/>
              <a:t> =</a:t>
            </a:r>
          </a:p>
          <a:p>
            <a:pPr>
              <a:buNone/>
            </a:pPr>
            <a:r>
              <a:rPr lang="cs-CZ" sz="3200" dirty="0" smtClean="0"/>
              <a:t>(–5</a:t>
            </a:r>
            <a:r>
              <a:rPr lang="cs-CZ" sz="3200" baseline="30000" dirty="0" smtClean="0"/>
              <a:t>6</a:t>
            </a:r>
            <a:r>
              <a:rPr lang="cs-CZ" sz="3200" dirty="0" smtClean="0"/>
              <a:t>)</a:t>
            </a:r>
            <a:r>
              <a:rPr lang="cs-CZ" sz="3200" baseline="30000" dirty="0" smtClean="0"/>
              <a:t>7</a:t>
            </a:r>
            <a:r>
              <a:rPr lang="cs-CZ" sz="3200" dirty="0" smtClean="0"/>
              <a:t> =</a:t>
            </a:r>
          </a:p>
          <a:p>
            <a:pPr>
              <a:buNone/>
            </a:pP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1628800"/>
            <a:ext cx="74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12</a:t>
            </a:r>
            <a:r>
              <a:rPr lang="cs-CZ" sz="3200" baseline="30000" dirty="0" smtClean="0"/>
              <a:t>8</a:t>
            </a:r>
            <a:endParaRPr lang="cs-CZ" sz="3200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67744" y="2196153"/>
            <a:ext cx="74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15</a:t>
            </a:r>
            <a:r>
              <a:rPr lang="cs-CZ" sz="3200" baseline="30000" dirty="0" smtClean="0"/>
              <a:t>3</a:t>
            </a:r>
            <a:endParaRPr lang="cs-CZ" sz="3200" baseline="30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5696" y="2772217"/>
            <a:ext cx="74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40</a:t>
            </a:r>
            <a:r>
              <a:rPr lang="cs-CZ" sz="3200" baseline="30000" dirty="0" smtClean="0"/>
              <a:t>4</a:t>
            </a:r>
            <a:endParaRPr lang="cs-CZ" sz="3200" baseline="30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88096" y="3348281"/>
            <a:ext cx="532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</a:t>
            </a:r>
            <a:r>
              <a:rPr lang="cs-CZ" sz="3200" baseline="30000" dirty="0" smtClean="0"/>
              <a:t>7</a:t>
            </a:r>
            <a:endParaRPr lang="cs-CZ" sz="3200" baseline="30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98844" y="3924345"/>
            <a:ext cx="6719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8</a:t>
            </a:r>
            <a:r>
              <a:rPr lang="cs-CZ" sz="3200" baseline="30000" dirty="0" smtClean="0"/>
              <a:t>18</a:t>
            </a:r>
            <a:endParaRPr lang="cs-CZ" sz="3200" baseline="30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31869" y="4509120"/>
            <a:ext cx="6719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9</a:t>
            </a:r>
            <a:r>
              <a:rPr lang="cs-CZ" sz="3200" baseline="30000" dirty="0" smtClean="0"/>
              <a:t>12</a:t>
            </a:r>
            <a:endParaRPr lang="cs-CZ" sz="3200" baseline="30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5085184"/>
            <a:ext cx="6719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</a:t>
            </a:r>
            <a:r>
              <a:rPr lang="cs-CZ" sz="3200" baseline="30000" dirty="0" smtClean="0"/>
              <a:t>30</a:t>
            </a:r>
            <a:endParaRPr lang="cs-CZ" sz="3200" baseline="30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27813" y="5661248"/>
            <a:ext cx="9492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100</a:t>
            </a:r>
            <a:r>
              <a:rPr lang="cs-CZ" sz="3200" baseline="30000" dirty="0" smtClean="0"/>
              <a:t>6</a:t>
            </a:r>
            <a:endParaRPr lang="cs-CZ" sz="3200" baseline="30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16216" y="1620089"/>
            <a:ext cx="11961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(</a:t>
            </a:r>
            <a:r>
              <a:rPr lang="cs-CZ" sz="3200" dirty="0" smtClean="0"/>
              <a:t>–48)</a:t>
            </a:r>
            <a:r>
              <a:rPr lang="cs-CZ" sz="3200" baseline="30000" dirty="0" smtClean="0"/>
              <a:t>6</a:t>
            </a:r>
            <a:endParaRPr lang="cs-CZ" sz="3200" baseline="30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32223" y="2196153"/>
            <a:ext cx="9877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(–3)</a:t>
            </a:r>
            <a:r>
              <a:rPr lang="cs-CZ" sz="3200" baseline="30000" dirty="0" smtClean="0"/>
              <a:t>7</a:t>
            </a:r>
            <a:endParaRPr lang="cs-CZ" sz="3200" baseline="30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2772217"/>
            <a:ext cx="74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58</a:t>
            </a:r>
            <a:r>
              <a:rPr lang="cs-CZ" sz="3200" baseline="30000" dirty="0" smtClean="0"/>
              <a:t>9</a:t>
            </a:r>
            <a:endParaRPr lang="cs-CZ" sz="3200" baseline="30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40152" y="3356992"/>
            <a:ext cx="880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21</a:t>
            </a:r>
            <a:r>
              <a:rPr lang="cs-CZ" sz="3200" baseline="30000" dirty="0" smtClean="0"/>
              <a:t>35</a:t>
            </a:r>
            <a:endParaRPr lang="cs-CZ" sz="3200" baseline="30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15967" y="3924345"/>
            <a:ext cx="74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27</a:t>
            </a:r>
            <a:r>
              <a:rPr lang="cs-CZ" sz="3200" baseline="30000" dirty="0" smtClean="0"/>
              <a:t>9</a:t>
            </a:r>
            <a:endParaRPr lang="cs-CZ" sz="3200" baseline="30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87476" y="4509120"/>
            <a:ext cx="532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</a:t>
            </a:r>
            <a:r>
              <a:rPr lang="cs-CZ" sz="3200" baseline="30000" dirty="0" smtClean="0"/>
              <a:t>8</a:t>
            </a:r>
            <a:endParaRPr lang="cs-CZ" sz="3200" baseline="30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92280" y="5076473"/>
            <a:ext cx="74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90</a:t>
            </a:r>
            <a:r>
              <a:rPr lang="cs-CZ" sz="3200" baseline="30000" dirty="0" smtClean="0"/>
              <a:t>4</a:t>
            </a:r>
            <a:endParaRPr lang="cs-CZ" sz="3200" baseline="30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960493" y="5661248"/>
            <a:ext cx="112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(–5)</a:t>
            </a:r>
            <a:r>
              <a:rPr lang="cs-CZ" sz="3200" baseline="30000" dirty="0" smtClean="0"/>
              <a:t>42</a:t>
            </a:r>
            <a:endParaRPr lang="cs-CZ" sz="3200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665</Words>
  <Application>Microsoft Office PowerPoint</Application>
  <PresentationFormat>Předvádění na obrazovce (4:3)</PresentationFormat>
  <Paragraphs>175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Motiv sady Office</vt:lpstr>
      <vt:lpstr>1_Motiv sady Office</vt:lpstr>
      <vt:lpstr>Rovnice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Mocniny s přirozeným mocnitelem</vt:lpstr>
      <vt:lpstr>Porovnej následující příklady</vt:lpstr>
      <vt:lpstr>Vypočítej</vt:lpstr>
      <vt:lpstr>Porovnej následující příklady</vt:lpstr>
      <vt:lpstr>Vypočítej</vt:lpstr>
      <vt:lpstr>Mocnina mocniny</vt:lpstr>
      <vt:lpstr>Vypočítej</vt:lpstr>
      <vt:lpstr>Doplň následující pravidla pro počítání s mocninami</vt:lpstr>
      <vt:lpstr>Zapiš jako jednu mocninu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Mocniny s přirozeným mocnitelem</dc:title>
  <dc:creator>Roman</dc:creator>
  <cp:lastModifiedBy>Roman Marshner</cp:lastModifiedBy>
  <cp:revision>15</cp:revision>
  <dcterms:created xsi:type="dcterms:W3CDTF">2012-11-25T08:45:51Z</dcterms:created>
  <dcterms:modified xsi:type="dcterms:W3CDTF">2012-11-26T12:33:12Z</dcterms:modified>
</cp:coreProperties>
</file>