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63" r:id="rId5"/>
    <p:sldId id="264" r:id="rId6"/>
    <p:sldId id="265" r:id="rId7"/>
    <p:sldId id="266" r:id="rId8"/>
    <p:sldId id="269" r:id="rId9"/>
    <p:sldId id="270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94624" autoAdjust="0"/>
  </p:normalViewPr>
  <p:slideViewPr>
    <p:cSldViewPr>
      <p:cViewPr varScale="1">
        <p:scale>
          <a:sx n="65" d="100"/>
          <a:sy n="65" d="100"/>
        </p:scale>
        <p:origin x="-58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0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5.wmf"/><Relationship Id="rId7" Type="http://schemas.openxmlformats.org/officeDocument/2006/relationships/image" Target="../media/image14.wmf"/><Relationship Id="rId2" Type="http://schemas.openxmlformats.org/officeDocument/2006/relationships/image" Target="../media/image3.wmf"/><Relationship Id="rId1" Type="http://schemas.openxmlformats.org/officeDocument/2006/relationships/image" Target="../media/image1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11" Type="http://schemas.openxmlformats.org/officeDocument/2006/relationships/image" Target="../media/image33.wmf"/><Relationship Id="rId5" Type="http://schemas.openxmlformats.org/officeDocument/2006/relationships/image" Target="../media/image27.wmf"/><Relationship Id="rId10" Type="http://schemas.openxmlformats.org/officeDocument/2006/relationships/image" Target="../media/image32.wmf"/><Relationship Id="rId4" Type="http://schemas.openxmlformats.org/officeDocument/2006/relationships/image" Target="../media/image26.wmf"/><Relationship Id="rId9" Type="http://schemas.openxmlformats.org/officeDocument/2006/relationships/image" Target="../media/image3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image" Target="../media/image39.wmf"/><Relationship Id="rId7" Type="http://schemas.openxmlformats.org/officeDocument/2006/relationships/image" Target="../media/image43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A93A3B1-43EE-4821-B0C4-088FBF2C540F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4C01EDA-95A9-42D4-B4C6-A7B0359818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7.bin"/><Relationship Id="rId12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5.bin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9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Relationship Id="rId9" Type="http://schemas.openxmlformats.org/officeDocument/2006/relationships/oleObject" Target="../embeddings/oleObject29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13" Type="http://schemas.openxmlformats.org/officeDocument/2006/relationships/oleObject" Target="../embeddings/oleObject40.bin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4.bin"/><Relationship Id="rId12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33.bin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2.bin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1.bin"/><Relationship Id="rId9" Type="http://schemas.openxmlformats.org/officeDocument/2006/relationships/oleObject" Target="../embeddings/oleObject36.bin"/><Relationship Id="rId14" Type="http://schemas.openxmlformats.org/officeDocument/2006/relationships/oleObject" Target="../embeddings/oleObject4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0.bin"/><Relationship Id="rId3" Type="http://schemas.openxmlformats.org/officeDocument/2006/relationships/oleObject" Target="../embeddings/oleObject45.bin"/><Relationship Id="rId7" Type="http://schemas.openxmlformats.org/officeDocument/2006/relationships/oleObject" Target="../embeddings/oleObject49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8.bin"/><Relationship Id="rId5" Type="http://schemas.openxmlformats.org/officeDocument/2006/relationships/oleObject" Target="../embeddings/oleObject47.bin"/><Relationship Id="rId10" Type="http://schemas.openxmlformats.org/officeDocument/2006/relationships/oleObject" Target="../embeddings/oleObject52.bin"/><Relationship Id="rId4" Type="http://schemas.openxmlformats.org/officeDocument/2006/relationships/oleObject" Target="../embeddings/oleObject46.bin"/><Relationship Id="rId9" Type="http://schemas.openxmlformats.org/officeDocument/2006/relationships/oleObject" Target="../embeddings/oleObject51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VY_42_INOVACE_12_2_Zlomky </a:t>
            </a:r>
            <a:r>
              <a:rPr lang="cs-CZ" sz="1700" smtClean="0"/>
              <a:t>– </a:t>
            </a:r>
            <a:r>
              <a:rPr lang="cs-CZ" sz="1700" dirty="0" smtClean="0"/>
              <a:t>z</a:t>
            </a:r>
            <a:r>
              <a:rPr lang="cs-CZ" sz="1700" smtClean="0"/>
              <a:t>ákladní </a:t>
            </a:r>
            <a:r>
              <a:rPr lang="cs-CZ" sz="1700" dirty="0" smtClean="0"/>
              <a:t>tvar zlomku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Číslo a proměnná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7675" indent="-44767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seznámení se základním tvarem zlomku. Zopakování pojmu nesoudělná čísla a následné převádění zlomků na základní tvar.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28.11.2012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28.11.2012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Zlomky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Zlomek v základním tvaru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Autofit/>
          </a:bodyPr>
          <a:lstStyle/>
          <a:p>
            <a:r>
              <a:rPr lang="cs-CZ" sz="3200" dirty="0" smtClean="0"/>
              <a:t>Zkrať zlomek       společnými děliteli tak, aby čitatel i jmenovateli obsahoval nesoudělná čísla.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Nesoudělná čísla – přirozená čísla, jejich největší společný dělitel je 1.</a:t>
            </a:r>
            <a:endParaRPr lang="cs-CZ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2615689" y="215815"/>
          <a:ext cx="444143" cy="764913"/>
        </p:xfrm>
        <a:graphic>
          <a:graphicData uri="http://schemas.openxmlformats.org/presentationml/2006/ole">
            <p:oleObj spid="_x0000_s19458" name="Rovnice" r:id="rId3" imgW="228600" imgH="393480" progId="Equation.3">
              <p:embed/>
            </p:oleObj>
          </a:graphicData>
        </a:graphic>
      </p:graphicFrame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467544" y="2996952"/>
          <a:ext cx="576064" cy="995019"/>
        </p:xfrm>
        <a:graphic>
          <a:graphicData uri="http://schemas.openxmlformats.org/presentationml/2006/ole">
            <p:oleObj spid="_x0000_s19459" name="Rovnice" r:id="rId4" imgW="228600" imgH="393480" progId="Equation.3">
              <p:embed/>
            </p:oleObj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1043608" y="32658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67744" y="32658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1373982" y="2946201"/>
          <a:ext cx="893762" cy="1058863"/>
        </p:xfrm>
        <a:graphic>
          <a:graphicData uri="http://schemas.openxmlformats.org/presentationml/2006/ole">
            <p:oleObj spid="_x0000_s19460" name="Rovnice" r:id="rId5" imgW="355320" imgH="419040" progId="Equation.3">
              <p:embed/>
            </p:oleObj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1770874" y="2977788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70874" y="3501008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</a:t>
            </a:r>
            <a:endParaRPr lang="cs-CZ" sz="2800" dirty="0"/>
          </a:p>
        </p:txBody>
      </p:sp>
      <p:graphicFrame>
        <p:nvGraphicFramePr>
          <p:cNvPr id="19462" name="Object 6"/>
          <p:cNvGraphicFramePr>
            <a:graphicFrameLocks noChangeAspect="1"/>
          </p:cNvGraphicFramePr>
          <p:nvPr/>
        </p:nvGraphicFramePr>
        <p:xfrm>
          <a:off x="2557165" y="2996952"/>
          <a:ext cx="574675" cy="995363"/>
        </p:xfrm>
        <a:graphic>
          <a:graphicData uri="http://schemas.openxmlformats.org/presentationml/2006/ole">
            <p:oleObj spid="_x0000_s19462" name="Rovnice" r:id="rId6" imgW="228600" imgH="393480" progId="Equation.3">
              <p:embed/>
            </p:oleObj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3055670" y="32658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3318197" y="2946201"/>
          <a:ext cx="893763" cy="1058863"/>
        </p:xfrm>
        <a:graphic>
          <a:graphicData uri="http://schemas.openxmlformats.org/presentationml/2006/ole">
            <p:oleObj spid="_x0000_s19463" name="Rovnice" r:id="rId7" imgW="355320" imgH="419040" progId="Equation.3">
              <p:embed/>
            </p:oleObj>
          </a:graphicData>
        </a:graphic>
      </p:graphicFrame>
      <p:sp>
        <p:nvSpPr>
          <p:cNvPr id="18" name="TextovéPole 17"/>
          <p:cNvSpPr txBox="1"/>
          <p:nvPr/>
        </p:nvSpPr>
        <p:spPr>
          <a:xfrm>
            <a:off x="3707904" y="2977788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715090" y="3481844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5790" y="32658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19464" name="Object 8"/>
          <p:cNvGraphicFramePr>
            <a:graphicFrameLocks noChangeAspect="1"/>
          </p:cNvGraphicFramePr>
          <p:nvPr/>
        </p:nvGraphicFramePr>
        <p:xfrm>
          <a:off x="4460875" y="2997200"/>
          <a:ext cx="511175" cy="995363"/>
        </p:xfrm>
        <a:graphic>
          <a:graphicData uri="http://schemas.openxmlformats.org/presentationml/2006/ole">
            <p:oleObj spid="_x0000_s19464" name="Rovnice" r:id="rId8" imgW="203040" imgH="393480" progId="Equation.3">
              <p:embed/>
            </p:oleObj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4855870" y="32658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19465" name="Object 9"/>
          <p:cNvGraphicFramePr>
            <a:graphicFrameLocks noChangeAspect="1"/>
          </p:cNvGraphicFramePr>
          <p:nvPr/>
        </p:nvGraphicFramePr>
        <p:xfrm>
          <a:off x="5181897" y="2946201"/>
          <a:ext cx="830263" cy="1058863"/>
        </p:xfrm>
        <a:graphic>
          <a:graphicData uri="http://schemas.openxmlformats.org/presentationml/2006/ole">
            <p:oleObj spid="_x0000_s19465" name="Rovnice" r:id="rId9" imgW="330120" imgH="419040" progId="Equation.3">
              <p:embed/>
            </p:oleObj>
          </a:graphicData>
        </a:graphic>
      </p:graphicFrame>
      <p:sp>
        <p:nvSpPr>
          <p:cNvPr id="24" name="TextovéPole 23"/>
          <p:cNvSpPr txBox="1"/>
          <p:nvPr/>
        </p:nvSpPr>
        <p:spPr>
          <a:xfrm>
            <a:off x="5443282" y="2996952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515290" y="3501008"/>
            <a:ext cx="28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935990" y="32658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19466" name="Object 10"/>
          <p:cNvGraphicFramePr>
            <a:graphicFrameLocks noChangeAspect="1"/>
          </p:cNvGraphicFramePr>
          <p:nvPr/>
        </p:nvGraphicFramePr>
        <p:xfrm>
          <a:off x="6291263" y="2997200"/>
          <a:ext cx="384175" cy="995363"/>
        </p:xfrm>
        <a:graphic>
          <a:graphicData uri="http://schemas.openxmlformats.org/presentationml/2006/ole">
            <p:oleObj spid="_x0000_s19466" name="Rovnice" r:id="rId10" imgW="152280" imgH="393480" progId="Equation.3">
              <p:embed/>
            </p:oleObj>
          </a:graphicData>
        </a:graphic>
      </p:graphicFrame>
      <p:cxnSp>
        <p:nvCxnSpPr>
          <p:cNvPr id="29" name="Přímá spojovací čára 28"/>
          <p:cNvCxnSpPr/>
          <p:nvPr/>
        </p:nvCxnSpPr>
        <p:spPr>
          <a:xfrm>
            <a:off x="6732240" y="3212976"/>
            <a:ext cx="432048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6732240" y="3501008"/>
            <a:ext cx="43204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7236296" y="3140968"/>
            <a:ext cx="16770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Nesoudělná</a:t>
            </a:r>
            <a:br>
              <a:rPr lang="cs-CZ" sz="2400" dirty="0" smtClean="0"/>
            </a:br>
            <a:r>
              <a:rPr lang="cs-CZ" sz="2400" dirty="0" smtClean="0"/>
              <a:t>čísla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95536" y="4295998"/>
            <a:ext cx="848726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Zlomek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v základním tvaru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smtClean="0"/>
              <a:t>je zlomek, jehož čitatel </a:t>
            </a:r>
            <a:br>
              <a:rPr lang="cs-CZ" sz="3200" dirty="0" smtClean="0"/>
            </a:br>
            <a:r>
              <a:rPr lang="cs-CZ" sz="3200" dirty="0" smtClean="0"/>
              <a:t>i jmenovatel jsou čísla </a:t>
            </a:r>
            <a:r>
              <a:rPr lang="cs-CZ" sz="3200" b="1" dirty="0" smtClean="0">
                <a:solidFill>
                  <a:srgbClr val="FF0000"/>
                </a:solidFill>
              </a:rPr>
              <a:t>nesoudělná</a:t>
            </a:r>
            <a:r>
              <a:rPr lang="cs-CZ" sz="3200" dirty="0" smtClean="0"/>
              <a:t>.</a:t>
            </a:r>
          </a:p>
        </p:txBody>
      </p:sp>
      <p:graphicFrame>
        <p:nvGraphicFramePr>
          <p:cNvPr id="35" name="Objekt 34"/>
          <p:cNvGraphicFramePr>
            <a:graphicFrameLocks noChangeAspect="1"/>
          </p:cNvGraphicFramePr>
          <p:nvPr/>
        </p:nvGraphicFramePr>
        <p:xfrm>
          <a:off x="3491880" y="5517232"/>
          <a:ext cx="360040" cy="936105"/>
        </p:xfrm>
        <a:graphic>
          <a:graphicData uri="http://schemas.openxmlformats.org/presentationml/2006/ole">
            <p:oleObj spid="_x0000_s19467" name="Rovnice" r:id="rId11" imgW="152280" imgH="393480" progId="Equation.3">
              <p:embed/>
            </p:oleObj>
          </a:graphicData>
        </a:graphic>
      </p:graphicFrame>
      <p:graphicFrame>
        <p:nvGraphicFramePr>
          <p:cNvPr id="19468" name="Object 12"/>
          <p:cNvGraphicFramePr>
            <a:graphicFrameLocks noChangeAspect="1"/>
          </p:cNvGraphicFramePr>
          <p:nvPr/>
        </p:nvGraphicFramePr>
        <p:xfrm>
          <a:off x="3997201" y="5517232"/>
          <a:ext cx="358775" cy="936625"/>
        </p:xfrm>
        <a:graphic>
          <a:graphicData uri="http://schemas.openxmlformats.org/presentationml/2006/ole">
            <p:oleObj spid="_x0000_s19468" name="Rovnice" r:id="rId12" imgW="152280" imgH="393480" progId="Equation.3">
              <p:embed/>
            </p:oleObj>
          </a:graphicData>
        </a:graphic>
      </p:graphicFrame>
      <p:graphicFrame>
        <p:nvGraphicFramePr>
          <p:cNvPr id="19469" name="Object 13"/>
          <p:cNvGraphicFramePr>
            <a:graphicFrameLocks noChangeAspect="1"/>
          </p:cNvGraphicFramePr>
          <p:nvPr/>
        </p:nvGraphicFramePr>
        <p:xfrm>
          <a:off x="4499992" y="5516711"/>
          <a:ext cx="358775" cy="936625"/>
        </p:xfrm>
        <a:graphic>
          <a:graphicData uri="http://schemas.openxmlformats.org/presentationml/2006/ole">
            <p:oleObj spid="_x0000_s19469" name="Rovnice" r:id="rId13" imgW="152280" imgH="393480" progId="Equation.3">
              <p:embed/>
            </p:oleObj>
          </a:graphicData>
        </a:graphic>
      </p:graphicFrame>
      <p:graphicFrame>
        <p:nvGraphicFramePr>
          <p:cNvPr id="19470" name="Object 14"/>
          <p:cNvGraphicFramePr>
            <a:graphicFrameLocks noChangeAspect="1"/>
          </p:cNvGraphicFramePr>
          <p:nvPr/>
        </p:nvGraphicFramePr>
        <p:xfrm>
          <a:off x="5018088" y="5516563"/>
          <a:ext cx="477837" cy="936625"/>
        </p:xfrm>
        <a:graphic>
          <a:graphicData uri="http://schemas.openxmlformats.org/presentationml/2006/ole">
            <p:oleObj spid="_x0000_s19470" name="Rovnice" r:id="rId14" imgW="203040" imgH="393480" progId="Equation.3">
              <p:embed/>
            </p:oleObj>
          </a:graphicData>
        </a:graphic>
      </p:graphicFrame>
      <p:sp>
        <p:nvSpPr>
          <p:cNvPr id="39" name="TextovéPole 38"/>
          <p:cNvSpPr txBox="1"/>
          <p:nvPr/>
        </p:nvSpPr>
        <p:spPr>
          <a:xfrm>
            <a:off x="3779912" y="580526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,         ,         ,           ,  . . .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6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6" grpId="0"/>
      <p:bldP spid="18" grpId="0"/>
      <p:bldP spid="19" grpId="0"/>
      <p:bldP spid="20" grpId="0"/>
      <p:bldP spid="22" grpId="0"/>
      <p:bldP spid="24" grpId="0"/>
      <p:bldP spid="25" grpId="0"/>
      <p:bldP spid="26" grpId="0"/>
      <p:bldP spid="33" grpId="0"/>
      <p:bldP spid="34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Zlomek v základním tvaru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8">
              <a:buNone/>
            </a:pPr>
            <a:r>
              <a:rPr lang="cs-CZ" dirty="0" smtClean="0"/>
              <a:t>		</a:t>
            </a:r>
            <a:r>
              <a:rPr lang="cs-CZ" sz="3600" dirty="0" smtClean="0"/>
              <a:t>36		48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36 = 2 ∙ </a:t>
            </a:r>
            <a:r>
              <a:rPr lang="cs-CZ" dirty="0" err="1" smtClean="0"/>
              <a:t>2</a:t>
            </a:r>
            <a:r>
              <a:rPr lang="cs-CZ" dirty="0" smtClean="0"/>
              <a:t> ∙ 3 ∙ </a:t>
            </a:r>
            <a:r>
              <a:rPr lang="cs-CZ" dirty="0" err="1" smtClean="0"/>
              <a:t>3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48 = 2 ∙ </a:t>
            </a:r>
            <a:r>
              <a:rPr lang="cs-CZ" dirty="0" err="1" smtClean="0"/>
              <a:t>2</a:t>
            </a:r>
            <a:r>
              <a:rPr lang="cs-CZ" dirty="0" smtClean="0"/>
              <a:t> ∙ </a:t>
            </a:r>
            <a:r>
              <a:rPr lang="cs-CZ" dirty="0" err="1" smtClean="0"/>
              <a:t>2</a:t>
            </a:r>
            <a:r>
              <a:rPr lang="cs-CZ" dirty="0" smtClean="0"/>
              <a:t> ∙ </a:t>
            </a:r>
            <a:r>
              <a:rPr lang="cs-CZ" dirty="0" err="1" smtClean="0"/>
              <a:t>2</a:t>
            </a:r>
            <a:r>
              <a:rPr lang="cs-CZ" dirty="0" smtClean="0"/>
              <a:t> ∙ 3</a:t>
            </a:r>
          </a:p>
          <a:p>
            <a:pPr>
              <a:buNone/>
            </a:pPr>
            <a:r>
              <a:rPr lang="cs-CZ" dirty="0" smtClean="0"/>
              <a:t>D(36;48) =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67544" y="1569293"/>
          <a:ext cx="576064" cy="995019"/>
        </p:xfrm>
        <a:graphic>
          <a:graphicData uri="http://schemas.openxmlformats.org/presentationml/2006/ole">
            <p:oleObj spid="_x0000_s20482" name="Rovnice" r:id="rId3" imgW="228600" imgH="39348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043608" y="1838161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1477045" y="1569293"/>
          <a:ext cx="574675" cy="995363"/>
        </p:xfrm>
        <a:graphic>
          <a:graphicData uri="http://schemas.openxmlformats.org/presentationml/2006/ole">
            <p:oleObj spid="_x0000_s20483" name="Rovnice" r:id="rId4" imgW="228600" imgH="39348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051720" y="1838161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2376805" y="1569541"/>
          <a:ext cx="511175" cy="995363"/>
        </p:xfrm>
        <a:graphic>
          <a:graphicData uri="http://schemas.openxmlformats.org/presentationml/2006/ole">
            <p:oleObj spid="_x0000_s20484" name="Rovnice" r:id="rId5" imgW="203040" imgH="393480" progId="Equation.3">
              <p:embed/>
            </p:oleObj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915816" y="1838161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10" name="Object 10"/>
          <p:cNvGraphicFramePr>
            <a:graphicFrameLocks noChangeAspect="1"/>
          </p:cNvGraphicFramePr>
          <p:nvPr/>
        </p:nvGraphicFramePr>
        <p:xfrm>
          <a:off x="3271089" y="1569541"/>
          <a:ext cx="384175" cy="995363"/>
        </p:xfrm>
        <a:graphic>
          <a:graphicData uri="http://schemas.openxmlformats.org/presentationml/2006/ole">
            <p:oleObj spid="_x0000_s20485" name="Rovnice" r:id="rId6" imgW="152280" imgH="393480" progId="Equation.3">
              <p:embed/>
            </p:oleObj>
          </a:graphicData>
        </a:graphic>
      </p:graphicFrame>
      <p:cxnSp>
        <p:nvCxnSpPr>
          <p:cNvPr id="12" name="Přímá spojovací čára 11"/>
          <p:cNvCxnSpPr/>
          <p:nvPr/>
        </p:nvCxnSpPr>
        <p:spPr>
          <a:xfrm flipH="1">
            <a:off x="5076056" y="2204864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H="1">
            <a:off x="6876256" y="2204864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5364088" y="2204864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7164288" y="2204864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4788024" y="2564904"/>
            <a:ext cx="1186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  ∙  </a:t>
            </a:r>
            <a:r>
              <a:rPr lang="cs-CZ" sz="3600" dirty="0" err="1" smtClean="0"/>
              <a:t>6</a:t>
            </a:r>
            <a:endParaRPr lang="cs-CZ" sz="3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625817" y="2564904"/>
            <a:ext cx="1186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  ∙  8</a:t>
            </a:r>
            <a:endParaRPr lang="cs-CZ" sz="3600" dirty="0"/>
          </a:p>
        </p:txBody>
      </p:sp>
      <p:cxnSp>
        <p:nvCxnSpPr>
          <p:cNvPr id="22" name="Přímá spojovací čára 21"/>
          <p:cNvCxnSpPr/>
          <p:nvPr/>
        </p:nvCxnSpPr>
        <p:spPr>
          <a:xfrm flipH="1">
            <a:off x="4644008" y="3140968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4932040" y="3140968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H="1">
            <a:off x="5508104" y="3140968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5796136" y="3140968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flipH="1">
            <a:off x="6516216" y="3140968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804248" y="3140968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H="1">
            <a:off x="7308304" y="3140968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7596336" y="3140968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4425756" y="3429000"/>
            <a:ext cx="9781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 ∙ 3</a:t>
            </a:r>
            <a:endParaRPr lang="cs-CZ" sz="3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322039" y="3429000"/>
            <a:ext cx="9781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 ∙ 3</a:t>
            </a:r>
            <a:endParaRPr lang="cs-CZ" sz="3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330151" y="3429000"/>
            <a:ext cx="9781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 ∙ 3</a:t>
            </a:r>
            <a:endParaRPr lang="cs-CZ" sz="3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122239" y="3429000"/>
            <a:ext cx="9781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 ∙ 4</a:t>
            </a:r>
            <a:endParaRPr lang="cs-CZ" sz="3600" dirty="0"/>
          </a:p>
        </p:txBody>
      </p:sp>
      <p:cxnSp>
        <p:nvCxnSpPr>
          <p:cNvPr id="34" name="Přímá spojovací čára 33"/>
          <p:cNvCxnSpPr/>
          <p:nvPr/>
        </p:nvCxnSpPr>
        <p:spPr>
          <a:xfrm flipH="1">
            <a:off x="7596336" y="3934797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7884368" y="3934797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7410271" y="4222829"/>
            <a:ext cx="9781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 ∙ </a:t>
            </a:r>
            <a:r>
              <a:rPr lang="cs-CZ" sz="3600" dirty="0" err="1" smtClean="0"/>
              <a:t>2</a:t>
            </a:r>
            <a:endParaRPr lang="cs-CZ" sz="3600" dirty="0"/>
          </a:p>
        </p:txBody>
      </p:sp>
      <p:sp>
        <p:nvSpPr>
          <p:cNvPr id="37" name="Elipsa 36"/>
          <p:cNvSpPr/>
          <p:nvPr/>
        </p:nvSpPr>
        <p:spPr>
          <a:xfrm>
            <a:off x="4427984" y="3501008"/>
            <a:ext cx="360040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5364088" y="3501008"/>
            <a:ext cx="360040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6372200" y="3501008"/>
            <a:ext cx="360040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7164288" y="3501008"/>
            <a:ext cx="360040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7452320" y="4293096"/>
            <a:ext cx="360040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7956376" y="4293096"/>
            <a:ext cx="360040" cy="5040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5004048" y="3501008"/>
            <a:ext cx="360040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5868144" y="3501008"/>
            <a:ext cx="360040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6876256" y="3501008"/>
            <a:ext cx="360040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1259632" y="2852936"/>
            <a:ext cx="360040" cy="1224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1763688" y="2852936"/>
            <a:ext cx="360040" cy="1224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 rot="19211612">
            <a:off x="2919679" y="2777391"/>
            <a:ext cx="460985" cy="13037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0486" name="Object 6"/>
          <p:cNvGraphicFramePr>
            <a:graphicFrameLocks noChangeAspect="1"/>
          </p:cNvGraphicFramePr>
          <p:nvPr/>
        </p:nvGraphicFramePr>
        <p:xfrm>
          <a:off x="467544" y="4811489"/>
          <a:ext cx="574675" cy="993775"/>
        </p:xfrm>
        <a:graphic>
          <a:graphicData uri="http://schemas.openxmlformats.org/presentationml/2006/ole">
            <p:oleObj spid="_x0000_s20486" name="Rovnice" r:id="rId7" imgW="228600" imgH="393480" progId="Equation.3">
              <p:embed/>
            </p:oleObj>
          </a:graphicData>
        </a:graphic>
      </p:graphicFrame>
      <p:sp>
        <p:nvSpPr>
          <p:cNvPr id="52" name="TextovéPole 51"/>
          <p:cNvSpPr txBox="1"/>
          <p:nvPr/>
        </p:nvSpPr>
        <p:spPr>
          <a:xfrm>
            <a:off x="971600" y="50660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53" name="Object 5"/>
          <p:cNvGraphicFramePr>
            <a:graphicFrameLocks noChangeAspect="1"/>
          </p:cNvGraphicFramePr>
          <p:nvPr/>
        </p:nvGraphicFramePr>
        <p:xfrm>
          <a:off x="1251744" y="4756845"/>
          <a:ext cx="1016000" cy="1047750"/>
        </p:xfrm>
        <a:graphic>
          <a:graphicData uri="http://schemas.openxmlformats.org/presentationml/2006/ole">
            <p:oleObj spid="_x0000_s20487" name="Rovnice" r:id="rId8" imgW="406080" imgH="419040" progId="Equation.3">
              <p:embed/>
            </p:oleObj>
          </a:graphicData>
        </a:graphic>
      </p:graphicFrame>
      <p:sp>
        <p:nvSpPr>
          <p:cNvPr id="54" name="TextovéPole 53"/>
          <p:cNvSpPr txBox="1"/>
          <p:nvPr/>
        </p:nvSpPr>
        <p:spPr>
          <a:xfrm>
            <a:off x="1612430" y="4725144"/>
            <a:ext cx="2952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1612430" y="5292497"/>
            <a:ext cx="2952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2191574" y="506602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20489" name="Object 9"/>
          <p:cNvGraphicFramePr>
            <a:graphicFrameLocks noChangeAspect="1"/>
          </p:cNvGraphicFramePr>
          <p:nvPr/>
        </p:nvGraphicFramePr>
        <p:xfrm>
          <a:off x="2579688" y="4797425"/>
          <a:ext cx="384175" cy="993775"/>
        </p:xfrm>
        <a:graphic>
          <a:graphicData uri="http://schemas.openxmlformats.org/presentationml/2006/ole">
            <p:oleObj spid="_x0000_s20489" name="Rovnice" r:id="rId9" imgW="152280" imgH="393480" progId="Equation.3">
              <p:embed/>
            </p:oleObj>
          </a:graphicData>
        </a:graphic>
      </p:graphicFrame>
      <p:graphicFrame>
        <p:nvGraphicFramePr>
          <p:cNvPr id="20490" name="Object 10"/>
          <p:cNvGraphicFramePr>
            <a:graphicFrameLocks noChangeAspect="1"/>
          </p:cNvGraphicFramePr>
          <p:nvPr/>
        </p:nvGraphicFramePr>
        <p:xfrm>
          <a:off x="3995738" y="4883150"/>
          <a:ext cx="574675" cy="993775"/>
        </p:xfrm>
        <a:graphic>
          <a:graphicData uri="http://schemas.openxmlformats.org/presentationml/2006/ole">
            <p:oleObj spid="_x0000_s20490" name="Rovnice" r:id="rId10" imgW="228600" imgH="393480" progId="Equation.3">
              <p:embed/>
            </p:oleObj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495830" y="513802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graphicFrame>
        <p:nvGraphicFramePr>
          <p:cNvPr id="20491" name="Object 11"/>
          <p:cNvGraphicFramePr>
            <a:graphicFrameLocks noChangeAspect="1"/>
          </p:cNvGraphicFramePr>
          <p:nvPr/>
        </p:nvGraphicFramePr>
        <p:xfrm>
          <a:off x="4788024" y="4868863"/>
          <a:ext cx="1852612" cy="993775"/>
        </p:xfrm>
        <a:graphic>
          <a:graphicData uri="http://schemas.openxmlformats.org/presentationml/2006/ole">
            <p:oleObj spid="_x0000_s20491" name="Rovnice" r:id="rId11" imgW="736560" imgH="393480" progId="Equation.3">
              <p:embed/>
            </p:oleObj>
          </a:graphicData>
        </a:graphic>
      </p:graphicFrame>
      <p:sp>
        <p:nvSpPr>
          <p:cNvPr id="62" name="TextovéPole 61"/>
          <p:cNvSpPr txBox="1"/>
          <p:nvPr/>
        </p:nvSpPr>
        <p:spPr>
          <a:xfrm>
            <a:off x="6584062" y="513802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cxnSp>
        <p:nvCxnSpPr>
          <p:cNvPr id="64" name="Přímá spojovací čára 63"/>
          <p:cNvCxnSpPr/>
          <p:nvPr/>
        </p:nvCxnSpPr>
        <p:spPr>
          <a:xfrm flipV="1">
            <a:off x="6156176" y="4941168"/>
            <a:ext cx="216024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 flipV="1">
            <a:off x="6372200" y="5517232"/>
            <a:ext cx="216024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 flipV="1">
            <a:off x="5076056" y="4941168"/>
            <a:ext cx="216024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 flipV="1">
            <a:off x="4860032" y="5517232"/>
            <a:ext cx="216024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 flipV="1">
            <a:off x="5436096" y="4941168"/>
            <a:ext cx="216024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 flipV="1">
            <a:off x="5220072" y="5517232"/>
            <a:ext cx="216024" cy="2880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5232066" y="4725144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5592106" y="4725144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6312186" y="4725144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4944034" y="5713511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5292080" y="5713511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6444208" y="5713511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</a:t>
            </a:r>
            <a:endParaRPr lang="cs-CZ" sz="1400" dirty="0">
              <a:solidFill>
                <a:srgbClr val="FF0000"/>
              </a:solidFill>
            </a:endParaRPr>
          </a:p>
        </p:txBody>
      </p:sp>
      <p:graphicFrame>
        <p:nvGraphicFramePr>
          <p:cNvPr id="20492" name="Object 12"/>
          <p:cNvGraphicFramePr>
            <a:graphicFrameLocks noChangeAspect="1"/>
          </p:cNvGraphicFramePr>
          <p:nvPr/>
        </p:nvGraphicFramePr>
        <p:xfrm>
          <a:off x="6972300" y="4868863"/>
          <a:ext cx="382588" cy="993775"/>
        </p:xfrm>
        <a:graphic>
          <a:graphicData uri="http://schemas.openxmlformats.org/presentationml/2006/ole">
            <p:oleObj spid="_x0000_s20492" name="Rovnice" r:id="rId12" imgW="152280" imgH="393480" progId="Equation.3">
              <p:embed/>
            </p:oleObj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2267744" y="3996353"/>
            <a:ext cx="2198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 ∙ </a:t>
            </a:r>
            <a:r>
              <a:rPr lang="cs-CZ" sz="3200" dirty="0" err="1" smtClean="0"/>
              <a:t>2</a:t>
            </a:r>
            <a:r>
              <a:rPr lang="cs-CZ" sz="3200" dirty="0" smtClean="0"/>
              <a:t> ∙ 3 = 12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9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500"/>
                            </p:stCondLst>
                            <p:childTnLst>
                              <p:par>
                                <p:cTn id="216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500"/>
                            </p:stCondLst>
                            <p:childTnLst>
                              <p:par>
                                <p:cTn id="229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500"/>
                            </p:stCondLst>
                            <p:childTnLst>
                              <p:par>
                                <p:cTn id="247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2000"/>
                            </p:stCondLst>
                            <p:childTnLst>
                              <p:par>
                                <p:cTn id="253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3500"/>
                            </p:stCondLst>
                            <p:childTnLst>
                              <p:par>
                                <p:cTn id="259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1000"/>
                            </p:stCondLst>
                            <p:childTnLst>
                              <p:par>
                                <p:cTn id="290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3000"/>
                            </p:stCondLst>
                            <p:childTnLst>
                              <p:par>
                                <p:cTn id="296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0" dur="1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3" dur="1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3" dur="1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6" dur="1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1" dur="1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2" fill="hold">
                      <p:stCondLst>
                        <p:cond delay="indefinite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0" fill="hold">
                      <p:stCondLst>
                        <p:cond delay="indefinite"/>
                      </p:stCondLst>
                      <p:childTnLst>
                        <p:par>
                          <p:cTn id="381" fill="hold">
                            <p:stCondLst>
                              <p:cond delay="0"/>
                            </p:stCondLst>
                            <p:childTnLst>
                              <p:par>
                                <p:cTn id="3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0" fill="hold">
                      <p:stCondLst>
                        <p:cond delay="indefinite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2" fill="hold">
                      <p:stCondLst>
                        <p:cond delay="indefinite"/>
                      </p:stCondLst>
                      <p:childTnLst>
                        <p:par>
                          <p:cTn id="433" fill="hold">
                            <p:stCondLst>
                              <p:cond delay="0"/>
                            </p:stCondLst>
                            <p:childTnLst>
                              <p:par>
                                <p:cTn id="43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6" dur="1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1" dur="1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7" grpId="0"/>
      <p:bldP spid="9" grpId="0"/>
      <p:bldP spid="20" grpId="0"/>
      <p:bldP spid="21" grpId="0"/>
      <p:bldP spid="30" grpId="0"/>
      <p:bldP spid="31" grpId="0"/>
      <p:bldP spid="32" grpId="0"/>
      <p:bldP spid="33" grpId="0"/>
      <p:bldP spid="36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50" grpId="0" animBg="1"/>
      <p:bldP spid="52" grpId="0"/>
      <p:bldP spid="54" grpId="0"/>
      <p:bldP spid="55" grpId="0"/>
      <p:bldP spid="56" grpId="0"/>
      <p:bldP spid="60" grpId="0"/>
      <p:bldP spid="62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Které zlomky jsou v  základním tvaru?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ChangeAspect="1"/>
          </p:cNvGraphicFramePr>
          <p:nvPr>
            <p:ph idx="1"/>
          </p:nvPr>
        </p:nvGraphicFramePr>
        <p:xfrm>
          <a:off x="1043608" y="1556792"/>
          <a:ext cx="808540" cy="1775528"/>
        </p:xfrm>
        <a:graphic>
          <a:graphicData uri="http://schemas.openxmlformats.org/presentationml/2006/ole">
            <p:oleObj spid="_x0000_s21506" name="Rovnice" r:id="rId3" imgW="139680" imgH="393480" progId="Equation.3">
              <p:embed/>
            </p:oleObj>
          </a:graphicData>
        </a:graphic>
      </p:graphicFrame>
      <p:graphicFrame>
        <p:nvGraphicFramePr>
          <p:cNvPr id="21508" name="Zástupný symbol pro obsah 3"/>
          <p:cNvGraphicFramePr>
            <a:graphicFrameLocks noChangeAspect="1"/>
          </p:cNvGraphicFramePr>
          <p:nvPr/>
        </p:nvGraphicFramePr>
        <p:xfrm>
          <a:off x="2590800" y="2997200"/>
          <a:ext cx="884238" cy="1774825"/>
        </p:xfrm>
        <a:graphic>
          <a:graphicData uri="http://schemas.openxmlformats.org/presentationml/2006/ole">
            <p:oleObj spid="_x0000_s21508" name="Rovnice" r:id="rId4" imgW="152280" imgH="393480" progId="Equation.3">
              <p:embed/>
            </p:oleObj>
          </a:graphicData>
        </a:graphic>
      </p:graphicFrame>
      <p:graphicFrame>
        <p:nvGraphicFramePr>
          <p:cNvPr id="21509" name="Object 5"/>
          <p:cNvGraphicFramePr>
            <a:graphicFrameLocks noChangeAspect="1"/>
          </p:cNvGraphicFramePr>
          <p:nvPr/>
        </p:nvGraphicFramePr>
        <p:xfrm>
          <a:off x="4319588" y="1628775"/>
          <a:ext cx="884237" cy="1774825"/>
        </p:xfrm>
        <a:graphic>
          <a:graphicData uri="http://schemas.openxmlformats.org/presentationml/2006/ole">
            <p:oleObj spid="_x0000_s21509" name="Rovnice" r:id="rId5" imgW="152280" imgH="393480" progId="Equation.3">
              <p:embed/>
            </p:oleObj>
          </a:graphicData>
        </a:graphic>
      </p:graphicFrame>
      <p:graphicFrame>
        <p:nvGraphicFramePr>
          <p:cNvPr id="21510" name="Object 6"/>
          <p:cNvGraphicFramePr>
            <a:graphicFrameLocks noChangeAspect="1"/>
          </p:cNvGraphicFramePr>
          <p:nvPr/>
        </p:nvGraphicFramePr>
        <p:xfrm>
          <a:off x="1204913" y="4391025"/>
          <a:ext cx="882650" cy="1774825"/>
        </p:xfrm>
        <a:graphic>
          <a:graphicData uri="http://schemas.openxmlformats.org/presentationml/2006/ole">
            <p:oleObj spid="_x0000_s21510" name="Rovnice" r:id="rId6" imgW="152280" imgH="393480" progId="Equation.3">
              <p:embed/>
            </p:oleObj>
          </a:graphicData>
        </a:graphic>
      </p:graphicFrame>
      <p:graphicFrame>
        <p:nvGraphicFramePr>
          <p:cNvPr id="21511" name="Object 7"/>
          <p:cNvGraphicFramePr>
            <a:graphicFrameLocks noChangeAspect="1"/>
          </p:cNvGraphicFramePr>
          <p:nvPr/>
        </p:nvGraphicFramePr>
        <p:xfrm>
          <a:off x="4460875" y="4318000"/>
          <a:ext cx="1176338" cy="1774825"/>
        </p:xfrm>
        <a:graphic>
          <a:graphicData uri="http://schemas.openxmlformats.org/presentationml/2006/ole">
            <p:oleObj spid="_x0000_s21511" name="Rovnice" r:id="rId7" imgW="203040" imgH="393480" progId="Equation.3">
              <p:embed/>
            </p:oleObj>
          </a:graphicData>
        </a:graphic>
      </p:graphicFrame>
      <p:graphicFrame>
        <p:nvGraphicFramePr>
          <p:cNvPr id="21512" name="Object 8"/>
          <p:cNvGraphicFramePr>
            <a:graphicFrameLocks noChangeAspect="1"/>
          </p:cNvGraphicFramePr>
          <p:nvPr/>
        </p:nvGraphicFramePr>
        <p:xfrm>
          <a:off x="6115050" y="2708275"/>
          <a:ext cx="1325563" cy="1774825"/>
        </p:xfrm>
        <a:graphic>
          <a:graphicData uri="http://schemas.openxmlformats.org/presentationml/2006/ole">
            <p:oleObj spid="_x0000_s21512" name="Rovnice" r:id="rId8" imgW="228600" imgH="393480" progId="Equation.3">
              <p:embed/>
            </p:oleObj>
          </a:graphicData>
        </a:graphic>
      </p:graphicFrame>
      <p:graphicFrame>
        <p:nvGraphicFramePr>
          <p:cNvPr id="21513" name="Object 9"/>
          <p:cNvGraphicFramePr>
            <a:graphicFrameLocks noChangeAspect="1"/>
          </p:cNvGraphicFramePr>
          <p:nvPr/>
        </p:nvGraphicFramePr>
        <p:xfrm>
          <a:off x="7483475" y="4652963"/>
          <a:ext cx="1177925" cy="1774825"/>
        </p:xfrm>
        <a:graphic>
          <a:graphicData uri="http://schemas.openxmlformats.org/presentationml/2006/ole">
            <p:oleObj spid="_x0000_s21513" name="Rovnice" r:id="rId9" imgW="20304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8" presetClass="exit" presetSubtype="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xit" presetSubtype="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xit" presetSubtype="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Převeď zlomky na základní tvar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ChangeAspect="1"/>
          </p:cNvGraphicFramePr>
          <p:nvPr>
            <p:ph idx="1"/>
          </p:nvPr>
        </p:nvGraphicFramePr>
        <p:xfrm>
          <a:off x="755576" y="3140968"/>
          <a:ext cx="720080" cy="1395462"/>
        </p:xfrm>
        <a:graphic>
          <a:graphicData uri="http://schemas.openxmlformats.org/presentationml/2006/ole">
            <p:oleObj spid="_x0000_s22530" name="Rovnice" r:id="rId3" imgW="203040" imgH="393480" progId="Equation.3">
              <p:embed/>
            </p:oleObj>
          </a:graphicData>
        </a:graphic>
      </p:graphicFrame>
      <p:graphicFrame>
        <p:nvGraphicFramePr>
          <p:cNvPr id="22532" name="Zástupný symbol pro obsah 3"/>
          <p:cNvGraphicFramePr>
            <a:graphicFrameLocks noChangeAspect="1"/>
          </p:cNvGraphicFramePr>
          <p:nvPr/>
        </p:nvGraphicFramePr>
        <p:xfrm>
          <a:off x="844550" y="1457524"/>
          <a:ext cx="541338" cy="1395412"/>
        </p:xfrm>
        <a:graphic>
          <a:graphicData uri="http://schemas.openxmlformats.org/presentationml/2006/ole">
            <p:oleObj spid="_x0000_s22532" name="Rovnice" r:id="rId4" imgW="152280" imgH="393480" progId="Equation.3">
              <p:embed/>
            </p:oleObj>
          </a:graphicData>
        </a:graphic>
      </p:graphicFrame>
      <p:graphicFrame>
        <p:nvGraphicFramePr>
          <p:cNvPr id="22533" name="Zástupný symbol pro obsah 3"/>
          <p:cNvGraphicFramePr>
            <a:graphicFrameLocks noChangeAspect="1"/>
          </p:cNvGraphicFramePr>
          <p:nvPr/>
        </p:nvGraphicFramePr>
        <p:xfrm>
          <a:off x="711200" y="4913313"/>
          <a:ext cx="809625" cy="1395412"/>
        </p:xfrm>
        <a:graphic>
          <a:graphicData uri="http://schemas.openxmlformats.org/presentationml/2006/ole">
            <p:oleObj spid="_x0000_s22533" name="Rovnice" r:id="rId5" imgW="228600" imgH="393480" progId="Equation.3">
              <p:embed/>
            </p:oleObj>
          </a:graphicData>
        </a:graphic>
      </p:graphicFrame>
      <p:graphicFrame>
        <p:nvGraphicFramePr>
          <p:cNvPr id="22534" name="Zástupný symbol pro obsah 3"/>
          <p:cNvGraphicFramePr>
            <a:graphicFrameLocks noChangeAspect="1"/>
          </p:cNvGraphicFramePr>
          <p:nvPr/>
        </p:nvGraphicFramePr>
        <p:xfrm>
          <a:off x="4672013" y="1341438"/>
          <a:ext cx="811212" cy="1395412"/>
        </p:xfrm>
        <a:graphic>
          <a:graphicData uri="http://schemas.openxmlformats.org/presentationml/2006/ole">
            <p:oleObj spid="_x0000_s22534" name="Rovnice" r:id="rId6" imgW="228600" imgH="393480" progId="Equation.3">
              <p:embed/>
            </p:oleObj>
          </a:graphicData>
        </a:graphic>
      </p:graphicFrame>
      <p:graphicFrame>
        <p:nvGraphicFramePr>
          <p:cNvPr id="22535" name="Zástupný symbol pro obsah 3"/>
          <p:cNvGraphicFramePr>
            <a:graphicFrameLocks noChangeAspect="1"/>
          </p:cNvGraphicFramePr>
          <p:nvPr/>
        </p:nvGraphicFramePr>
        <p:xfrm>
          <a:off x="4694238" y="3141663"/>
          <a:ext cx="765175" cy="1395412"/>
        </p:xfrm>
        <a:graphic>
          <a:graphicData uri="http://schemas.openxmlformats.org/presentationml/2006/ole">
            <p:oleObj spid="_x0000_s22535" name="Rovnice" r:id="rId7" imgW="215640" imgH="393480" progId="Equation.3">
              <p:embed/>
            </p:oleObj>
          </a:graphicData>
        </a:graphic>
      </p:graphicFrame>
      <p:graphicFrame>
        <p:nvGraphicFramePr>
          <p:cNvPr id="22536" name="Zástupný symbol pro obsah 3"/>
          <p:cNvGraphicFramePr>
            <a:graphicFrameLocks noChangeAspect="1"/>
          </p:cNvGraphicFramePr>
          <p:nvPr/>
        </p:nvGraphicFramePr>
        <p:xfrm>
          <a:off x="4672013" y="4913313"/>
          <a:ext cx="811212" cy="1395412"/>
        </p:xfrm>
        <a:graphic>
          <a:graphicData uri="http://schemas.openxmlformats.org/presentationml/2006/ole">
            <p:oleObj spid="_x0000_s22536" name="Rovnice" r:id="rId8" imgW="228600" imgH="393480" progId="Equation.3">
              <p:embed/>
            </p:oleObj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1468160" y="3501007"/>
            <a:ext cx="43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468160" y="1816869"/>
            <a:ext cx="43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468160" y="5302949"/>
            <a:ext cx="43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428600" y="1700808"/>
            <a:ext cx="43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508104" y="3502749"/>
            <a:ext cx="43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500608" y="5302949"/>
            <a:ext cx="43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</a:t>
            </a:r>
          </a:p>
        </p:txBody>
      </p:sp>
      <p:graphicFrame>
        <p:nvGraphicFramePr>
          <p:cNvPr id="22537" name="Zástupný symbol pro obsah 3"/>
          <p:cNvGraphicFramePr>
            <a:graphicFrameLocks noChangeAspect="1"/>
          </p:cNvGraphicFramePr>
          <p:nvPr/>
        </p:nvGraphicFramePr>
        <p:xfrm>
          <a:off x="1924050" y="3141637"/>
          <a:ext cx="541338" cy="1395412"/>
        </p:xfrm>
        <a:graphic>
          <a:graphicData uri="http://schemas.openxmlformats.org/presentationml/2006/ole">
            <p:oleObj spid="_x0000_s22537" name="Rovnice" r:id="rId9" imgW="152280" imgH="393480" progId="Equation.3">
              <p:embed/>
            </p:oleObj>
          </a:graphicData>
        </a:graphic>
      </p:graphicFrame>
      <p:graphicFrame>
        <p:nvGraphicFramePr>
          <p:cNvPr id="22538" name="Zástupný symbol pro obsah 3"/>
          <p:cNvGraphicFramePr>
            <a:graphicFrameLocks noChangeAspect="1"/>
          </p:cNvGraphicFramePr>
          <p:nvPr/>
        </p:nvGraphicFramePr>
        <p:xfrm>
          <a:off x="1942430" y="1456829"/>
          <a:ext cx="541338" cy="1395412"/>
        </p:xfrm>
        <a:graphic>
          <a:graphicData uri="http://schemas.openxmlformats.org/presentationml/2006/ole">
            <p:oleObj spid="_x0000_s22538" name="Rovnice" r:id="rId10" imgW="152280" imgH="393480" progId="Equation.3">
              <p:embed/>
            </p:oleObj>
          </a:graphicData>
        </a:graphic>
      </p:graphicFrame>
      <p:graphicFrame>
        <p:nvGraphicFramePr>
          <p:cNvPr id="22539" name="Zástupný symbol pro obsah 3"/>
          <p:cNvGraphicFramePr>
            <a:graphicFrameLocks noChangeAspect="1"/>
          </p:cNvGraphicFramePr>
          <p:nvPr/>
        </p:nvGraphicFramePr>
        <p:xfrm>
          <a:off x="1965325" y="4913313"/>
          <a:ext cx="496888" cy="1395412"/>
        </p:xfrm>
        <a:graphic>
          <a:graphicData uri="http://schemas.openxmlformats.org/presentationml/2006/ole">
            <p:oleObj spid="_x0000_s22539" name="Rovnice" r:id="rId11" imgW="139680" imgH="393480" progId="Equation.3">
              <p:embed/>
            </p:oleObj>
          </a:graphicData>
        </a:graphic>
      </p:graphicFrame>
      <p:graphicFrame>
        <p:nvGraphicFramePr>
          <p:cNvPr id="22540" name="Zástupný symbol pro obsah 3"/>
          <p:cNvGraphicFramePr>
            <a:graphicFrameLocks noChangeAspect="1"/>
          </p:cNvGraphicFramePr>
          <p:nvPr/>
        </p:nvGraphicFramePr>
        <p:xfrm>
          <a:off x="5868144" y="1340768"/>
          <a:ext cx="541338" cy="1395413"/>
        </p:xfrm>
        <a:graphic>
          <a:graphicData uri="http://schemas.openxmlformats.org/presentationml/2006/ole">
            <p:oleObj spid="_x0000_s22540" name="Rovnice" r:id="rId12" imgW="152280" imgH="393480" progId="Equation.3">
              <p:embed/>
            </p:oleObj>
          </a:graphicData>
        </a:graphic>
      </p:graphicFrame>
      <p:graphicFrame>
        <p:nvGraphicFramePr>
          <p:cNvPr id="22541" name="Zástupný symbol pro obsah 3"/>
          <p:cNvGraphicFramePr>
            <a:graphicFrameLocks noChangeAspect="1"/>
          </p:cNvGraphicFramePr>
          <p:nvPr/>
        </p:nvGraphicFramePr>
        <p:xfrm>
          <a:off x="5974878" y="3140968"/>
          <a:ext cx="541338" cy="1395413"/>
        </p:xfrm>
        <a:graphic>
          <a:graphicData uri="http://schemas.openxmlformats.org/presentationml/2006/ole">
            <p:oleObj spid="_x0000_s22541" name="Rovnice" r:id="rId13" imgW="152280" imgH="393480" progId="Equation.3">
              <p:embed/>
            </p:oleObj>
          </a:graphicData>
        </a:graphic>
      </p:graphicFrame>
      <p:graphicFrame>
        <p:nvGraphicFramePr>
          <p:cNvPr id="22542" name="Zástupný symbol pro obsah 3"/>
          <p:cNvGraphicFramePr>
            <a:graphicFrameLocks noChangeAspect="1"/>
          </p:cNvGraphicFramePr>
          <p:nvPr/>
        </p:nvGraphicFramePr>
        <p:xfrm>
          <a:off x="5974878" y="4913907"/>
          <a:ext cx="541338" cy="1395413"/>
        </p:xfrm>
        <a:graphic>
          <a:graphicData uri="http://schemas.openxmlformats.org/presentationml/2006/ole">
            <p:oleObj spid="_x0000_s22542" name="Rovnice" r:id="rId14" imgW="1522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Převeď zlomek na základní tvar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ChangeAspect="1"/>
          </p:cNvGraphicFramePr>
          <p:nvPr/>
        </p:nvGraphicFramePr>
        <p:xfrm>
          <a:off x="512763" y="2897684"/>
          <a:ext cx="720725" cy="1395412"/>
        </p:xfrm>
        <a:graphic>
          <a:graphicData uri="http://schemas.openxmlformats.org/presentationml/2006/ole">
            <p:oleObj spid="_x0000_s36866" name="Rovnice" r:id="rId3" imgW="203040" imgH="39348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224504" y="3287072"/>
            <a:ext cx="43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</a:t>
            </a:r>
          </a:p>
        </p:txBody>
      </p:sp>
      <p:graphicFrame>
        <p:nvGraphicFramePr>
          <p:cNvPr id="36869" name="Object 5"/>
          <p:cNvGraphicFramePr>
            <a:graphicFrameLocks noChangeAspect="1"/>
          </p:cNvGraphicFramePr>
          <p:nvPr/>
        </p:nvGraphicFramePr>
        <p:xfrm>
          <a:off x="1736725" y="2897684"/>
          <a:ext cx="539750" cy="1395412"/>
        </p:xfrm>
        <a:graphic>
          <a:graphicData uri="http://schemas.openxmlformats.org/presentationml/2006/ole">
            <p:oleObj spid="_x0000_s36869" name="Rovnice" r:id="rId4" imgW="152280" imgH="393480" progId="Equation.3">
              <p:embed/>
            </p:oleObj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195736" y="3286824"/>
            <a:ext cx="43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</a:t>
            </a: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2707957" y="2897436"/>
          <a:ext cx="539750" cy="1395412"/>
        </p:xfrm>
        <a:graphic>
          <a:graphicData uri="http://schemas.openxmlformats.org/presentationml/2006/ole">
            <p:oleObj spid="_x0000_s36870" name="Rovnice" r:id="rId5" imgW="152280" imgH="393480" progId="Equation.3">
              <p:embed/>
            </p:oleObj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3124344" y="3284736"/>
            <a:ext cx="439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=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556392" y="3153494"/>
            <a:ext cx="439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4</a:t>
            </a:r>
            <a:endParaRPr lang="cs-CZ" sz="5400" dirty="0"/>
          </a:p>
        </p:txBody>
      </p:sp>
      <p:sp>
        <p:nvSpPr>
          <p:cNvPr id="13" name="Elipsa 12"/>
          <p:cNvSpPr/>
          <p:nvPr/>
        </p:nvSpPr>
        <p:spPr>
          <a:xfrm>
            <a:off x="4932040" y="1556792"/>
            <a:ext cx="1800000" cy="18002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5" name="Přímá spojovací čára 14"/>
          <p:cNvCxnSpPr>
            <a:stCxn id="13" idx="0"/>
            <a:endCxn id="13" idx="4"/>
          </p:cNvCxnSpPr>
          <p:nvPr/>
        </p:nvCxnSpPr>
        <p:spPr>
          <a:xfrm>
            <a:off x="5832040" y="1556792"/>
            <a:ext cx="0" cy="1800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>
            <a:stCxn id="13" idx="6"/>
            <a:endCxn id="13" idx="2"/>
          </p:cNvCxnSpPr>
          <p:nvPr/>
        </p:nvCxnSpPr>
        <p:spPr>
          <a:xfrm flipH="1">
            <a:off x="4932040" y="2456892"/>
            <a:ext cx="180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a 19"/>
          <p:cNvSpPr/>
          <p:nvPr/>
        </p:nvSpPr>
        <p:spPr>
          <a:xfrm>
            <a:off x="6948464" y="1556792"/>
            <a:ext cx="1800000" cy="18002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ovací čára 20"/>
          <p:cNvCxnSpPr>
            <a:stCxn id="20" idx="0"/>
            <a:endCxn id="20" idx="4"/>
          </p:cNvCxnSpPr>
          <p:nvPr/>
        </p:nvCxnSpPr>
        <p:spPr>
          <a:xfrm>
            <a:off x="7848464" y="1556792"/>
            <a:ext cx="0" cy="1800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>
            <a:stCxn id="20" idx="6"/>
            <a:endCxn id="20" idx="2"/>
          </p:cNvCxnSpPr>
          <p:nvPr/>
        </p:nvCxnSpPr>
        <p:spPr>
          <a:xfrm flipH="1">
            <a:off x="6948464" y="2456892"/>
            <a:ext cx="180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Elipsa 22"/>
          <p:cNvSpPr/>
          <p:nvPr/>
        </p:nvSpPr>
        <p:spPr>
          <a:xfrm>
            <a:off x="4932040" y="3573016"/>
            <a:ext cx="1800000" cy="18002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ovací čára 23"/>
          <p:cNvCxnSpPr>
            <a:stCxn id="23" idx="0"/>
            <a:endCxn id="23" idx="4"/>
          </p:cNvCxnSpPr>
          <p:nvPr/>
        </p:nvCxnSpPr>
        <p:spPr>
          <a:xfrm>
            <a:off x="5832040" y="3573016"/>
            <a:ext cx="0" cy="1800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23" idx="6"/>
            <a:endCxn id="23" idx="2"/>
          </p:cNvCxnSpPr>
          <p:nvPr/>
        </p:nvCxnSpPr>
        <p:spPr>
          <a:xfrm flipH="1">
            <a:off x="4932040" y="4473116"/>
            <a:ext cx="180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Elipsa 25"/>
          <p:cNvSpPr/>
          <p:nvPr/>
        </p:nvSpPr>
        <p:spPr>
          <a:xfrm>
            <a:off x="6948464" y="3573016"/>
            <a:ext cx="1800000" cy="18002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ovací čára 26"/>
          <p:cNvCxnSpPr>
            <a:stCxn id="26" idx="0"/>
            <a:endCxn id="26" idx="4"/>
          </p:cNvCxnSpPr>
          <p:nvPr/>
        </p:nvCxnSpPr>
        <p:spPr>
          <a:xfrm>
            <a:off x="7848464" y="3573016"/>
            <a:ext cx="0" cy="1800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>
            <a:stCxn id="26" idx="6"/>
            <a:endCxn id="26" idx="2"/>
          </p:cNvCxnSpPr>
          <p:nvPr/>
        </p:nvCxnSpPr>
        <p:spPr>
          <a:xfrm flipH="1">
            <a:off x="6948464" y="4473116"/>
            <a:ext cx="180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5292080" y="37907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</a:t>
            </a:r>
            <a:endParaRPr lang="cs-CZ" sz="3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148064" y="4510861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11</a:t>
            </a:r>
            <a:endParaRPr lang="cs-CZ" sz="3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796136" y="450912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12</a:t>
            </a:r>
            <a:endParaRPr lang="cs-CZ" sz="3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796136" y="378904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10</a:t>
            </a:r>
            <a:endParaRPr lang="cs-CZ" sz="3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159617" y="378904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13</a:t>
            </a:r>
            <a:endParaRPr lang="cs-CZ" sz="3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879697" y="378904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14</a:t>
            </a:r>
            <a:endParaRPr lang="cs-CZ" sz="3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164288" y="450912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15</a:t>
            </a:r>
            <a:endParaRPr lang="cs-CZ" sz="36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7879697" y="450912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16</a:t>
            </a:r>
            <a:endParaRPr lang="cs-CZ" sz="3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305424" y="177455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</a:t>
            </a:r>
            <a:endParaRPr lang="cs-CZ" sz="3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940152" y="177281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</a:t>
            </a:r>
            <a:endParaRPr lang="cs-CZ" sz="3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292080" y="256664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953496" y="256490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</a:t>
            </a:r>
            <a:endParaRPr lang="cs-CZ" sz="3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7236296" y="177455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</a:t>
            </a:r>
            <a:endParaRPr lang="cs-CZ" sz="36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8028384" y="177281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</a:t>
            </a:r>
            <a:endParaRPr lang="cs-CZ" sz="36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249640" y="256664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7</a:t>
            </a:r>
            <a:endParaRPr lang="cs-CZ" sz="36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8041728" y="256664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8</a:t>
            </a:r>
            <a:endParaRPr lang="cs-CZ" sz="36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5305424" y="213459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</a:t>
            </a:r>
            <a:endParaRPr lang="cs-CZ" sz="3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953496" y="213459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</a:t>
            </a:r>
            <a:endParaRPr lang="cs-CZ" sz="36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249640" y="213459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8041728" y="213459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</a:t>
            </a:r>
            <a:endParaRPr lang="cs-CZ" sz="36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292080" y="415082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</a:t>
            </a:r>
            <a:endParaRPr lang="cs-CZ" sz="36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953496" y="414908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</a:t>
            </a:r>
            <a:endParaRPr lang="cs-CZ" sz="36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7321648" y="414908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7</a:t>
            </a:r>
            <a:endParaRPr lang="cs-CZ" sz="36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8041728" y="415082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8</a:t>
            </a:r>
            <a:endParaRPr lang="cs-CZ" sz="36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5593456" y="213459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</a:t>
            </a:r>
            <a:endParaRPr lang="cs-CZ" sz="36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7668344" y="213459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</a:t>
            </a:r>
            <a:endParaRPr lang="cs-CZ" sz="36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5652120" y="415082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7668344" y="415082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</a:t>
            </a:r>
            <a:endParaRPr lang="cs-CZ" sz="36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323528" y="5589240"/>
            <a:ext cx="77212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Jakékoliv přirozené číslo můžeme napsat</a:t>
            </a:r>
            <a:br>
              <a:rPr lang="cs-CZ" sz="3600" dirty="0" smtClean="0"/>
            </a:br>
            <a:r>
              <a:rPr lang="cs-CZ" sz="3600" dirty="0" smtClean="0"/>
              <a:t>jako zlomek se jmenovatelem 1.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000"/>
                            </p:stCondLst>
                            <p:childTnLst>
                              <p:par>
                                <p:cTn id="10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6000"/>
                            </p:stCondLst>
                            <p:childTnLst>
                              <p:par>
                                <p:cTn id="1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500"/>
                            </p:stCondLst>
                            <p:childTnLst>
                              <p:par>
                                <p:cTn id="1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7000"/>
                            </p:stCondLst>
                            <p:childTnLst>
                              <p:par>
                                <p:cTn id="1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7500"/>
                            </p:stCondLst>
                            <p:childTnLst>
                              <p:par>
                                <p:cTn id="1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500"/>
                            </p:stCondLst>
                            <p:childTnLst>
                              <p:par>
                                <p:cTn id="2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2000"/>
                            </p:stCondLst>
                            <p:childTnLst>
                              <p:par>
                                <p:cTn id="2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2500"/>
                            </p:stCondLst>
                            <p:childTnLst>
                              <p:par>
                                <p:cTn id="2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3000"/>
                            </p:stCondLst>
                            <p:childTnLst>
                              <p:par>
                                <p:cTn id="2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3500"/>
                            </p:stCondLst>
                            <p:childTnLst>
                              <p:par>
                                <p:cTn id="2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500"/>
                            </p:stCondLst>
                            <p:childTnLst>
                              <p:par>
                                <p:cTn id="3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1000"/>
                            </p:stCondLst>
                            <p:childTnLst>
                              <p:par>
                                <p:cTn id="3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500"/>
                            </p:stCondLst>
                            <p:childTnLst>
                              <p:par>
                                <p:cTn id="3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0" dur="1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2" grpId="0"/>
      <p:bldP spid="13" grpId="0" animBg="1"/>
      <p:bldP spid="20" grpId="0" animBg="1"/>
      <p:bldP spid="23" grpId="0" animBg="1"/>
      <p:bldP spid="26" grpId="0" animBg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  <p:bldP spid="51" grpId="0"/>
      <p:bldP spid="51" grpId="1"/>
      <p:bldP spid="52" grpId="0"/>
      <p:bldP spid="52" grpId="1"/>
      <p:bldP spid="53" grpId="0"/>
      <p:bldP spid="54" grpId="0"/>
      <p:bldP spid="55" grpId="0"/>
      <p:bldP spid="56" grpId="0"/>
      <p:bldP spid="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57200" y="1124744"/>
            <a:ext cx="4040188" cy="639762"/>
          </a:xfrm>
        </p:spPr>
        <p:txBody>
          <a:bodyPr/>
          <a:lstStyle/>
          <a:p>
            <a:r>
              <a:rPr lang="cs-CZ" dirty="0" smtClean="0"/>
              <a:t>Zapiš jako zlomek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2030809"/>
            <a:ext cx="4040188" cy="3951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/>
              <a:t>1 = 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5 =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20 =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1000 =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645025" y="1124744"/>
            <a:ext cx="4041775" cy="639762"/>
          </a:xfrm>
        </p:spPr>
        <p:txBody>
          <a:bodyPr/>
          <a:lstStyle/>
          <a:p>
            <a:r>
              <a:rPr lang="cs-CZ" dirty="0" smtClean="0"/>
              <a:t>Zapiš jako přirozené číslo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>
          <a:xfrm>
            <a:off x="4645025" y="2070000"/>
            <a:ext cx="4041775" cy="3951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/>
              <a:t>	=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 =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  =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          =</a:t>
            </a:r>
          </a:p>
        </p:txBody>
      </p:sp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1217613" y="1773609"/>
          <a:ext cx="402059" cy="1152054"/>
        </p:xfrm>
        <a:graphic>
          <a:graphicData uri="http://schemas.openxmlformats.org/presentationml/2006/ole">
            <p:oleObj spid="_x0000_s37890" name="Rovnice" r:id="rId3" imgW="114120" imgH="393480" progId="Equation.3">
              <p:embed/>
            </p:oleObj>
          </a:graphicData>
        </a:graphic>
      </p:graphicFrame>
      <p:graphicFrame>
        <p:nvGraphicFramePr>
          <p:cNvPr id="37891" name="Object 3"/>
          <p:cNvGraphicFramePr>
            <a:graphicFrameLocks noChangeAspect="1"/>
          </p:cNvGraphicFramePr>
          <p:nvPr/>
        </p:nvGraphicFramePr>
        <p:xfrm>
          <a:off x="1173163" y="3142902"/>
          <a:ext cx="490537" cy="1150938"/>
        </p:xfrm>
        <a:graphic>
          <a:graphicData uri="http://schemas.openxmlformats.org/presentationml/2006/ole">
            <p:oleObj spid="_x0000_s37891" name="Rovnice" r:id="rId4" imgW="139680" imgH="393480" progId="Equation.3">
              <p:embed/>
            </p:oleObj>
          </a:graphicData>
        </a:graphic>
      </p:graphicFrame>
      <p:graphicFrame>
        <p:nvGraphicFramePr>
          <p:cNvPr id="37892" name="Object 4"/>
          <p:cNvGraphicFramePr>
            <a:graphicFrameLocks noChangeAspect="1"/>
          </p:cNvGraphicFramePr>
          <p:nvPr/>
        </p:nvGraphicFramePr>
        <p:xfrm>
          <a:off x="1322041" y="4438302"/>
          <a:ext cx="801687" cy="1150938"/>
        </p:xfrm>
        <a:graphic>
          <a:graphicData uri="http://schemas.openxmlformats.org/presentationml/2006/ole">
            <p:oleObj spid="_x0000_s37892" name="Rovnice" r:id="rId5" imgW="228600" imgH="393480" progId="Equation.3">
              <p:embed/>
            </p:oleObj>
          </a:graphicData>
        </a:graphic>
      </p:graphicFrame>
      <p:graphicFrame>
        <p:nvGraphicFramePr>
          <p:cNvPr id="37893" name="Object 5"/>
          <p:cNvGraphicFramePr>
            <a:graphicFrameLocks noChangeAspect="1"/>
          </p:cNvGraphicFramePr>
          <p:nvPr/>
        </p:nvGraphicFramePr>
        <p:xfrm>
          <a:off x="1813644" y="5734447"/>
          <a:ext cx="1246188" cy="1150937"/>
        </p:xfrm>
        <a:graphic>
          <a:graphicData uri="http://schemas.openxmlformats.org/presentationml/2006/ole">
            <p:oleObj spid="_x0000_s37893" name="Rovnice" r:id="rId6" imgW="355320" imgH="393480" progId="Equation.3">
              <p:embed/>
            </p:oleObj>
          </a:graphicData>
        </a:graphic>
      </p:graphicFrame>
      <p:graphicFrame>
        <p:nvGraphicFramePr>
          <p:cNvPr id="37894" name="Object 6"/>
          <p:cNvGraphicFramePr>
            <a:graphicFrameLocks noChangeAspect="1"/>
          </p:cNvGraphicFramePr>
          <p:nvPr/>
        </p:nvGraphicFramePr>
        <p:xfrm>
          <a:off x="4608513" y="1773238"/>
          <a:ext cx="534987" cy="1152525"/>
        </p:xfrm>
        <a:graphic>
          <a:graphicData uri="http://schemas.openxmlformats.org/presentationml/2006/ole">
            <p:oleObj spid="_x0000_s37894" name="Rovnice" r:id="rId7" imgW="152280" imgH="393480" progId="Equation.3">
              <p:embed/>
            </p:oleObj>
          </a:graphicData>
        </a:graphic>
      </p:graphicFrame>
      <p:graphicFrame>
        <p:nvGraphicFramePr>
          <p:cNvPr id="37895" name="Object 7"/>
          <p:cNvGraphicFramePr>
            <a:graphicFrameLocks noChangeAspect="1"/>
          </p:cNvGraphicFramePr>
          <p:nvPr/>
        </p:nvGraphicFramePr>
        <p:xfrm>
          <a:off x="4649788" y="3141663"/>
          <a:ext cx="536575" cy="1152525"/>
        </p:xfrm>
        <a:graphic>
          <a:graphicData uri="http://schemas.openxmlformats.org/presentationml/2006/ole">
            <p:oleObj spid="_x0000_s37895" name="Rovnice" r:id="rId8" imgW="152280" imgH="393480" progId="Equation.3">
              <p:embed/>
            </p:oleObj>
          </a:graphicData>
        </a:graphic>
      </p:graphicFrame>
      <p:graphicFrame>
        <p:nvGraphicFramePr>
          <p:cNvPr id="37896" name="Object 8"/>
          <p:cNvGraphicFramePr>
            <a:graphicFrameLocks noChangeAspect="1"/>
          </p:cNvGraphicFramePr>
          <p:nvPr/>
        </p:nvGraphicFramePr>
        <p:xfrm>
          <a:off x="4591050" y="4437063"/>
          <a:ext cx="712788" cy="1152525"/>
        </p:xfrm>
        <a:graphic>
          <a:graphicData uri="http://schemas.openxmlformats.org/presentationml/2006/ole">
            <p:oleObj spid="_x0000_s37896" name="Rovnice" r:id="rId9" imgW="203040" imgH="393480" progId="Equation.3">
              <p:embed/>
            </p:oleObj>
          </a:graphicData>
        </a:graphic>
      </p:graphicFrame>
      <p:graphicFrame>
        <p:nvGraphicFramePr>
          <p:cNvPr id="37897" name="Object 9"/>
          <p:cNvGraphicFramePr>
            <a:graphicFrameLocks noChangeAspect="1"/>
          </p:cNvGraphicFramePr>
          <p:nvPr/>
        </p:nvGraphicFramePr>
        <p:xfrm>
          <a:off x="4652566" y="5732463"/>
          <a:ext cx="1071562" cy="1152525"/>
        </p:xfrm>
        <a:graphic>
          <a:graphicData uri="http://schemas.openxmlformats.org/presentationml/2006/ole">
            <p:oleObj spid="_x0000_s37897" name="Rovnice" r:id="rId10" imgW="304560" imgH="393480" progId="Equation.3">
              <p:embed/>
            </p:oleObj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5364088" y="206084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436096" y="343074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7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516488" y="4726885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15</a:t>
            </a:r>
            <a:endParaRPr lang="cs-CZ" sz="3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953496" y="6023029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482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402</Words>
  <Application>Microsoft Office PowerPoint</Application>
  <PresentationFormat>Předvádění na obrazovce (4:3)</PresentationFormat>
  <Paragraphs>144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Motiv sady Office</vt:lpstr>
      <vt:lpstr>1_Motiv sady Office</vt:lpstr>
      <vt:lpstr>Rovnice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Zlomky</vt:lpstr>
      <vt:lpstr>Zkrať zlomek       společnými děliteli tak, aby čitatel i jmenovateli obsahoval nesoudělná čísla.</vt:lpstr>
      <vt:lpstr>Zlomek v základním tvaru</vt:lpstr>
      <vt:lpstr>Které zlomky jsou v  základním tvaru?</vt:lpstr>
      <vt:lpstr>Převeď zlomky na základní tvar</vt:lpstr>
      <vt:lpstr>Převeď zlomek na základní tvar</vt:lpstr>
      <vt:lpstr>Příklady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Ústí nad Labem, Anežky České 702/17, příspěvková organizace   Číslo projektu: CZ.1.07/1.4.00/21.2887     Název projektu: „Učíme lépe a moderněji“  OP VK 1.4                   Výukový materiál</dc:title>
  <dc:creator>Roman</dc:creator>
  <cp:lastModifiedBy>Roman Marshner</cp:lastModifiedBy>
  <cp:revision>37</cp:revision>
  <dcterms:created xsi:type="dcterms:W3CDTF">2012-11-25T15:08:44Z</dcterms:created>
  <dcterms:modified xsi:type="dcterms:W3CDTF">2012-11-30T08:24:11Z</dcterms:modified>
</cp:coreProperties>
</file>