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56" r:id="rId2"/>
    <p:sldId id="257" r:id="rId3"/>
    <p:sldId id="258" r:id="rId4"/>
    <p:sldId id="259" r:id="rId5"/>
    <p:sldId id="260" r:id="rId6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222" y="-10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Lucida Sans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Lucida Sans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Lucida Sans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5B180D13-918B-4A24-B394-37DDAE63B167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Lucida Sans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81482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F1B60DAC-B46A-4ECF-8C2B-5FCB1CA9D28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12791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940182" y="0"/>
            <a:ext cx="7140443" cy="7559675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839655" y="3779838"/>
            <a:ext cx="7559675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711738" y="587975"/>
            <a:ext cx="5628349" cy="3161624"/>
          </a:xfrm>
        </p:spPr>
        <p:txBody>
          <a:bodyPr lIns="50397" tIns="0" rIns="50397">
            <a:noAutofit/>
          </a:bodyPr>
          <a:lstStyle>
            <a:lvl1pPr algn="r">
              <a:defRPr sz="46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698039" y="3902045"/>
            <a:ext cx="5638688" cy="1213922"/>
          </a:xfrm>
        </p:spPr>
        <p:txBody>
          <a:bodyPr lIns="50397" tIns="0" rIns="50397" bIns="0"/>
          <a:lstStyle>
            <a:lvl1pPr marL="0" indent="0" algn="r">
              <a:buNone/>
              <a:defRPr sz="2400">
                <a:solidFill>
                  <a:srgbClr val="FFFFFF"/>
                </a:solidFill>
                <a:effectLst/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6472616" y="7228921"/>
            <a:ext cx="2207578" cy="250117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108193" y="7228921"/>
            <a:ext cx="3227610" cy="251989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688127" y="7227049"/>
            <a:ext cx="648600" cy="251989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 lvl="0"/>
            <a:fld id="{6DDA1A34-0C7E-45AE-891E-FF4BE1F5DF73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B8D9612D-69B9-4A60-8B94-1686762F5BEE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6073" y="3110554"/>
            <a:ext cx="6896241" cy="1501435"/>
          </a:xfrm>
        </p:spPr>
        <p:txBody>
          <a:bodyPr tIns="0" anchor="t"/>
          <a:lstStyle>
            <a:lvl1pPr algn="r">
              <a:buNone/>
              <a:defRPr sz="46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76073" y="2099910"/>
            <a:ext cx="6896241" cy="819579"/>
          </a:xfrm>
        </p:spPr>
        <p:txBody>
          <a:bodyPr anchor="b"/>
          <a:lstStyle>
            <a:lvl1pPr marL="0" indent="0" algn="r">
              <a:buNone/>
              <a:defRPr sz="2200">
                <a:solidFill>
                  <a:schemeClr val="tx1"/>
                </a:solidFill>
                <a:effectLst/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208144" y="7227669"/>
            <a:ext cx="2207578" cy="250117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13112" y="7227669"/>
            <a:ext cx="3192198" cy="251989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423714" y="7225797"/>
            <a:ext cx="648600" cy="251989"/>
          </a:xfrm>
        </p:spPr>
        <p:txBody>
          <a:bodyPr/>
          <a:lstStyle>
            <a:extLst/>
          </a:lstStyle>
          <a:p>
            <a:pPr lvl="0"/>
            <a:fld id="{C2E44A75-14BE-4AD0-BBF9-DDBD1C06EE2F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3855" cy="1259946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3881041" cy="4989036"/>
          </a:xfrm>
        </p:spPr>
        <p:txBody>
          <a:bodyPr anchor="t"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06845" y="1763925"/>
            <a:ext cx="3881041" cy="4989036"/>
          </a:xfrm>
        </p:spPr>
        <p:txBody>
          <a:bodyPr anchor="t"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DFB3E122-3B56-480C-B37B-317D7F8C6E64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3855" cy="1259946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6467722"/>
            <a:ext cx="3881041" cy="503978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2000" b="1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06845" y="6467722"/>
            <a:ext cx="3881041" cy="503978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2000" b="1">
                <a:solidFill>
                  <a:schemeClr val="tx2"/>
                </a:solidFill>
                <a:effectLst/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04031" y="1886987"/>
            <a:ext cx="3881041" cy="4535805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06845" y="1886987"/>
            <a:ext cx="3881041" cy="4535805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886CF00D-D550-4C1A-BDDF-0FF470236692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3855" cy="1259946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C1592BA1-649C-426E-BF16-46B0BBFC123C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54B90BF5-385F-42DD-B347-A8F6156253BF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251989"/>
            <a:ext cx="6502003" cy="1293544"/>
          </a:xfrm>
        </p:spPr>
        <p:txBody>
          <a:bodyPr wrap="square" anchor="b"/>
          <a:lstStyle>
            <a:lvl1pPr algn="l">
              <a:buNone/>
              <a:defRPr lang="en-US" sz="26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04031" y="1650624"/>
            <a:ext cx="6502003" cy="664158"/>
          </a:xfrm>
        </p:spPr>
        <p:txBody>
          <a:bodyPr rot="0" spcFirstLastPara="0" vertOverflow="overflow" horzOverflow="overflow" vert="horz" wrap="square" lIns="50397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5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504031" y="2351899"/>
            <a:ext cx="7980495" cy="4819047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E61A50FB-EB0D-4DAD-95F5-71839E1BCC11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659219" y="1107461"/>
            <a:ext cx="4761979" cy="475381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657827" y="1101010"/>
            <a:ext cx="4761979" cy="475381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41106" y="1259946"/>
            <a:ext cx="3780234" cy="2267903"/>
          </a:xfrm>
        </p:spPr>
        <p:txBody>
          <a:bodyPr vert="horz" anchor="b"/>
          <a:lstStyle>
            <a:lvl1pPr algn="l">
              <a:buNone/>
              <a:defRPr sz="33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941106" y="3619598"/>
            <a:ext cx="3780234" cy="2116709"/>
          </a:xfrm>
        </p:spPr>
        <p:txBody>
          <a:bodyPr rot="0" spcFirstLastPara="0" vertOverflow="overflow" horzOverflow="overflow" vert="horz" wrap="square" lIns="90715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500" baseline="0">
                <a:solidFill>
                  <a:schemeClr val="tx1"/>
                </a:solidFill>
              </a:defRPr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AEC78BCD-7322-48C0-8579-BD64B128FCC8}" type="slidenum">
              <a:rPr lang="cs-CZ" smtClean="0"/>
              <a:pPr lvl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731663" y="1147512"/>
            <a:ext cx="4637088" cy="4636601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5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 lvl="0"/>
            <a:fld id="{D482B963-BD26-4FE8-910E-87FC9ADF5A1C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224448" y="303087"/>
            <a:ext cx="1680104" cy="6450223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031" y="302742"/>
            <a:ext cx="6636411" cy="6450223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677410" y="7228921"/>
            <a:ext cx="2207578" cy="250117"/>
          </a:xfrm>
        </p:spPr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504031" y="7227049"/>
            <a:ext cx="4032250" cy="251989"/>
          </a:xfrm>
        </p:spPr>
        <p:txBody>
          <a:bodyPr/>
          <a:lstStyle>
            <a:extLst/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895147" y="7223690"/>
            <a:ext cx="648600" cy="251989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 lvl="0"/>
            <a:fld id="{C8DBA01B-38FA-44FB-AF1D-6AE5543E95A1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988557" y="0"/>
            <a:ext cx="1092068" cy="7559675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504031" y="352785"/>
            <a:ext cx="7980495" cy="1259946"/>
          </a:xfrm>
          <a:prstGeom prst="rect">
            <a:avLst/>
          </a:prstGeom>
        </p:spPr>
        <p:txBody>
          <a:bodyPr vert="horz" lIns="50397" tIns="0" rIns="50397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504031" y="1774083"/>
            <a:ext cx="7980495" cy="5342170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680849" y="7228921"/>
            <a:ext cx="2207578" cy="250117"/>
          </a:xfrm>
          <a:prstGeom prst="rect">
            <a:avLst/>
          </a:prstGeom>
        </p:spPr>
        <p:txBody>
          <a:bodyPr vert="horz" lIns="100794" tIns="0" rIns="100794" bIns="0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504031" y="7228921"/>
            <a:ext cx="4032250" cy="251989"/>
          </a:xfrm>
          <a:prstGeom prst="rect">
            <a:avLst/>
          </a:prstGeom>
        </p:spPr>
        <p:txBody>
          <a:bodyPr vert="horz" lIns="100794" tIns="0" rIns="100794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 lvl="0"/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891787" y="7227049"/>
            <a:ext cx="648600" cy="251989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 lvl="0"/>
            <a:fld id="{8BA2717E-8223-40B0-AB96-BC6B93CB0E2E}" type="slidenum">
              <a:rPr lang="cs-CZ" smtClean="0"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2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302383" indent="-302383" algn="l" rtl="0" eaLnBrk="1" latinLnBrk="0" hangingPunct="1">
        <a:spcBef>
          <a:spcPts val="661"/>
        </a:spcBef>
        <a:buClr>
          <a:schemeClr val="tx2"/>
        </a:buClr>
        <a:buSzPct val="73000"/>
        <a:buFont typeface="Wingdings 2"/>
        <a:buChar char=""/>
        <a:defRPr kumimoji="0" sz="29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74528" indent="-251986" algn="l" rtl="0" eaLnBrk="1" latinLnBrk="0" hangingPunct="1">
        <a:spcBef>
          <a:spcPts val="551"/>
        </a:spcBef>
        <a:buClr>
          <a:schemeClr val="accent4"/>
        </a:buClr>
        <a:buSzPct val="80000"/>
        <a:buFont typeface="Wingdings 2"/>
        <a:buChar char=""/>
        <a:defRPr kumimoji="0" sz="25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836593" indent="-251986" algn="l" rtl="0" eaLnBrk="1" latinLnBrk="0" hangingPunct="1">
        <a:spcBef>
          <a:spcPts val="441"/>
        </a:spcBef>
        <a:buClr>
          <a:schemeClr val="accent4"/>
        </a:buClr>
        <a:buSzPct val="60000"/>
        <a:buFont typeface="Wingdings"/>
        <a:buChar char="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108737" indent="-251986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2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411120" indent="-251986" algn="l" rtl="0" eaLnBrk="1" latinLnBrk="0" hangingPunct="1">
        <a:spcBef>
          <a:spcPts val="441"/>
        </a:spcBef>
        <a:buClr>
          <a:schemeClr val="accent4"/>
        </a:buClr>
        <a:buSzPct val="70000"/>
        <a:buFont typeface="Wingdings"/>
        <a:buChar char="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2788" indent="-201589" algn="l" rtl="0" eaLnBrk="1" latinLnBrk="0" hangingPunct="1">
        <a:spcBef>
          <a:spcPts val="441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844536" indent="-201589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036045" indent="-201589" algn="l" rtl="0" eaLnBrk="1" latinLnBrk="0" hangingPunct="1">
        <a:spcBef>
          <a:spcPts val="331"/>
        </a:spcBef>
        <a:buClr>
          <a:schemeClr val="accent4"/>
        </a:buClr>
        <a:buSzPct val="100000"/>
        <a:buChar char="•"/>
        <a:defRPr kumimoji="0" sz="18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267872" indent="-201589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09650" y="1655763"/>
            <a:ext cx="9070975" cy="1262062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Budoucí čas – neplánovaná budoucnost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0" y="1768475"/>
            <a:ext cx="9072563" cy="4989513"/>
          </a:xfrm>
        </p:spPr>
        <p:txBody>
          <a:bodyPr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Future</a:t>
            </a:r>
            <a:r>
              <a:rPr lang="cs-CZ" dirty="0"/>
              <a:t> Tense –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Unplanned</a:t>
            </a:r>
            <a:r>
              <a:rPr lang="cs-CZ" dirty="0"/>
              <a:t> </a:t>
            </a:r>
            <a:r>
              <a:rPr lang="cs-CZ" dirty="0" err="1"/>
              <a:t>Future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8880" y="179437"/>
            <a:ext cx="9072563" cy="1477328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3200" u="sng" dirty="0"/>
              <a:t>Budoucí čas – neplánovaná budoucnost: tvoření oznamovací věty kladné a záporné, otázky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653088" y="5584825"/>
            <a:ext cx="4427537" cy="1398588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Co budeš dělat po hodině?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654675" y="1984375"/>
            <a:ext cx="4425950" cy="1471613"/>
          </a:xfrm>
        </p:spPr>
        <p:txBody>
          <a:bodyPr>
            <a:normAutofit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Na mnoha místech bude zítra teplo a slunečno.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0" y="3929063"/>
            <a:ext cx="4425950" cy="1398587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I </a:t>
            </a:r>
            <a:r>
              <a:rPr lang="cs-CZ" dirty="0" err="1"/>
              <a:t>think</a:t>
            </a:r>
            <a:r>
              <a:rPr lang="cs-CZ" dirty="0"/>
              <a:t> </a:t>
            </a:r>
            <a:r>
              <a:rPr lang="cs-CZ" dirty="0" err="1"/>
              <a:t>Brazil</a:t>
            </a:r>
            <a:r>
              <a:rPr lang="cs-CZ" dirty="0"/>
              <a:t> </a:t>
            </a:r>
            <a:r>
              <a:rPr lang="cs-CZ" b="1" dirty="0" err="1"/>
              <a:t>won´t</a:t>
            </a:r>
            <a:r>
              <a:rPr lang="cs-CZ" b="1" dirty="0"/>
              <a:t> </a:t>
            </a:r>
            <a:r>
              <a:rPr lang="cs-CZ" b="1" dirty="0" err="1"/>
              <a:t>win</a:t>
            </a:r>
            <a:r>
              <a:rPr lang="cs-CZ" b="1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World</a:t>
            </a:r>
            <a:r>
              <a:rPr lang="cs-CZ" dirty="0"/>
              <a:t> Cup.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654675" y="3743325"/>
            <a:ext cx="4425950" cy="1400175"/>
          </a:xfrm>
        </p:spPr>
        <p:txBody>
          <a:bodyPr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Myslím si, že Brazílie nevyhraje Světový pohár.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0" y="5616575"/>
            <a:ext cx="4427538" cy="1398588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What</a:t>
            </a:r>
            <a:r>
              <a:rPr lang="cs-CZ" dirty="0"/>
              <a:t> </a:t>
            </a:r>
            <a:r>
              <a:rPr lang="cs-CZ" b="1" dirty="0" err="1"/>
              <a:t>will</a:t>
            </a:r>
            <a:r>
              <a:rPr lang="cs-CZ" b="1" dirty="0"/>
              <a:t> </a:t>
            </a:r>
            <a:r>
              <a:rPr lang="cs-CZ" dirty="0" err="1"/>
              <a:t>you</a:t>
            </a:r>
            <a:r>
              <a:rPr lang="cs-CZ" dirty="0"/>
              <a:t> </a:t>
            </a:r>
            <a:r>
              <a:rPr lang="cs-CZ" b="1" dirty="0"/>
              <a:t>do</a:t>
            </a:r>
            <a:r>
              <a:rPr lang="cs-CZ" dirty="0"/>
              <a:t> </a:t>
            </a:r>
            <a:r>
              <a:rPr lang="cs-CZ" dirty="0" err="1"/>
              <a:t>after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lesson</a:t>
            </a:r>
            <a:r>
              <a:rPr lang="cs-CZ" dirty="0"/>
              <a:t>?</a:t>
            </a:r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0" y="1870075"/>
            <a:ext cx="4425950" cy="1398588"/>
          </a:xfrm>
        </p:spPr>
        <p:txBody>
          <a:bodyPr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b="1" dirty="0" err="1"/>
              <a:t>will</a:t>
            </a:r>
            <a:r>
              <a:rPr lang="cs-CZ" b="1" dirty="0"/>
              <a:t> </a:t>
            </a:r>
            <a:r>
              <a:rPr lang="cs-CZ" b="1" dirty="0" err="1"/>
              <a:t>be</a:t>
            </a:r>
            <a:r>
              <a:rPr lang="cs-CZ" b="1" dirty="0"/>
              <a:t> </a:t>
            </a:r>
            <a:r>
              <a:rPr lang="cs-CZ" dirty="0" err="1"/>
              <a:t>warm</a:t>
            </a:r>
            <a:r>
              <a:rPr lang="cs-CZ" dirty="0"/>
              <a:t> and sunny in most </a:t>
            </a:r>
            <a:r>
              <a:rPr lang="cs-CZ" dirty="0" err="1"/>
              <a:t>places</a:t>
            </a:r>
            <a:r>
              <a:rPr lang="cs-CZ" dirty="0"/>
              <a:t> </a:t>
            </a:r>
            <a:r>
              <a:rPr lang="cs-CZ" dirty="0" err="1"/>
              <a:t>tomorrow</a:t>
            </a:r>
            <a:r>
              <a:rPr lang="cs-CZ" dirty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3768" y="323453"/>
            <a:ext cx="9072563" cy="1874838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000" u="sng" dirty="0"/>
              <a:t>Budoucí čas – neplánovaná budoucnost: tvoření oznamovací věty kladné a záporné, otázky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2273300"/>
            <a:ext cx="9072563" cy="3549650"/>
          </a:xfrm>
        </p:spPr>
        <p:txBody>
          <a:bodyPr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Oznamovací větu tvoříme pomocí slovesa „</a:t>
            </a:r>
            <a:r>
              <a:rPr lang="cs-CZ" dirty="0" err="1"/>
              <a:t>will</a:t>
            </a:r>
            <a:r>
              <a:rPr lang="cs-CZ" dirty="0"/>
              <a:t>“ nebo jeho zkráceného tvaru </a:t>
            </a:r>
            <a:r>
              <a:rPr lang="cs-CZ" dirty="0" err="1" smtClean="0"/>
              <a:t>ľll</a:t>
            </a:r>
            <a:r>
              <a:rPr lang="cs-CZ" dirty="0" smtClean="0"/>
              <a:t> </a:t>
            </a:r>
            <a:r>
              <a:rPr lang="cs-CZ" dirty="0"/>
              <a:t>a významového slovesa v infinitivu (základním tvaru) bez „to“. Př. I </a:t>
            </a:r>
            <a:r>
              <a:rPr lang="cs-CZ" dirty="0" err="1"/>
              <a:t>will</a:t>
            </a:r>
            <a:r>
              <a:rPr lang="cs-CZ" dirty="0"/>
              <a:t> go. </a:t>
            </a:r>
            <a:r>
              <a:rPr lang="cs-CZ" dirty="0" err="1"/>
              <a:t>I´ll</a:t>
            </a:r>
            <a:r>
              <a:rPr lang="cs-CZ" dirty="0"/>
              <a:t> go.</a:t>
            </a:r>
          </a:p>
          <a:p>
            <a:pPr lvl="0"/>
            <a:r>
              <a:rPr lang="cs-CZ" dirty="0"/>
              <a:t>V záporu je za </a:t>
            </a:r>
            <a:r>
              <a:rPr lang="cs-CZ" dirty="0" err="1"/>
              <a:t>will</a:t>
            </a:r>
            <a:r>
              <a:rPr lang="cs-CZ"/>
              <a:t> </a:t>
            </a:r>
            <a:r>
              <a:rPr lang="cs-CZ" smtClean="0"/>
              <a:t> - not - , </a:t>
            </a:r>
            <a:r>
              <a:rPr lang="cs-CZ" dirty="0"/>
              <a:t>zkrácený tvar </a:t>
            </a:r>
            <a:r>
              <a:rPr lang="cs-CZ" dirty="0" err="1"/>
              <a:t>won´t</a:t>
            </a:r>
            <a:r>
              <a:rPr lang="cs-CZ" dirty="0"/>
              <a:t>. I </a:t>
            </a:r>
            <a:r>
              <a:rPr lang="cs-CZ" dirty="0" err="1"/>
              <a:t>will</a:t>
            </a:r>
            <a:r>
              <a:rPr lang="cs-CZ" dirty="0"/>
              <a:t> not play a game. I </a:t>
            </a:r>
            <a:r>
              <a:rPr lang="cs-CZ" dirty="0" err="1"/>
              <a:t>won´t</a:t>
            </a:r>
            <a:r>
              <a:rPr lang="cs-CZ" dirty="0"/>
              <a:t> play a game.</a:t>
            </a:r>
          </a:p>
          <a:p>
            <a:pPr lvl="0"/>
            <a:r>
              <a:rPr lang="cs-CZ" dirty="0" err="1"/>
              <a:t>Will</a:t>
            </a:r>
            <a:r>
              <a:rPr lang="cs-CZ" dirty="0"/>
              <a:t> má ve všech osobách stejný tvar.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0" y="6119813"/>
            <a:ext cx="9072563" cy="1084262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Otázku vytvoříme přehozením podmětu a </a:t>
            </a:r>
            <a:r>
              <a:rPr lang="cs-CZ" dirty="0" err="1"/>
              <a:t>will</a:t>
            </a:r>
            <a:r>
              <a:rPr lang="cs-CZ" dirty="0"/>
              <a:t>, případně </a:t>
            </a:r>
            <a:r>
              <a:rPr lang="cs-CZ" dirty="0" err="1"/>
              <a:t>won´t</a:t>
            </a:r>
            <a:r>
              <a:rPr lang="cs-CZ" dirty="0"/>
              <a:t>.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? </a:t>
            </a:r>
            <a:r>
              <a:rPr lang="cs-CZ" dirty="0" err="1"/>
              <a:t>Won´t</a:t>
            </a:r>
            <a:r>
              <a:rPr lang="cs-CZ" dirty="0"/>
              <a:t> </a:t>
            </a:r>
            <a:r>
              <a:rPr lang="cs-CZ" dirty="0" err="1"/>
              <a:t>she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Použití budoucího času s </a:t>
            </a:r>
            <a:r>
              <a:rPr lang="cs-CZ" dirty="0" err="1"/>
              <a:t>will</a:t>
            </a:r>
            <a:endParaRPr lang="cs-CZ" dirty="0"/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4427538" cy="23796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b="1" dirty="0"/>
              <a:t>neplánovaná budoucnost</a:t>
            </a:r>
            <a:r>
              <a:rPr lang="cs-CZ" dirty="0"/>
              <a:t> – teď mě něco napadne a udělám to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5112320" y="1763613"/>
            <a:ext cx="4427537" cy="23796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k </a:t>
            </a:r>
            <a:r>
              <a:rPr lang="cs-CZ" b="1" dirty="0"/>
              <a:t>předpovězení budoucího děje</a:t>
            </a:r>
            <a:r>
              <a:rPr lang="cs-CZ" dirty="0"/>
              <a:t>, např. počasí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0" y="4375150"/>
            <a:ext cx="9070975" cy="237966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/>
              <a:t>Vyjadřuje </a:t>
            </a:r>
            <a:r>
              <a:rPr lang="cs-CZ" b="1" dirty="0"/>
              <a:t>osobní postoj či názor</a:t>
            </a:r>
            <a:r>
              <a:rPr lang="cs-CZ" dirty="0"/>
              <a:t> mluvčího, často se pojí se slovesy </a:t>
            </a:r>
            <a:r>
              <a:rPr lang="cs-CZ" i="1" dirty="0" err="1"/>
              <a:t>suppose</a:t>
            </a:r>
            <a:r>
              <a:rPr lang="cs-CZ" i="1" dirty="0"/>
              <a:t>, </a:t>
            </a:r>
            <a:r>
              <a:rPr lang="cs-CZ" i="1" dirty="0" err="1"/>
              <a:t>expect</a:t>
            </a:r>
            <a:r>
              <a:rPr lang="cs-CZ" i="1" dirty="0"/>
              <a:t>, </a:t>
            </a:r>
            <a:r>
              <a:rPr lang="cs-CZ" i="1" dirty="0" err="1"/>
              <a:t>think</a:t>
            </a:r>
            <a:r>
              <a:rPr lang="cs-CZ" i="1" dirty="0"/>
              <a:t>, </a:t>
            </a:r>
            <a:r>
              <a:rPr lang="cs-CZ" i="1" dirty="0" err="1"/>
              <a:t>guess</a:t>
            </a:r>
            <a:r>
              <a:rPr lang="cs-CZ" i="1" dirty="0"/>
              <a:t>, hope, </a:t>
            </a:r>
            <a:r>
              <a:rPr lang="cs-CZ" i="1" dirty="0" err="1"/>
              <a:t>be</a:t>
            </a:r>
            <a:r>
              <a:rPr lang="cs-CZ" i="1" dirty="0"/>
              <a:t> </a:t>
            </a:r>
            <a:r>
              <a:rPr lang="cs-CZ" i="1" dirty="0" err="1"/>
              <a:t>afraid</a:t>
            </a:r>
            <a:r>
              <a:rPr lang="cs-CZ" i="1" dirty="0"/>
              <a:t> apod.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autoRev="1" fill="remove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15776" y="33893"/>
            <a:ext cx="9072563" cy="1262063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Vytvoř vlastní věty v budoucím čase s využitím těchto sloves: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2921000" cy="2379663"/>
          </a:xfrm>
        </p:spPr>
        <p:txBody>
          <a:bodyPr>
            <a:normAutofit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steal</a:t>
            </a:r>
            <a:r>
              <a:rPr lang="cs-CZ" dirty="0"/>
              <a:t> – krást</a:t>
            </a:r>
          </a:p>
          <a:p>
            <a:pPr lvl="0"/>
            <a:r>
              <a:rPr lang="cs-CZ" dirty="0" err="1"/>
              <a:t>sweep</a:t>
            </a:r>
            <a:r>
              <a:rPr lang="cs-CZ" dirty="0"/>
              <a:t> – zametat</a:t>
            </a:r>
          </a:p>
          <a:p>
            <a:pPr lvl="0"/>
            <a:r>
              <a:rPr lang="cs-CZ" dirty="0" err="1"/>
              <a:t>pay</a:t>
            </a:r>
            <a:r>
              <a:rPr lang="cs-CZ" dirty="0"/>
              <a:t> - platit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3672160" y="1691605"/>
            <a:ext cx="2921000" cy="2379663"/>
          </a:xfrm>
        </p:spPr>
        <p:txBody>
          <a:bodyPr>
            <a:normAutofit fontScale="925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know</a:t>
            </a:r>
            <a:r>
              <a:rPr lang="cs-CZ" dirty="0"/>
              <a:t> – vědět</a:t>
            </a:r>
          </a:p>
          <a:p>
            <a:pPr lvl="0"/>
            <a:r>
              <a:rPr lang="cs-CZ" dirty="0" err="1"/>
              <a:t>fly</a:t>
            </a:r>
            <a:r>
              <a:rPr lang="cs-CZ" dirty="0"/>
              <a:t> – letět</a:t>
            </a:r>
          </a:p>
          <a:p>
            <a:pPr lvl="0"/>
            <a:r>
              <a:rPr lang="cs-CZ" dirty="0" err="1"/>
              <a:t>hide</a:t>
            </a:r>
            <a:r>
              <a:rPr lang="cs-CZ" dirty="0"/>
              <a:t> – schovat se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4294967295"/>
          </p:nvPr>
        </p:nvSpPr>
        <p:spPr>
          <a:xfrm>
            <a:off x="7159625" y="1768475"/>
            <a:ext cx="2921000" cy="2379663"/>
          </a:xfrm>
        </p:spPr>
        <p:txBody>
          <a:bodyPr>
            <a:normAutofit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dig</a:t>
            </a:r>
            <a:r>
              <a:rPr lang="cs-CZ" dirty="0"/>
              <a:t> – kopat</a:t>
            </a:r>
          </a:p>
          <a:p>
            <a:pPr lvl="0"/>
            <a:r>
              <a:rPr lang="cs-CZ" dirty="0"/>
              <a:t>bet – vsadit se</a:t>
            </a:r>
          </a:p>
          <a:p>
            <a:pPr lvl="0"/>
            <a:r>
              <a:rPr lang="cs-CZ" dirty="0" err="1"/>
              <a:t>burn</a:t>
            </a:r>
            <a:r>
              <a:rPr lang="cs-CZ" dirty="0"/>
              <a:t> – pálit</a:t>
            </a:r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7159625" y="4375150"/>
            <a:ext cx="2921000" cy="2817813"/>
          </a:xfrm>
        </p:spPr>
        <p:txBody>
          <a:bodyPr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sew</a:t>
            </a:r>
            <a:r>
              <a:rPr lang="cs-CZ" dirty="0"/>
              <a:t> – šít</a:t>
            </a:r>
          </a:p>
          <a:p>
            <a:pPr lvl="0"/>
            <a:r>
              <a:rPr lang="cs-CZ" dirty="0" err="1"/>
              <a:t>write</a:t>
            </a:r>
            <a:r>
              <a:rPr lang="cs-CZ" dirty="0"/>
              <a:t> – psát</a:t>
            </a:r>
          </a:p>
          <a:p>
            <a:pPr lvl="0"/>
            <a:r>
              <a:rPr lang="cs-CZ" dirty="0" err="1"/>
              <a:t>sit</a:t>
            </a:r>
            <a:r>
              <a:rPr lang="cs-CZ" dirty="0"/>
              <a:t> – sedět</a:t>
            </a:r>
          </a:p>
          <a:p>
            <a:pPr lvl="0"/>
            <a:r>
              <a:rPr lang="cs-CZ" dirty="0" err="1"/>
              <a:t>learn</a:t>
            </a:r>
            <a:r>
              <a:rPr lang="cs-CZ" dirty="0"/>
              <a:t> – učit se</a:t>
            </a:r>
          </a:p>
        </p:txBody>
      </p:sp>
      <p:sp>
        <p:nvSpPr>
          <p:cNvPr id="7" name="Zástupný symbol pro text 6"/>
          <p:cNvSpPr txBox="1">
            <a:spLocks noGrp="1"/>
          </p:cNvSpPr>
          <p:nvPr>
            <p:ph type="body" idx="4294967295"/>
          </p:nvPr>
        </p:nvSpPr>
        <p:spPr>
          <a:xfrm>
            <a:off x="0" y="4375150"/>
            <a:ext cx="2921000" cy="2379663"/>
          </a:xfrm>
        </p:spPr>
        <p:txBody>
          <a:bodyPr>
            <a:normAutofit fontScale="925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find</a:t>
            </a:r>
            <a:r>
              <a:rPr lang="cs-CZ" dirty="0"/>
              <a:t> – najít, hledat</a:t>
            </a:r>
          </a:p>
          <a:p>
            <a:pPr lvl="0"/>
            <a:r>
              <a:rPr lang="cs-CZ" dirty="0"/>
              <a:t>ring – zvonit</a:t>
            </a:r>
          </a:p>
          <a:p>
            <a:pPr lvl="0"/>
            <a:r>
              <a:rPr lang="cs-CZ" dirty="0" err="1"/>
              <a:t>shoot</a:t>
            </a:r>
            <a:r>
              <a:rPr lang="cs-CZ" dirty="0"/>
              <a:t> - střílet</a:t>
            </a:r>
          </a:p>
        </p:txBody>
      </p:sp>
      <p:sp>
        <p:nvSpPr>
          <p:cNvPr id="8" name="Zástupný symbol pro text 7"/>
          <p:cNvSpPr txBox="1">
            <a:spLocks noGrp="1"/>
          </p:cNvSpPr>
          <p:nvPr>
            <p:ph type="body" idx="4294967295"/>
          </p:nvPr>
        </p:nvSpPr>
        <p:spPr>
          <a:xfrm>
            <a:off x="3816176" y="4499917"/>
            <a:ext cx="2921000" cy="2379663"/>
          </a:xfrm>
        </p:spPr>
        <p:txBody>
          <a:bodyPr>
            <a:normAutofit fontScale="925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Lucida Sans" pitchFamily="2"/>
              </a:defRPr>
            </a:lvl9pPr>
          </a:lstStyle>
          <a:p>
            <a:pPr lvl="0"/>
            <a:r>
              <a:rPr lang="cs-CZ" dirty="0" err="1"/>
              <a:t>cut</a:t>
            </a:r>
            <a:r>
              <a:rPr lang="cs-CZ" dirty="0"/>
              <a:t> – řezat, krájet</a:t>
            </a:r>
          </a:p>
          <a:p>
            <a:pPr lvl="0"/>
            <a:r>
              <a:rPr lang="cs-CZ" dirty="0"/>
              <a:t>bite – kousat</a:t>
            </a:r>
          </a:p>
          <a:p>
            <a:pPr lvl="0"/>
            <a:r>
              <a:rPr lang="cs-CZ" dirty="0" err="1"/>
              <a:t>buy</a:t>
            </a:r>
            <a:r>
              <a:rPr lang="cs-CZ" dirty="0"/>
              <a:t> - koupit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  <p:bldP spid="7" grpId="0" build="p"/>
      <p:bldP spid="8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42</TotalTime>
  <Words>303</Words>
  <Application>Microsoft Office PowerPoint</Application>
  <PresentationFormat>Vlastní</PresentationFormat>
  <Paragraphs>38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Budoucí čas – neplánovaná budoucnost</vt:lpstr>
      <vt:lpstr>Budoucí čas – neplánovaná budoucnost: tvoření oznamovací věty kladné a záporné, otázky</vt:lpstr>
      <vt:lpstr>Budoucí čas – neplánovaná budoucnost: tvoření oznamovací věty kladné a záporné, otázky</vt:lpstr>
      <vt:lpstr>Použití budoucího času s will</vt:lpstr>
      <vt:lpstr>Vytvoř vlastní věty v budoucím čase s využitím těchto sloves: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Budoucí čas – neplánovaná budoucnost</dc:title>
  <dc:creator>Xena</dc:creator>
  <cp:lastModifiedBy>Sborovna1</cp:lastModifiedBy>
  <cp:revision>8</cp:revision>
  <dcterms:created xsi:type="dcterms:W3CDTF">2012-11-28T15:50:07Z</dcterms:created>
  <dcterms:modified xsi:type="dcterms:W3CDTF">2012-11-30T09:08:09Z</dcterms:modified>
</cp:coreProperties>
</file>