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VY_32_INOVACE_02_Český jazyk pro 7. ročník_Jazykové příručky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Jazykové příručky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26C7994-E2FE-4F63-BCE9-2669A3686F52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55D0BF6C-F837-4E60-A4A3-E79AD4920880}" type="parTrans" cxnId="{7E29BEA5-F220-4B2A-A796-CB64AD4148E2}">
      <dgm:prSet/>
      <dgm:spPr/>
      <dgm:t>
        <a:bodyPr/>
        <a:lstStyle/>
        <a:p>
          <a:endParaRPr lang="cs-CZ"/>
        </a:p>
      </dgm:t>
    </dgm:pt>
    <dgm:pt modelId="{E3CBC4CF-CB9E-49C7-BD2A-DF215B659423}" type="sibTrans" cxnId="{7E29BEA5-F220-4B2A-A796-CB64AD4148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71EBE0D-8786-427F-9445-1E38C60E1AF6}" type="pres">
      <dgm:prSet presAssocID="{526C7994-E2FE-4F63-BCE9-2669A3686F52}" presName="vertSpace6" presStyleLbl="node1" presStyleIdx="4" presStyleCnt="6"/>
      <dgm:spPr/>
    </dgm:pt>
    <dgm:pt modelId="{0C1B14AC-7DFF-406A-9F3A-DB8039340AB4}" type="pres">
      <dgm:prSet presAssocID="{526C7994-E2FE-4F63-BCE9-2669A3686F52}" presName="circle6" presStyleLbl="node1" presStyleIdx="5" presStyleCnt="6"/>
      <dgm:spPr/>
    </dgm:pt>
    <dgm:pt modelId="{9A1B3E25-D0D4-4D70-B08F-C3E2340C4C84}" type="pres">
      <dgm:prSet presAssocID="{526C7994-E2FE-4F63-BCE9-2669A3686F5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71A008-C722-4808-8B7B-54958C1863C6}" type="pres">
      <dgm:prSet presAssocID="{526C7994-E2FE-4F63-BCE9-2669A3686F5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0FAEFA-3A3C-48EF-B22A-C99BBCE8F544}" type="presOf" srcId="{526C7994-E2FE-4F63-BCE9-2669A3686F52}" destId="{9A1B3E25-D0D4-4D70-B08F-C3E2340C4C84}" srcOrd="0" destOrd="0" presId="urn:microsoft.com/office/officeart/2005/8/layout/target3"/>
    <dgm:cxn modelId="{7E29BEA5-F220-4B2A-A796-CB64AD4148E2}" srcId="{757F3AB3-0718-4624-B441-E567A8F0AB56}" destId="{526C7994-E2FE-4F63-BCE9-2669A3686F52}" srcOrd="5" destOrd="0" parTransId="{55D0BF6C-F837-4E60-A4A3-E79AD4920880}" sibTransId="{E3CBC4CF-CB9E-49C7-BD2A-DF215B659423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3B0D06F6-0471-49E0-8549-B5505E015983}" type="presOf" srcId="{526C7994-E2FE-4F63-BCE9-2669A3686F52}" destId="{4971A008-C722-4808-8B7B-54958C1863C6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E369E31-E19A-4E8E-9CB7-394A8D1D356A}" type="presParOf" srcId="{333A1088-737F-45CB-B68E-254E46348037}" destId="{871EBE0D-8786-427F-9445-1E38C60E1AF6}" srcOrd="15" destOrd="0" presId="urn:microsoft.com/office/officeart/2005/8/layout/target3"/>
    <dgm:cxn modelId="{E0706C47-6AB3-40EA-8732-AD5732811BFC}" type="presParOf" srcId="{333A1088-737F-45CB-B68E-254E46348037}" destId="{0C1B14AC-7DFF-406A-9F3A-DB8039340AB4}" srcOrd="16" destOrd="0" presId="urn:microsoft.com/office/officeart/2005/8/layout/target3"/>
    <dgm:cxn modelId="{333C26B4-C9EC-4535-8BC2-7C1709EC506F}" type="presParOf" srcId="{333A1088-737F-45CB-B68E-254E46348037}" destId="{9A1B3E25-D0D4-4D70-B08F-C3E2340C4C84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88D4CF1D-6BD8-44E7-A4CD-11B7ADFFBC52}" type="presParOf" srcId="{333A1088-737F-45CB-B68E-254E46348037}" destId="{4971A008-C722-4808-8B7B-54958C1863C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VY_32_INOVACE_02_Český jazyk pro 7. ročník_Jazykové příručky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Jazykové příručky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0C1B14AC-7DFF-406A-9F3A-DB8039340AB4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A1B3E25-D0D4-4D70-B08F-C3E2340C4C84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2012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449215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slouží pro žáky 7. tříd. Slouží jako přehled jazykových příruček využívaných ve škole. Prezentace je určena pro interaktivní tabuli.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Jako další pomůcky je vhodné přinést do hodiny </a:t>
            </a:r>
            <a:r>
              <a:rPr lang="cs-CZ" smtClean="0"/>
              <a:t>jednotlivé jazykové </a:t>
            </a:r>
            <a:r>
              <a:rPr lang="cs-CZ" dirty="0" smtClean="0"/>
              <a:t>příručky.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jazykové příručky uspořádávají a zpracovávají slovní zásobu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omoc můžeme najít v příručkách jako je </a:t>
            </a:r>
            <a:r>
              <a:rPr lang="cs-CZ" b="1" i="1" dirty="0" smtClean="0">
                <a:solidFill>
                  <a:srgbClr val="C00000"/>
                </a:solidFill>
              </a:rPr>
              <a:t>Stručná mluvnice česká, Pravidla českého pravopisu, Slovník spisovné češtiny</a:t>
            </a:r>
            <a:r>
              <a:rPr lang="cs-CZ" dirty="0" smtClean="0"/>
              <a:t> a jiné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příručky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511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utoři: Bohuslav Havránek, Alois Jedlička 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bsahuje obecná </a:t>
            </a:r>
            <a:r>
              <a:rPr lang="cs-CZ" dirty="0"/>
              <a:t>poučení o </a:t>
            </a:r>
            <a:r>
              <a:rPr lang="cs-CZ" dirty="0" smtClean="0"/>
              <a:t>jazyce </a:t>
            </a:r>
          </a:p>
          <a:p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ednotlivá poučení o </a:t>
            </a:r>
            <a:r>
              <a:rPr lang="cs-CZ" dirty="0"/>
              <a:t>všech částech mluvnice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Stručná mluvnice česká</a:t>
            </a:r>
            <a:endParaRPr lang="cs-CZ" sz="3600" dirty="0"/>
          </a:p>
        </p:txBody>
      </p:sp>
      <p:pic>
        <p:nvPicPr>
          <p:cNvPr id="1027" name="Picture 3" descr="C:\Users\Marcela\AppData\Local\Microsoft\Windows\Temporary Internet Files\Content.IE5\28PORT7E\MP9001749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69160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28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utor: Styblík </a:t>
            </a:r>
            <a:r>
              <a:rPr lang="cs-CZ" dirty="0"/>
              <a:t>Vlastimil a </a:t>
            </a:r>
            <a:r>
              <a:rPr lang="cs-CZ" dirty="0" smtClean="0"/>
              <a:t>kolektiv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ublikace </a:t>
            </a:r>
            <a:r>
              <a:rPr lang="cs-CZ" dirty="0"/>
              <a:t>poskytuje systematický přehled učiva českého jazyka základní </a:t>
            </a:r>
            <a:r>
              <a:rPr lang="cs-CZ" dirty="0" smtClean="0"/>
              <a:t>školy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Přehledná mluvnice češtiny </a:t>
            </a:r>
            <a:br>
              <a:rPr lang="cs-CZ" sz="3600" dirty="0" smtClean="0"/>
            </a:br>
            <a:r>
              <a:rPr lang="cs-CZ" sz="3600" dirty="0" smtClean="0"/>
              <a:t>pro základní školy</a:t>
            </a:r>
            <a:endParaRPr lang="cs-CZ" sz="3600" dirty="0"/>
          </a:p>
        </p:txBody>
      </p:sp>
      <p:pic>
        <p:nvPicPr>
          <p:cNvPr id="2050" name="Picture 2" descr="C:\Users\Marcela\AppData\Local\Microsoft\Windows\Temporary Internet Files\Content.IE5\NL4Y3GT5\MP90043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21088"/>
            <a:ext cx="1537728" cy="204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82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vě </a:t>
            </a:r>
            <a:r>
              <a:rPr lang="cs-CZ" dirty="0"/>
              <a:t>části - pravopisná pravidla</a:t>
            </a:r>
          </a:p>
          <a:p>
            <a:pPr marL="0" indent="0">
              <a:buNone/>
            </a:pPr>
            <a:r>
              <a:rPr lang="cs-CZ" dirty="0"/>
              <a:t>	         - pravopisný </a:t>
            </a:r>
            <a:r>
              <a:rPr lang="cs-CZ" dirty="0" smtClean="0"/>
              <a:t>slovník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lovník je řazen podle abecedy – obsahuje slova široce užívaná a slova v nichž se často chybuje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Pravidla českého pravopisu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3613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492896"/>
            <a:ext cx="7848872" cy="3849877"/>
          </a:xfrm>
        </p:spPr>
        <p:txBody>
          <a:bodyPr>
            <a:normAutofit/>
          </a:bodyPr>
          <a:lstStyle/>
          <a:p>
            <a:r>
              <a:rPr lang="cs-CZ" dirty="0"/>
              <a:t>slova řazena podle </a:t>
            </a:r>
            <a:r>
              <a:rPr lang="cs-CZ" dirty="0" smtClean="0"/>
              <a:t>abecedy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lovník obsahuje téměř 50 000 slov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lova obsahují </a:t>
            </a:r>
            <a:r>
              <a:rPr lang="cs-CZ" dirty="0"/>
              <a:t>kromě výkladu významu také </a:t>
            </a:r>
            <a:r>
              <a:rPr lang="cs-CZ" dirty="0" smtClean="0"/>
              <a:t>informace o</a:t>
            </a:r>
            <a:r>
              <a:rPr lang="cs-CZ" dirty="0"/>
              <a:t> </a:t>
            </a:r>
            <a:r>
              <a:rPr lang="cs-CZ" dirty="0" smtClean="0">
                <a:solidFill>
                  <a:schemeClr val="tx1"/>
                </a:solidFill>
              </a:rPr>
              <a:t>pravopisu,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výslovnosti,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skloňování</a:t>
            </a:r>
            <a:r>
              <a:rPr lang="cs-CZ" dirty="0">
                <a:solidFill>
                  <a:schemeClr val="tx1"/>
                </a:solidFill>
              </a:rPr>
              <a:t> a </a:t>
            </a:r>
            <a:r>
              <a:rPr lang="cs-CZ" dirty="0" smtClean="0">
                <a:solidFill>
                  <a:schemeClr val="tx1"/>
                </a:solidFill>
              </a:rPr>
              <a:t>časování, </a:t>
            </a:r>
            <a:r>
              <a:rPr lang="cs-CZ" dirty="0"/>
              <a:t>původu </a:t>
            </a:r>
            <a:r>
              <a:rPr lang="cs-CZ" dirty="0" smtClean="0"/>
              <a:t>slov…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orientaci </a:t>
            </a:r>
            <a:r>
              <a:rPr lang="cs-CZ" dirty="0"/>
              <a:t>usnadní seznam zkratek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Slovník spisovné češtiny</a:t>
            </a:r>
            <a:endParaRPr lang="cs-CZ" sz="3600" dirty="0"/>
          </a:p>
        </p:txBody>
      </p:sp>
      <p:pic>
        <p:nvPicPr>
          <p:cNvPr id="3075" name="Picture 3" descr="C:\Users\Marcela\AppData\Local\Microsoft\Windows\Temporary Internet Files\Content.IE5\W9414FBF\MP900409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04864"/>
            <a:ext cx="1274768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8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636912"/>
            <a:ext cx="7128792" cy="2880320"/>
          </a:xfrm>
        </p:spPr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692696"/>
            <a:ext cx="6840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Použité zdroje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213</TotalTime>
  <Words>153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Jazykové příručky</vt:lpstr>
      <vt:lpstr>Stručná mluvnice česká</vt:lpstr>
      <vt:lpstr>Přehledná mluvnice češtiny  pro základní školy</vt:lpstr>
      <vt:lpstr>Pravidla českého pravopisu</vt:lpstr>
      <vt:lpstr>Slovník spisovné češtiny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49</cp:revision>
  <dcterms:created xsi:type="dcterms:W3CDTF">2011-06-20T10:40:08Z</dcterms:created>
  <dcterms:modified xsi:type="dcterms:W3CDTF">2012-11-26T18:07:44Z</dcterms:modified>
</cp:coreProperties>
</file>