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6" r:id="rId2"/>
    <p:sldId id="257" r:id="rId3"/>
    <p:sldId id="258" r:id="rId4"/>
    <p:sldId id="261" r:id="rId5"/>
    <p:sldId id="263" r:id="rId6"/>
    <p:sldId id="262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107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VY_32_INOVACE_03_Český jazyk pro 7. ročník_Práce s jazykovými příručkami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Mgr. Eva Sixtová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Práce s jazykovými příručkami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6989B53A-80AF-4509-9676-740DF142A284}">
      <dgm:prSet/>
      <dgm:spPr/>
      <dgm:t>
        <a:bodyPr/>
        <a:lstStyle/>
        <a:p>
          <a:r>
            <a:rPr lang="cs-CZ" smtClean="0"/>
            <a:t>Vytvořeno: červenec 2012</a:t>
          </a:r>
          <a:endParaRPr lang="cs-CZ" dirty="0"/>
        </a:p>
      </dgm:t>
    </dgm:pt>
    <dgm:pt modelId="{60DC1B4D-6D3C-4244-84E0-98E44214399A}" type="parTrans" cxnId="{C2A69AD8-3353-4701-AFC4-F90AD0D26D5A}">
      <dgm:prSet/>
      <dgm:spPr/>
      <dgm:t>
        <a:bodyPr/>
        <a:lstStyle/>
        <a:p>
          <a:endParaRPr lang="cs-CZ"/>
        </a:p>
      </dgm:t>
    </dgm:pt>
    <dgm:pt modelId="{1549A91C-E696-4D45-81D8-1B4D35F88A55}" type="sibTrans" cxnId="{C2A69AD8-3353-4701-AFC4-F90AD0D26D5A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F2D6B904-C4BD-42E8-91D5-A808545431B6}" type="pres">
      <dgm:prSet presAssocID="{6989B53A-80AF-4509-9676-740DF142A284}" presName="vertSpace6" presStyleLbl="node1" presStyleIdx="4" presStyleCnt="6"/>
      <dgm:spPr/>
    </dgm:pt>
    <dgm:pt modelId="{13362F85-922C-4A87-B469-85A6989D2128}" type="pres">
      <dgm:prSet presAssocID="{6989B53A-80AF-4509-9676-740DF142A284}" presName="circle6" presStyleLbl="node1" presStyleIdx="5" presStyleCnt="6"/>
      <dgm:spPr/>
    </dgm:pt>
    <dgm:pt modelId="{330D5536-45ED-477E-B6F6-C193205E25D6}" type="pres">
      <dgm:prSet presAssocID="{6989B53A-80AF-4509-9676-740DF142A284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77F644-F4D3-4576-B5AE-49087824BF23}" type="pres">
      <dgm:prSet presAssocID="{6989B53A-80AF-4509-9676-740DF142A284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01F690C-B732-49B4-9956-43193995BA53}" type="presOf" srcId="{6989B53A-80AF-4509-9676-740DF142A284}" destId="{330D5536-45ED-477E-B6F6-C193205E25D6}" srcOrd="0" destOrd="0" presId="urn:microsoft.com/office/officeart/2005/8/layout/target3"/>
    <dgm:cxn modelId="{551BFADB-259A-4F0F-B15A-C71B4537CECE}" type="presOf" srcId="{6989B53A-80AF-4509-9676-740DF142A284}" destId="{9277F644-F4D3-4576-B5AE-49087824BF23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C2A69AD8-3353-4701-AFC4-F90AD0D26D5A}" srcId="{757F3AB3-0718-4624-B441-E567A8F0AB56}" destId="{6989B53A-80AF-4509-9676-740DF142A284}" srcOrd="5" destOrd="0" parTransId="{60DC1B4D-6D3C-4244-84E0-98E44214399A}" sibTransId="{1549A91C-E696-4D45-81D8-1B4D35F88A55}"/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FD412EA4-93A9-4582-92EF-6A11EA45899C}" type="presParOf" srcId="{333A1088-737F-45CB-B68E-254E46348037}" destId="{F2D6B904-C4BD-42E8-91D5-A808545431B6}" srcOrd="15" destOrd="0" presId="urn:microsoft.com/office/officeart/2005/8/layout/target3"/>
    <dgm:cxn modelId="{128B830B-B013-48A8-B303-F15CC8BC55AB}" type="presParOf" srcId="{333A1088-737F-45CB-B68E-254E46348037}" destId="{13362F85-922C-4A87-B469-85A6989D2128}" srcOrd="16" destOrd="0" presId="urn:microsoft.com/office/officeart/2005/8/layout/target3"/>
    <dgm:cxn modelId="{4BEE2BFC-914E-4DB4-9306-F3639DBDF1F1}" type="presParOf" srcId="{333A1088-737F-45CB-B68E-254E46348037}" destId="{330D5536-45ED-477E-B6F6-C193205E25D6}" srcOrd="17" destOrd="0" presId="urn:microsoft.com/office/officeart/2005/8/layout/target3"/>
    <dgm:cxn modelId="{13CDA376-51CC-43A4-BB28-D68FA4900018}" type="presParOf" srcId="{333A1088-737F-45CB-B68E-254E46348037}" destId="{AED2198E-93D5-4001-81B4-73124B309672}" srcOrd="18" destOrd="0" presId="urn:microsoft.com/office/officeart/2005/8/layout/target3"/>
    <dgm:cxn modelId="{43CC709B-1745-47B2-8A06-E8380F06E8A9}" type="presParOf" srcId="{333A1088-737F-45CB-B68E-254E46348037}" destId="{2BE915AB-18AA-4053-B92C-3BFC9ED204BB}" srcOrd="19" destOrd="0" presId="urn:microsoft.com/office/officeart/2005/8/layout/target3"/>
    <dgm:cxn modelId="{23FB4463-6545-4245-B514-AB668D3F89F0}" type="presParOf" srcId="{333A1088-737F-45CB-B68E-254E46348037}" destId="{6BB5E863-4638-4E1D-BFDE-399D028AC4ED}" srcOrd="20" destOrd="0" presId="urn:microsoft.com/office/officeart/2005/8/layout/target3"/>
    <dgm:cxn modelId="{E511B6D4-0D10-4AEB-B5EF-3B249F5AA9AF}" type="presParOf" srcId="{333A1088-737F-45CB-B68E-254E46348037}" destId="{5A5FFA88-C948-4069-8E93-59FA12366E83}" srcOrd="21" destOrd="0" presId="urn:microsoft.com/office/officeart/2005/8/layout/target3"/>
    <dgm:cxn modelId="{5EB60369-FD44-46BF-8A70-216DE17A7A42}" type="presParOf" srcId="{333A1088-737F-45CB-B68E-254E46348037}" destId="{890E4F0B-2866-4A3F-A3C7-2A14B1797930}" srcOrd="22" destOrd="0" presId="urn:microsoft.com/office/officeart/2005/8/layout/target3"/>
    <dgm:cxn modelId="{072B520C-AB90-4488-AB50-7ED902F4A140}" type="presParOf" srcId="{333A1088-737F-45CB-B68E-254E46348037}" destId="{9277F644-F4D3-4576-B5AE-49087824BF23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742078" cy="274207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0"/>
              </a:schemeClr>
            </a:gs>
            <a:gs pos="44000">
              <a:schemeClr val="accent1">
                <a:hueOff val="0"/>
                <a:satOff val="0"/>
                <a:lumOff val="0"/>
                <a:alphaOff val="0"/>
                <a:tint val="60000"/>
                <a:sat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alpha val="100000"/>
                <a:lumMod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371039" y="0"/>
          <a:ext cx="5253696" cy="274207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ZŠ Týnec nad Labem</a:t>
          </a:r>
          <a:endParaRPr lang="cs-CZ" sz="1200" kern="1200" dirty="0"/>
        </a:p>
      </dsp:txBody>
      <dsp:txXfrm>
        <a:off x="1371039" y="0"/>
        <a:ext cx="5253696" cy="342760"/>
      </dsp:txXfrm>
    </dsp:sp>
    <dsp:sp modelId="{A52A0455-90FF-4808-ABD0-F02540D31D5A}">
      <dsp:nvSpPr>
        <dsp:cNvPr id="0" name=""/>
        <dsp:cNvSpPr/>
      </dsp:nvSpPr>
      <dsp:spPr>
        <a:xfrm>
          <a:off x="239932" y="342760"/>
          <a:ext cx="2262213" cy="22622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0"/>
              </a:schemeClr>
            </a:gs>
            <a:gs pos="44000">
              <a:schemeClr val="accent1">
                <a:hueOff val="0"/>
                <a:satOff val="0"/>
                <a:lumOff val="0"/>
                <a:alphaOff val="0"/>
                <a:tint val="60000"/>
                <a:sat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alpha val="100000"/>
                <a:lumMod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371039" y="342760"/>
          <a:ext cx="5253696" cy="22622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Mgr. Eva Sixtová</a:t>
          </a:r>
          <a:endParaRPr lang="cs-CZ" sz="1200" kern="1200" dirty="0"/>
        </a:p>
      </dsp:txBody>
      <dsp:txXfrm>
        <a:off x="1371039" y="342760"/>
        <a:ext cx="5253696" cy="342760"/>
      </dsp:txXfrm>
    </dsp:sp>
    <dsp:sp modelId="{313FC574-E1CD-4FB4-B054-0B805CE0447D}">
      <dsp:nvSpPr>
        <dsp:cNvPr id="0" name=""/>
        <dsp:cNvSpPr/>
      </dsp:nvSpPr>
      <dsp:spPr>
        <a:xfrm>
          <a:off x="479864" y="685521"/>
          <a:ext cx="1782348" cy="178234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0"/>
              </a:schemeClr>
            </a:gs>
            <a:gs pos="44000">
              <a:schemeClr val="accent1">
                <a:hueOff val="0"/>
                <a:satOff val="0"/>
                <a:lumOff val="0"/>
                <a:alphaOff val="0"/>
                <a:tint val="60000"/>
                <a:sat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alpha val="100000"/>
                <a:lumMod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371039" y="685521"/>
          <a:ext cx="5253696" cy="17823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VY_32_INOVACE_03_Český jazyk pro 7. ročník_Práce s jazykovými příručkami</a:t>
          </a:r>
          <a:endParaRPr lang="cs-CZ" sz="1200" kern="1200" dirty="0"/>
        </a:p>
      </dsp:txBody>
      <dsp:txXfrm>
        <a:off x="1371039" y="685521"/>
        <a:ext cx="5253696" cy="342757"/>
      </dsp:txXfrm>
    </dsp:sp>
    <dsp:sp modelId="{FFC9F71D-1B4F-4AD9-A4A6-86ADEFC8AF5C}">
      <dsp:nvSpPr>
        <dsp:cNvPr id="0" name=""/>
        <dsp:cNvSpPr/>
      </dsp:nvSpPr>
      <dsp:spPr>
        <a:xfrm>
          <a:off x="719795" y="1028279"/>
          <a:ext cx="1302487" cy="130248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0"/>
              </a:schemeClr>
            </a:gs>
            <a:gs pos="44000">
              <a:schemeClr val="accent1">
                <a:hueOff val="0"/>
                <a:satOff val="0"/>
                <a:lumOff val="0"/>
                <a:alphaOff val="0"/>
                <a:tint val="60000"/>
                <a:sat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alpha val="100000"/>
                <a:lumMod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371039" y="1028279"/>
          <a:ext cx="5253696" cy="130248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Téma: Práce s jazykovými příručkami</a:t>
          </a:r>
          <a:endParaRPr lang="cs-CZ" sz="1200" kern="1200" dirty="0"/>
        </a:p>
      </dsp:txBody>
      <dsp:txXfrm>
        <a:off x="1371039" y="1028279"/>
        <a:ext cx="5253696" cy="342760"/>
      </dsp:txXfrm>
    </dsp:sp>
    <dsp:sp modelId="{EE85B701-7295-41C0-BA7A-34D3756A2AE6}">
      <dsp:nvSpPr>
        <dsp:cNvPr id="0" name=""/>
        <dsp:cNvSpPr/>
      </dsp:nvSpPr>
      <dsp:spPr>
        <a:xfrm>
          <a:off x="959727" y="1371039"/>
          <a:ext cx="822622" cy="82262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0"/>
              </a:schemeClr>
            </a:gs>
            <a:gs pos="44000">
              <a:schemeClr val="accent1">
                <a:hueOff val="0"/>
                <a:satOff val="0"/>
                <a:lumOff val="0"/>
                <a:alphaOff val="0"/>
                <a:tint val="60000"/>
                <a:sat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alpha val="100000"/>
                <a:lumMod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371039" y="1371039"/>
          <a:ext cx="5253696" cy="82262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CZ.1.07/1.4.00/21.1921</a:t>
          </a:r>
          <a:endParaRPr lang="cs-CZ" sz="1200" kern="1200" dirty="0"/>
        </a:p>
      </dsp:txBody>
      <dsp:txXfrm>
        <a:off x="1371039" y="1371039"/>
        <a:ext cx="5253696" cy="342760"/>
      </dsp:txXfrm>
    </dsp:sp>
    <dsp:sp modelId="{13362F85-922C-4A87-B469-85A6989D2128}">
      <dsp:nvSpPr>
        <dsp:cNvPr id="0" name=""/>
        <dsp:cNvSpPr/>
      </dsp:nvSpPr>
      <dsp:spPr>
        <a:xfrm>
          <a:off x="1199660" y="1713800"/>
          <a:ext cx="342757" cy="3427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0"/>
              </a:schemeClr>
            </a:gs>
            <a:gs pos="44000">
              <a:schemeClr val="accent1">
                <a:hueOff val="0"/>
                <a:satOff val="0"/>
                <a:lumOff val="0"/>
                <a:alphaOff val="0"/>
                <a:tint val="60000"/>
                <a:sat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alpha val="100000"/>
                <a:lumMod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330D5536-45ED-477E-B6F6-C193205E25D6}">
      <dsp:nvSpPr>
        <dsp:cNvPr id="0" name=""/>
        <dsp:cNvSpPr/>
      </dsp:nvSpPr>
      <dsp:spPr>
        <a:xfrm>
          <a:off x="1371039" y="1713800"/>
          <a:ext cx="5253696" cy="3427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smtClean="0"/>
            <a:t>Vytvořeno: červenec 2012</a:t>
          </a:r>
          <a:endParaRPr lang="cs-CZ" sz="1200" kern="1200" dirty="0"/>
        </a:p>
      </dsp:txBody>
      <dsp:txXfrm>
        <a:off x="1371039" y="1713800"/>
        <a:ext cx="5253696" cy="3427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857581301"/>
              </p:ext>
            </p:extLst>
          </p:nvPr>
        </p:nvGraphicFramePr>
        <p:xfrm>
          <a:off x="2339752" y="714356"/>
          <a:ext cx="6624736" cy="27420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 Výukový materiál je určen pro žáky 7. tříd.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Slouží pro praktickou činnost s jazykovými příručkami. Vyučující na hodinu přinese i tyto příručky. 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Pro kontrolu jednotlivých úkolů je vhodné využití </a:t>
            </a:r>
            <a:r>
              <a:rPr lang="cs-CZ" smtClean="0"/>
              <a:t>interaktivní tabule.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571480"/>
            <a:ext cx="7560840" cy="5643602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3200" dirty="0" smtClean="0">
                <a:solidFill>
                  <a:schemeClr val="bg1"/>
                </a:solidFill>
              </a:rPr>
              <a:t>	Ve Slovníku  spisovné češtiny zjisti význam těchto slov.</a:t>
            </a:r>
          </a:p>
          <a:p>
            <a:pPr>
              <a:buNone/>
            </a:pPr>
            <a:endParaRPr lang="cs-CZ" sz="3200" dirty="0" smtClean="0">
              <a:solidFill>
                <a:schemeClr val="bg1"/>
              </a:solidFill>
            </a:endParaRP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4800" b="1" dirty="0" smtClean="0">
                <a:solidFill>
                  <a:srgbClr val="C00000"/>
                </a:solidFill>
              </a:rPr>
              <a:t>baroko-</a:t>
            </a:r>
          </a:p>
          <a:p>
            <a:pPr>
              <a:buNone/>
            </a:pPr>
            <a:r>
              <a:rPr lang="cs-CZ" sz="4800" b="1" dirty="0" smtClean="0">
                <a:solidFill>
                  <a:srgbClr val="C00000"/>
                </a:solidFill>
              </a:rPr>
              <a:t>vikýř-</a:t>
            </a:r>
          </a:p>
          <a:p>
            <a:pPr>
              <a:buNone/>
            </a:pPr>
            <a:r>
              <a:rPr lang="cs-CZ" sz="4800" b="1" dirty="0" smtClean="0">
                <a:solidFill>
                  <a:srgbClr val="C00000"/>
                </a:solidFill>
              </a:rPr>
              <a:t>opar-</a:t>
            </a:r>
          </a:p>
          <a:p>
            <a:pPr>
              <a:buNone/>
            </a:pPr>
            <a:endParaRPr lang="cs-CZ" sz="2400" dirty="0" smtClean="0"/>
          </a:p>
        </p:txBody>
      </p:sp>
      <p:sp>
        <p:nvSpPr>
          <p:cNvPr id="2" name="TextovéPole 1"/>
          <p:cNvSpPr txBox="1"/>
          <p:nvPr/>
        </p:nvSpPr>
        <p:spPr>
          <a:xfrm>
            <a:off x="2915816" y="2852936"/>
            <a:ext cx="58326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/>
              <a:t>u</a:t>
            </a:r>
            <a:r>
              <a:rPr lang="cs-CZ" sz="2000" b="1" dirty="0" smtClean="0"/>
              <a:t>mělecký sloh od konce 16. do 18. století vyznačující se monumentálností a dynamičností tvarů</a:t>
            </a:r>
            <a:endParaRPr lang="cs-CZ" sz="2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483768" y="3789040"/>
            <a:ext cx="60486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/>
              <a:t>k</a:t>
            </a:r>
            <a:r>
              <a:rPr lang="cs-CZ" sz="2000" b="1" dirty="0" smtClean="0"/>
              <a:t>rytý střešní výstupek s otvorem nad oknem</a:t>
            </a:r>
            <a:endParaRPr lang="cs-CZ" sz="2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483768" y="4725144"/>
            <a:ext cx="58326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/>
              <a:t>k</a:t>
            </a:r>
            <a:r>
              <a:rPr lang="cs-CZ" sz="2000" b="1" dirty="0" smtClean="0"/>
              <a:t>ožní choroba v podobě puchýřků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4800" b="1" dirty="0">
                <a:solidFill>
                  <a:srgbClr val="C00000"/>
                </a:solidFill>
              </a:rPr>
              <a:t>měděnka-</a:t>
            </a:r>
          </a:p>
          <a:p>
            <a:pPr>
              <a:buNone/>
            </a:pPr>
            <a:r>
              <a:rPr lang="cs-CZ" sz="4800" b="1" dirty="0">
                <a:solidFill>
                  <a:srgbClr val="C00000"/>
                </a:solidFill>
              </a:rPr>
              <a:t>pes-</a:t>
            </a:r>
          </a:p>
          <a:p>
            <a:pPr marL="0" indent="0">
              <a:buNone/>
            </a:pPr>
            <a:r>
              <a:rPr lang="cs-CZ" sz="4800" b="1" dirty="0">
                <a:solidFill>
                  <a:srgbClr val="C00000"/>
                </a:solidFill>
              </a:rPr>
              <a:t>z</a:t>
            </a:r>
            <a:r>
              <a:rPr lang="cs-CZ" sz="4800" b="1" dirty="0" smtClean="0">
                <a:solidFill>
                  <a:srgbClr val="C00000"/>
                </a:solidFill>
              </a:rPr>
              <a:t>ámotek - </a:t>
            </a:r>
            <a:endParaRPr lang="cs-CZ" sz="4800" b="1" dirty="0">
              <a:solidFill>
                <a:srgbClr val="C00000"/>
              </a:solidFill>
            </a:endParaRPr>
          </a:p>
        </p:txBody>
      </p:sp>
      <p:pic>
        <p:nvPicPr>
          <p:cNvPr id="1026" name="Picture 2" descr="C:\Users\Marcela\AppData\Local\Microsoft\Windows\Temporary Internet Files\Content.IE5\28PORT7E\MP90043946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4757" y="692696"/>
            <a:ext cx="2120280" cy="1603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779912" y="2780928"/>
            <a:ext cx="46805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/>
              <a:t>z</a:t>
            </a:r>
            <a:r>
              <a:rPr lang="cs-CZ" sz="2000" b="1" dirty="0" smtClean="0"/>
              <a:t>elený povlak na měděných předmětech vystavených povětrnostním vlivům</a:t>
            </a:r>
            <a:endParaRPr lang="cs-CZ" sz="2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411760" y="3842427"/>
            <a:ext cx="561662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/>
              <a:t>š</a:t>
            </a:r>
            <a:r>
              <a:rPr lang="cs-CZ" sz="2000" b="1" dirty="0" smtClean="0"/>
              <a:t>elma odpradávna ochočena k lovu, hlídání</a:t>
            </a:r>
            <a:endParaRPr lang="cs-CZ" sz="2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779912" y="4581128"/>
            <a:ext cx="46805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/>
              <a:t>o</a:t>
            </a:r>
            <a:r>
              <a:rPr lang="cs-CZ" sz="2000" b="1" dirty="0" smtClean="0"/>
              <a:t>bal vytvořený housenkou před zakuklením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37391433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</a:t>
            </a:r>
            <a:r>
              <a:rPr lang="cs-CZ" dirty="0" smtClean="0"/>
              <a:t>očáteční písmena názvu </a:t>
            </a:r>
            <a:r>
              <a:rPr lang="cs-CZ" sz="2800" b="1" i="1" dirty="0" smtClean="0">
                <a:solidFill>
                  <a:srgbClr val="C00000"/>
                </a:solidFill>
              </a:rPr>
              <a:t>Český Krumlov</a:t>
            </a:r>
          </a:p>
          <a:p>
            <a:endParaRPr lang="cs-CZ" b="1" i="1" dirty="0">
              <a:solidFill>
                <a:srgbClr val="C00000"/>
              </a:solidFill>
            </a:endParaRPr>
          </a:p>
          <a:p>
            <a:endParaRPr lang="cs-CZ" b="1" i="1" dirty="0" smtClean="0">
              <a:solidFill>
                <a:srgbClr val="C00000"/>
              </a:solidFill>
            </a:endParaRPr>
          </a:p>
          <a:p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pravopis slova </a:t>
            </a:r>
            <a:r>
              <a:rPr lang="cs-CZ" sz="2800" b="1" i="1" dirty="0" smtClean="0">
                <a:solidFill>
                  <a:srgbClr val="C00000"/>
                </a:solidFill>
              </a:rPr>
              <a:t>visutý - vysutý</a:t>
            </a:r>
            <a:endParaRPr lang="cs-CZ" sz="2800" b="1" i="1" dirty="0">
              <a:solidFill>
                <a:srgbClr val="C0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252728"/>
          </a:xfrm>
        </p:spPr>
        <p:txBody>
          <a:bodyPr>
            <a:normAutofit/>
          </a:bodyPr>
          <a:lstStyle/>
          <a:p>
            <a:r>
              <a:rPr lang="cs-CZ" sz="3200" dirty="0"/>
              <a:t>V</a:t>
            </a:r>
            <a:r>
              <a:rPr lang="cs-CZ" sz="3200" dirty="0" smtClean="0"/>
              <a:t> </a:t>
            </a:r>
            <a:r>
              <a:rPr lang="cs-CZ" sz="3200" dirty="0"/>
              <a:t>Pravidlech českého pravopisu </a:t>
            </a:r>
            <a:r>
              <a:rPr lang="cs-CZ" sz="3200" dirty="0" smtClean="0"/>
              <a:t>si ověř </a:t>
            </a:r>
            <a:br>
              <a:rPr lang="cs-CZ" sz="3200" dirty="0" smtClean="0"/>
            </a:br>
            <a:r>
              <a:rPr lang="cs-CZ" sz="3200" dirty="0" smtClean="0"/>
              <a:t>psaní těchto slov.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87624" y="3284984"/>
            <a:ext cx="734481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V souslovných vlastních jménech užívaných pro osídlená místa se píše velké počáteční písmeno ve všech slovech kromě předložek.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87624" y="5116805"/>
            <a:ext cx="727280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Visutý – ve smyslu visící. Vysutý - ve smyslu vysunutý.</a:t>
            </a:r>
            <a:endParaRPr lang="cs-CZ" sz="20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47236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755575" y="2675467"/>
            <a:ext cx="7704857" cy="3450696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U s čárkou píšeme:</a:t>
            </a:r>
          </a:p>
          <a:p>
            <a:pPr lvl="1"/>
            <a:r>
              <a:rPr lang="cs-CZ" b="1" dirty="0" smtClean="0">
                <a:solidFill>
                  <a:srgbClr val="C00000"/>
                </a:solidFill>
              </a:rPr>
              <a:t>na začátku slova (</a:t>
            </a:r>
            <a:r>
              <a:rPr lang="cs-CZ" b="1" i="1" dirty="0" smtClean="0">
                <a:solidFill>
                  <a:srgbClr val="C00000"/>
                </a:solidFill>
              </a:rPr>
              <a:t>úkol, údolí</a:t>
            </a:r>
            <a:r>
              <a:rPr lang="cs-CZ" b="1" dirty="0" smtClean="0">
                <a:solidFill>
                  <a:srgbClr val="C00000"/>
                </a:solidFill>
              </a:rPr>
              <a:t>) 	 </a:t>
            </a:r>
          </a:p>
          <a:p>
            <a:pPr lvl="1"/>
            <a:r>
              <a:rPr lang="cs-CZ" b="1" dirty="0" smtClean="0">
                <a:solidFill>
                  <a:srgbClr val="C00000"/>
                </a:solidFill>
              </a:rPr>
              <a:t>v odvozených slovech po předponě (</a:t>
            </a:r>
            <a:r>
              <a:rPr lang="cs-CZ" b="1" i="1" dirty="0" smtClean="0">
                <a:solidFill>
                  <a:srgbClr val="C00000"/>
                </a:solidFill>
              </a:rPr>
              <a:t>zúčastnit se)</a:t>
            </a:r>
          </a:p>
          <a:p>
            <a:pPr lvl="1"/>
            <a:r>
              <a:rPr lang="cs-CZ" b="1" dirty="0" smtClean="0">
                <a:solidFill>
                  <a:srgbClr val="C00000"/>
                </a:solidFill>
              </a:rPr>
              <a:t>ve složených slovech po první části (</a:t>
            </a:r>
            <a:r>
              <a:rPr lang="cs-CZ" b="1" i="1" dirty="0" smtClean="0">
                <a:solidFill>
                  <a:srgbClr val="C00000"/>
                </a:solidFill>
              </a:rPr>
              <a:t>pravoúhlý</a:t>
            </a:r>
            <a:r>
              <a:rPr lang="cs-CZ" b="1" dirty="0" smtClean="0">
                <a:solidFill>
                  <a:srgbClr val="C00000"/>
                </a:solidFill>
              </a:rPr>
              <a:t>)</a:t>
            </a:r>
          </a:p>
          <a:p>
            <a:pPr lvl="1"/>
            <a:r>
              <a:rPr lang="cs-CZ" b="1" dirty="0" smtClean="0">
                <a:solidFill>
                  <a:srgbClr val="C00000"/>
                </a:solidFill>
              </a:rPr>
              <a:t>v citoslovcích </a:t>
            </a:r>
            <a:r>
              <a:rPr lang="cs-CZ" b="1" i="1" dirty="0" smtClean="0">
                <a:solidFill>
                  <a:srgbClr val="C00000"/>
                </a:solidFill>
              </a:rPr>
              <a:t>vrkú, </a:t>
            </a:r>
            <a:r>
              <a:rPr lang="cs-CZ" b="1" i="1" dirty="0" err="1" smtClean="0">
                <a:solidFill>
                  <a:srgbClr val="C00000"/>
                </a:solidFill>
              </a:rPr>
              <a:t>hú</a:t>
            </a:r>
            <a:endParaRPr lang="cs-CZ" b="1" dirty="0">
              <a:solidFill>
                <a:srgbClr val="C00000"/>
              </a:solidFill>
            </a:endParaRPr>
          </a:p>
          <a:p>
            <a:pPr lvl="1"/>
            <a:r>
              <a:rPr lang="cs-CZ" b="1" dirty="0" smtClean="0">
                <a:solidFill>
                  <a:srgbClr val="C00000"/>
                </a:solidFill>
              </a:rPr>
              <a:t>ve slově </a:t>
            </a:r>
            <a:r>
              <a:rPr lang="cs-CZ" b="1" i="1" dirty="0" smtClean="0">
                <a:solidFill>
                  <a:srgbClr val="C00000"/>
                </a:solidFill>
              </a:rPr>
              <a:t>ocún	 </a:t>
            </a:r>
            <a:endParaRPr lang="cs-CZ" b="1" dirty="0">
              <a:solidFill>
                <a:srgbClr val="C00000"/>
              </a:solidFill>
            </a:endParaRPr>
          </a:p>
          <a:p>
            <a:pPr lvl="1"/>
            <a:r>
              <a:rPr lang="cs-CZ" b="1" dirty="0" smtClean="0">
                <a:solidFill>
                  <a:srgbClr val="C00000"/>
                </a:solidFill>
              </a:rPr>
              <a:t>v několika slovech přejatých (</a:t>
            </a:r>
            <a:r>
              <a:rPr lang="cs-CZ" b="1" i="1" dirty="0" smtClean="0">
                <a:solidFill>
                  <a:srgbClr val="C00000"/>
                </a:solidFill>
              </a:rPr>
              <a:t>fúze, ragú</a:t>
            </a:r>
            <a:r>
              <a:rPr lang="cs-CZ" b="1" dirty="0" smtClean="0">
                <a:solidFill>
                  <a:srgbClr val="C00000"/>
                </a:solidFill>
              </a:rPr>
              <a:t>).</a:t>
            </a:r>
          </a:p>
          <a:p>
            <a:endParaRPr lang="cs-CZ" dirty="0" smtClean="0"/>
          </a:p>
          <a:p>
            <a:r>
              <a:rPr lang="cs-CZ" dirty="0" smtClean="0"/>
              <a:t>V ostatních případech označujeme délku u kroužkem.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620688"/>
            <a:ext cx="8229600" cy="1252728"/>
          </a:xfrm>
        </p:spPr>
        <p:txBody>
          <a:bodyPr>
            <a:noAutofit/>
          </a:bodyPr>
          <a:lstStyle/>
          <a:p>
            <a:r>
              <a:rPr lang="cs-CZ" sz="3200" dirty="0"/>
              <a:t>V Pravidlech českého pravopisu </a:t>
            </a:r>
            <a:r>
              <a:rPr lang="cs-CZ" sz="3200" dirty="0" smtClean="0"/>
              <a:t>vyhledej </a:t>
            </a:r>
            <a:r>
              <a:rPr lang="cs-CZ" sz="3200" dirty="0"/>
              <a:t>poučení o </a:t>
            </a:r>
            <a:r>
              <a:rPr lang="cs-CZ" sz="3200" dirty="0" smtClean="0"/>
              <a:t>psaní ú, ů</a:t>
            </a:r>
            <a:r>
              <a:rPr lang="cs-CZ" sz="3200" dirty="0">
                <a:latin typeface="Arial Black" pitchFamily="34" charset="0"/>
              </a:rPr>
              <a:t/>
            </a:r>
            <a:br>
              <a:rPr lang="cs-CZ" sz="3200" dirty="0">
                <a:latin typeface="Arial Black" pitchFamily="34" charset="0"/>
              </a:rPr>
            </a:b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7924689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72067" y="2348880"/>
            <a:ext cx="7408333" cy="4320480"/>
          </a:xfrm>
        </p:spPr>
        <p:txBody>
          <a:bodyPr>
            <a:normAutofit fontScale="92500"/>
          </a:bodyPr>
          <a:lstStyle/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Ve </a:t>
            </a:r>
            <a:r>
              <a:rPr lang="cs-CZ" dirty="0"/>
              <a:t>výukovém materiálu byly použity kliparty </a:t>
            </a:r>
          </a:p>
          <a:p>
            <a:pPr>
              <a:buNone/>
            </a:pPr>
            <a:r>
              <a:rPr lang="cs-CZ" dirty="0" smtClean="0"/>
              <a:t>	z </a:t>
            </a:r>
            <a:r>
              <a:rPr lang="cs-CZ" dirty="0"/>
              <a:t>programu MS Word 2010 </a:t>
            </a:r>
            <a:r>
              <a:rPr lang="cs-CZ" dirty="0" smtClean="0"/>
              <a:t>od firmy </a:t>
            </a:r>
            <a:r>
              <a:rPr lang="cs-CZ" dirty="0" smtClean="0">
                <a:hlinkClick r:id="rId2"/>
              </a:rPr>
              <a:t>www.microsoft.com</a:t>
            </a:r>
            <a:r>
              <a:rPr lang="cs-CZ" dirty="0" smtClean="0"/>
              <a:t>. </a:t>
            </a:r>
            <a:r>
              <a:rPr lang="cs-CZ" dirty="0" smtClean="0"/>
              <a:t>Na </a:t>
            </a:r>
            <a:r>
              <a:rPr lang="cs-CZ" dirty="0"/>
              <a:t>tento software máme zakoupenou licenci</a:t>
            </a:r>
            <a:r>
              <a:rPr lang="cs-CZ" dirty="0" smtClean="0"/>
              <a:t>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ŠAUR</a:t>
            </a:r>
            <a:r>
              <a:rPr lang="cs-CZ" dirty="0"/>
              <a:t>, Vladimír. </a:t>
            </a:r>
            <a:r>
              <a:rPr lang="cs-CZ" i="1" dirty="0"/>
              <a:t>Pravidla českého pravopisu s výkladem mluvnice</a:t>
            </a:r>
            <a:r>
              <a:rPr lang="cs-CZ" dirty="0"/>
              <a:t>. Praha: Ottovo nakladatelství, 2004, </a:t>
            </a:r>
            <a:endParaRPr lang="cs-CZ" dirty="0" smtClean="0"/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ISBN </a:t>
            </a:r>
            <a:r>
              <a:rPr lang="cs-CZ" dirty="0"/>
              <a:t>80-7181-133-5.</a:t>
            </a:r>
            <a:r>
              <a:rPr lang="cs-CZ" dirty="0" smtClean="0"/>
              <a:t> 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	MEJSTŘÍK</a:t>
            </a:r>
            <a:r>
              <a:rPr lang="cs-CZ" dirty="0"/>
              <a:t>, Vladimír a kol. </a:t>
            </a:r>
            <a:r>
              <a:rPr lang="cs-CZ" i="1" dirty="0"/>
              <a:t>Slovník spisovné češtiny pro školu a veřejnost</a:t>
            </a:r>
            <a:r>
              <a:rPr lang="cs-CZ" dirty="0"/>
              <a:t>. Praha: academia, 1999, ISBN 80-2001-080-7.</a:t>
            </a:r>
            <a:endParaRPr lang="cs-CZ" dirty="0"/>
          </a:p>
          <a:p>
            <a:endParaRPr lang="cs-CZ" dirty="0"/>
          </a:p>
          <a:p>
            <a:endParaRPr lang="cs-CZ" dirty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195</TotalTime>
  <Words>167</Words>
  <Application>Microsoft Office PowerPoint</Application>
  <PresentationFormat>Předvádění na obrazovce (4:3)</PresentationFormat>
  <Paragraphs>58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Vlnění</vt:lpstr>
      <vt:lpstr>Prezentace aplikace PowerPoint</vt:lpstr>
      <vt:lpstr>Anotace</vt:lpstr>
      <vt:lpstr>Prezentace aplikace PowerPoint</vt:lpstr>
      <vt:lpstr>Prezentace aplikace PowerPoint</vt:lpstr>
      <vt:lpstr>V Pravidlech českého pravopisu si ověř  psaní těchto slov.</vt:lpstr>
      <vt:lpstr>V Pravidlech českého pravopisu vyhledej poučení o psaní ú, ů </vt:lpstr>
      <vt:lpstr>Použité 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Marcela</cp:lastModifiedBy>
  <cp:revision>45</cp:revision>
  <dcterms:created xsi:type="dcterms:W3CDTF">2011-06-20T10:40:08Z</dcterms:created>
  <dcterms:modified xsi:type="dcterms:W3CDTF">2012-11-26T19:09:26Z</dcterms:modified>
</cp:coreProperties>
</file>