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VY_32_INOVACE_04_Český jazyk pro 7. ročník_Skupiny </a:t>
          </a:r>
          <a:r>
            <a:rPr lang="cs-CZ" dirty="0" err="1" smtClean="0"/>
            <a:t>bě</a:t>
          </a:r>
          <a:r>
            <a:rPr lang="cs-CZ" dirty="0" smtClean="0"/>
            <a:t> - </a:t>
          </a:r>
          <a:r>
            <a:rPr lang="cs-CZ" dirty="0" err="1" smtClean="0"/>
            <a:t>bje</a:t>
          </a:r>
          <a:r>
            <a:rPr lang="cs-CZ" dirty="0" smtClean="0"/>
            <a:t>, </a:t>
          </a:r>
          <a:r>
            <a:rPr lang="cs-CZ" dirty="0" err="1" smtClean="0"/>
            <a:t>vě</a:t>
          </a:r>
          <a:r>
            <a:rPr lang="cs-CZ" dirty="0" smtClean="0"/>
            <a:t> – </a:t>
          </a:r>
          <a:r>
            <a:rPr lang="cs-CZ" dirty="0" err="1" smtClean="0"/>
            <a:t>vje</a:t>
          </a:r>
          <a:r>
            <a:rPr lang="cs-CZ" dirty="0" smtClean="0"/>
            <a:t>, </a:t>
          </a:r>
          <a:r>
            <a:rPr lang="cs-CZ" dirty="0" err="1" smtClean="0"/>
            <a:t>pě</a:t>
          </a:r>
          <a:r>
            <a:rPr lang="cs-CZ" dirty="0" smtClean="0"/>
            <a:t>, mě - mně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Skupiny </a:t>
          </a:r>
          <a:r>
            <a:rPr lang="cs-CZ" dirty="0" err="1" smtClean="0"/>
            <a:t>bě</a:t>
          </a:r>
          <a:r>
            <a:rPr lang="cs-CZ" dirty="0" smtClean="0"/>
            <a:t> - </a:t>
          </a:r>
          <a:r>
            <a:rPr lang="cs-CZ" dirty="0" err="1" smtClean="0"/>
            <a:t>bje</a:t>
          </a:r>
          <a:r>
            <a:rPr lang="cs-CZ" dirty="0" smtClean="0"/>
            <a:t>, </a:t>
          </a:r>
          <a:r>
            <a:rPr lang="cs-CZ" dirty="0" err="1" smtClean="0"/>
            <a:t>vě</a:t>
          </a:r>
          <a:r>
            <a:rPr lang="cs-CZ" dirty="0" smtClean="0"/>
            <a:t> – </a:t>
          </a:r>
          <a:r>
            <a:rPr lang="cs-CZ" dirty="0" err="1" smtClean="0"/>
            <a:t>vje</a:t>
          </a:r>
          <a:r>
            <a:rPr lang="cs-CZ" dirty="0" smtClean="0"/>
            <a:t>, </a:t>
          </a:r>
          <a:r>
            <a:rPr lang="cs-CZ" dirty="0" err="1" smtClean="0"/>
            <a:t>pě</a:t>
          </a:r>
          <a:r>
            <a:rPr lang="cs-CZ" dirty="0" smtClean="0"/>
            <a:t>, mě - mně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A737A35-A8B9-4824-B58A-BA8AA16009DC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EAEA8EE8-FC28-4CF2-8BB0-54F678B93F82}" type="parTrans" cxnId="{B2BC0897-80D7-4796-A07E-A0CB59EF2170}">
      <dgm:prSet/>
      <dgm:spPr/>
      <dgm:t>
        <a:bodyPr/>
        <a:lstStyle/>
        <a:p>
          <a:endParaRPr lang="cs-CZ"/>
        </a:p>
      </dgm:t>
    </dgm:pt>
    <dgm:pt modelId="{7FB5E779-E257-46FE-BC9F-63446F975858}" type="sibTrans" cxnId="{B2BC0897-80D7-4796-A07E-A0CB59EF217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D80CAE3-4DCA-4762-9790-A18A95E2BE6E}" type="pres">
      <dgm:prSet presAssocID="{1A737A35-A8B9-4824-B58A-BA8AA16009DC}" presName="vertSpace6" presStyleLbl="node1" presStyleIdx="4" presStyleCnt="6"/>
      <dgm:spPr/>
    </dgm:pt>
    <dgm:pt modelId="{CC26890F-6F7D-43B0-991E-AC4B2EF6ED76}" type="pres">
      <dgm:prSet presAssocID="{1A737A35-A8B9-4824-B58A-BA8AA16009DC}" presName="circle6" presStyleLbl="node1" presStyleIdx="5" presStyleCnt="6"/>
      <dgm:spPr/>
    </dgm:pt>
    <dgm:pt modelId="{1455A218-0B0B-4C34-AD13-63F69DE6B407}" type="pres">
      <dgm:prSet presAssocID="{1A737A35-A8B9-4824-B58A-BA8AA16009D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1A426A-8B31-4278-856E-B59E65FC9852}" type="pres">
      <dgm:prSet presAssocID="{1A737A35-A8B9-4824-B58A-BA8AA16009D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5232A064-8468-47E4-B7F8-22A4AFFCD3B8}" type="presOf" srcId="{1A737A35-A8B9-4824-B58A-BA8AA16009DC}" destId="{031A426A-8B31-4278-856E-B59E65FC985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2A707C-8D3D-41B5-8EC0-D3B86F767E2F}" type="presOf" srcId="{1A737A35-A8B9-4824-B58A-BA8AA16009DC}" destId="{1455A218-0B0B-4C34-AD13-63F69DE6B407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B2BC0897-80D7-4796-A07E-A0CB59EF2170}" srcId="{757F3AB3-0718-4624-B441-E567A8F0AB56}" destId="{1A737A35-A8B9-4824-B58A-BA8AA16009DC}" srcOrd="5" destOrd="0" parTransId="{EAEA8EE8-FC28-4CF2-8BB0-54F678B93F82}" sibTransId="{7FB5E779-E257-46FE-BC9F-63446F975858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07693B3C-12BD-4974-9E8A-581ACD9741E1}" type="presParOf" srcId="{333A1088-737F-45CB-B68E-254E46348037}" destId="{DD80CAE3-4DCA-4762-9790-A18A95E2BE6E}" srcOrd="15" destOrd="0" presId="urn:microsoft.com/office/officeart/2005/8/layout/target3"/>
    <dgm:cxn modelId="{69C24F5E-1089-4EE6-8BC0-EF775012A7B9}" type="presParOf" srcId="{333A1088-737F-45CB-B68E-254E46348037}" destId="{CC26890F-6F7D-43B0-991E-AC4B2EF6ED76}" srcOrd="16" destOrd="0" presId="urn:microsoft.com/office/officeart/2005/8/layout/target3"/>
    <dgm:cxn modelId="{9C017EB8-944B-4B94-BDA3-0EB04205B472}" type="presParOf" srcId="{333A1088-737F-45CB-B68E-254E46348037}" destId="{1455A218-0B0B-4C34-AD13-63F69DE6B40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ED0D134F-25B5-40D1-B261-A326121D612A}" type="presParOf" srcId="{333A1088-737F-45CB-B68E-254E46348037}" destId="{031A426A-8B31-4278-856E-B59E65FC985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VY_32_INOVACE_04_Český jazyk pro 7. ročník_Skupiny </a:t>
          </a:r>
          <a:r>
            <a:rPr lang="cs-CZ" sz="1100" kern="1200" dirty="0" err="1" smtClean="0"/>
            <a:t>bě</a:t>
          </a:r>
          <a:r>
            <a:rPr lang="cs-CZ" sz="1100" kern="1200" dirty="0" smtClean="0"/>
            <a:t> - </a:t>
          </a:r>
          <a:r>
            <a:rPr lang="cs-CZ" sz="1100" kern="1200" dirty="0" err="1" smtClean="0"/>
            <a:t>bje</a:t>
          </a:r>
          <a:r>
            <a:rPr lang="cs-CZ" sz="1100" kern="1200" dirty="0" smtClean="0"/>
            <a:t>, </a:t>
          </a:r>
          <a:r>
            <a:rPr lang="cs-CZ" sz="1100" kern="1200" dirty="0" err="1" smtClean="0"/>
            <a:t>vě</a:t>
          </a:r>
          <a:r>
            <a:rPr lang="cs-CZ" sz="1100" kern="1200" dirty="0" smtClean="0"/>
            <a:t> – </a:t>
          </a:r>
          <a:r>
            <a:rPr lang="cs-CZ" sz="1100" kern="1200" dirty="0" err="1" smtClean="0"/>
            <a:t>vje</a:t>
          </a:r>
          <a:r>
            <a:rPr lang="cs-CZ" sz="1100" kern="1200" dirty="0" smtClean="0"/>
            <a:t>, </a:t>
          </a:r>
          <a:r>
            <a:rPr lang="cs-CZ" sz="1100" kern="1200" dirty="0" err="1" smtClean="0"/>
            <a:t>pě</a:t>
          </a:r>
          <a:r>
            <a:rPr lang="cs-CZ" sz="1100" kern="1200" dirty="0" smtClean="0"/>
            <a:t>, mě - mně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Skupiny </a:t>
          </a:r>
          <a:r>
            <a:rPr lang="cs-CZ" sz="1100" kern="1200" dirty="0" err="1" smtClean="0"/>
            <a:t>bě</a:t>
          </a:r>
          <a:r>
            <a:rPr lang="cs-CZ" sz="1100" kern="1200" dirty="0" smtClean="0"/>
            <a:t> - </a:t>
          </a:r>
          <a:r>
            <a:rPr lang="cs-CZ" sz="1100" kern="1200" dirty="0" err="1" smtClean="0"/>
            <a:t>bje</a:t>
          </a:r>
          <a:r>
            <a:rPr lang="cs-CZ" sz="1100" kern="1200" dirty="0" smtClean="0"/>
            <a:t>, </a:t>
          </a:r>
          <a:r>
            <a:rPr lang="cs-CZ" sz="1100" kern="1200" dirty="0" err="1" smtClean="0"/>
            <a:t>vě</a:t>
          </a:r>
          <a:r>
            <a:rPr lang="cs-CZ" sz="1100" kern="1200" dirty="0" smtClean="0"/>
            <a:t> – </a:t>
          </a:r>
          <a:r>
            <a:rPr lang="cs-CZ" sz="1100" kern="1200" dirty="0" err="1" smtClean="0"/>
            <a:t>vje</a:t>
          </a:r>
          <a:r>
            <a:rPr lang="cs-CZ" sz="1100" kern="1200" dirty="0" smtClean="0"/>
            <a:t>, </a:t>
          </a:r>
          <a:r>
            <a:rPr lang="cs-CZ" sz="1100" kern="1200" dirty="0" err="1" smtClean="0"/>
            <a:t>pě</a:t>
          </a:r>
          <a:r>
            <a:rPr lang="cs-CZ" sz="1100" kern="1200" dirty="0" smtClean="0"/>
            <a:t>, mě - mně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CC26890F-6F7D-43B0-991E-AC4B2EF6ED7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455A218-0B0B-4C34-AD13-63F69DE6B407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2012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0595449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Výukový materiál je určen pro žáky 7. tříd. Prezentace je vhodná pro interaktivní tabuli, slouží k zopakování  a upevnění pravopisných pravidel pro psaní skupin </a:t>
            </a:r>
          </a:p>
          <a:p>
            <a:pPr lvl="0">
              <a:buNone/>
            </a:pPr>
            <a:r>
              <a:rPr lang="cs-CZ" dirty="0"/>
              <a:t>	</a:t>
            </a:r>
            <a:r>
              <a:rPr lang="cs-CZ" dirty="0" err="1" smtClean="0"/>
              <a:t>bě</a:t>
            </a:r>
            <a:r>
              <a:rPr lang="cs-CZ" dirty="0" smtClean="0"/>
              <a:t> - </a:t>
            </a:r>
            <a:r>
              <a:rPr lang="cs-CZ" dirty="0" err="1" smtClean="0"/>
              <a:t>bje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 – </a:t>
            </a:r>
            <a:r>
              <a:rPr lang="cs-CZ" dirty="0" err="1" smtClean="0"/>
              <a:t>vje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mě – mně.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345069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Skupiny </a:t>
            </a:r>
            <a:r>
              <a:rPr lang="cs-CZ" dirty="0" smtClean="0"/>
              <a:t>– </a:t>
            </a:r>
            <a:r>
              <a:rPr lang="cs-CZ" b="1" dirty="0" err="1" smtClean="0"/>
              <a:t>bje</a:t>
            </a:r>
            <a:r>
              <a:rPr lang="cs-CZ" dirty="0" smtClean="0"/>
              <a:t> -, - </a:t>
            </a:r>
            <a:r>
              <a:rPr lang="cs-CZ" b="1" dirty="0" err="1" smtClean="0"/>
              <a:t>vje</a:t>
            </a:r>
            <a:r>
              <a:rPr lang="cs-CZ" dirty="0" smtClean="0"/>
              <a:t> - </a:t>
            </a:r>
            <a:r>
              <a:rPr lang="cs-CZ" dirty="0"/>
              <a:t>píšeme tehdy, když po předponách </a:t>
            </a:r>
            <a:r>
              <a:rPr lang="cs-CZ" b="1" dirty="0"/>
              <a:t>ob-</a:t>
            </a:r>
            <a:r>
              <a:rPr lang="cs-CZ" dirty="0"/>
              <a:t>,</a:t>
            </a:r>
            <a:r>
              <a:rPr lang="cs-CZ" b="1" dirty="0"/>
              <a:t> v-</a:t>
            </a:r>
            <a:r>
              <a:rPr lang="cs-CZ" dirty="0"/>
              <a:t>, následuje kořen začínající souhláskou</a:t>
            </a:r>
            <a:r>
              <a:rPr lang="cs-CZ" b="1" dirty="0"/>
              <a:t> j</a:t>
            </a:r>
            <a:r>
              <a:rPr lang="cs-CZ" dirty="0" smtClean="0"/>
              <a:t>.</a:t>
            </a:r>
          </a:p>
          <a:p>
            <a:pPr marL="457200" indent="-457200" algn="ctr">
              <a:buNone/>
            </a:pPr>
            <a:endParaRPr lang="cs-CZ" dirty="0" smtClean="0"/>
          </a:p>
          <a:p>
            <a:pPr marL="457200" indent="-457200" algn="ctr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Např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. : v/jet, ob/jednat, v/</a:t>
            </a:r>
            <a:r>
              <a:rPr lang="cs-CZ" b="1" i="1" dirty="0" err="1">
                <a:solidFill>
                  <a:schemeClr val="accent1">
                    <a:lumMod val="75000"/>
                  </a:schemeClr>
                </a:solidFill>
              </a:rPr>
              <a:t>jem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, ob/</a:t>
            </a:r>
            <a:r>
              <a:rPr lang="cs-CZ" b="1" i="1" dirty="0" err="1">
                <a:solidFill>
                  <a:schemeClr val="accent1">
                    <a:lumMod val="75000"/>
                  </a:schemeClr>
                </a:solidFill>
              </a:rPr>
              <a:t>jem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, ob/jet</a:t>
            </a:r>
          </a:p>
          <a:p>
            <a:pPr algn="ctr"/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Poučení </a:t>
            </a:r>
            <a:r>
              <a:rPr lang="cs-CZ" dirty="0" err="1" smtClean="0"/>
              <a:t>bje</a:t>
            </a:r>
            <a:r>
              <a:rPr lang="cs-CZ" dirty="0" smtClean="0"/>
              <a:t> - </a:t>
            </a:r>
            <a:r>
              <a:rPr lang="cs-CZ" dirty="0" err="1" smtClean="0"/>
              <a:t>vje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AFZHS9L4\MC9004419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79938"/>
            <a:ext cx="1312021" cy="1297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316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Skupinu – </a:t>
            </a:r>
            <a:r>
              <a:rPr lang="cs-CZ" b="1" dirty="0" err="1"/>
              <a:t>pě</a:t>
            </a:r>
            <a:r>
              <a:rPr lang="cs-CZ" b="1" dirty="0"/>
              <a:t> </a:t>
            </a:r>
            <a:r>
              <a:rPr lang="cs-CZ" dirty="0"/>
              <a:t>– píšeme vždy bez </a:t>
            </a:r>
            <a:r>
              <a:rPr lang="cs-CZ" dirty="0" smtClean="0"/>
              <a:t>souhlásky </a:t>
            </a:r>
            <a:r>
              <a:rPr lang="cs-CZ" b="1" dirty="0" smtClean="0"/>
              <a:t>j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457200" indent="-457200" algn="ctr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b="1" i="1" dirty="0" err="1" smtClean="0">
                <a:solidFill>
                  <a:schemeClr val="accent1">
                    <a:lumMod val="75000"/>
                  </a:schemeClr>
                </a:solidFill>
              </a:rPr>
              <a:t>Např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: pěna, spěchat, doupě, zpěv</a:t>
            </a:r>
          </a:p>
          <a:p>
            <a:pPr algn="ctr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Poučení  </a:t>
            </a:r>
            <a:r>
              <a:rPr lang="cs-CZ" dirty="0" err="1" smtClean="0"/>
              <a:t>pě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NL4Y3GT5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149080"/>
            <a:ext cx="18316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8061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cs-CZ" dirty="0"/>
              <a:t>Skupinu – mě – píšeme: </a:t>
            </a:r>
          </a:p>
          <a:p>
            <a:pPr marL="457200" indent="-457200">
              <a:buNone/>
            </a:pPr>
            <a:r>
              <a:rPr lang="cs-CZ" dirty="0"/>
              <a:t>     a) v základu slova</a:t>
            </a:r>
          </a:p>
          <a:p>
            <a:pPr marL="457200" indent="-457200">
              <a:buNone/>
            </a:pPr>
            <a:r>
              <a:rPr lang="cs-CZ" dirty="0"/>
              <a:t>     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Např. : měnit, město,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měsíc</a:t>
            </a:r>
          </a:p>
          <a:p>
            <a:pPr marL="457200" indent="-457200">
              <a:buNone/>
            </a:pPr>
            <a:endParaRPr lang="cs-CZ" dirty="0"/>
          </a:p>
          <a:p>
            <a:pPr marL="457200" indent="-457200">
              <a:buNone/>
            </a:pPr>
            <a:r>
              <a:rPr lang="cs-CZ" dirty="0"/>
              <a:t>     b) tam, kde v příbuzném slově nebo v jiném                              tvaru téhož slova píšeme – m – </a:t>
            </a:r>
          </a:p>
          <a:p>
            <a:pPr marL="457200" indent="-457200">
              <a:buNone/>
            </a:pPr>
            <a:r>
              <a:rPr lang="cs-CZ" dirty="0"/>
              <a:t>     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Např. : soukromě (soukromý), </a:t>
            </a:r>
            <a:r>
              <a:rPr lang="cs-CZ" b="1" i="1">
                <a:solidFill>
                  <a:schemeClr val="accent1">
                    <a:lumMod val="75000"/>
                  </a:schemeClr>
                </a:solidFill>
              </a:rPr>
              <a:t>rozumět </a:t>
            </a:r>
            <a:r>
              <a:rPr lang="cs-CZ" b="1" i="1" smtClean="0">
                <a:solidFill>
                  <a:schemeClr val="accent1">
                    <a:lumMod val="75000"/>
                  </a:schemeClr>
                </a:solidFill>
              </a:rPr>
              <a:t>(rozumí)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Poučení  mě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AFZHS9L4\MC9004325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80928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2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492896"/>
            <a:ext cx="7408333" cy="36332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Skupiny  - </a:t>
            </a:r>
            <a:r>
              <a:rPr lang="cs-CZ" b="1" dirty="0"/>
              <a:t>mně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/>
              <a:t>píšeme vždy:</a:t>
            </a:r>
          </a:p>
          <a:p>
            <a:pPr marL="0" indent="0">
              <a:buNone/>
            </a:pPr>
            <a:r>
              <a:rPr lang="cs-CZ" dirty="0" smtClean="0"/>
              <a:t>	tam</a:t>
            </a:r>
            <a:r>
              <a:rPr lang="cs-CZ" dirty="0"/>
              <a:t>, kde v příbuzném slově nebo v jiném tvaru </a:t>
            </a:r>
            <a:r>
              <a:rPr lang="cs-CZ" dirty="0" smtClean="0"/>
              <a:t>	téhož </a:t>
            </a:r>
            <a:r>
              <a:rPr lang="cs-CZ" dirty="0"/>
              <a:t>slova </a:t>
            </a:r>
            <a:r>
              <a:rPr lang="cs-CZ" dirty="0" smtClean="0"/>
              <a:t>píšeme – </a:t>
            </a:r>
            <a:r>
              <a:rPr lang="cs-CZ" b="1" dirty="0" err="1"/>
              <a:t>mn</a:t>
            </a:r>
            <a:r>
              <a:rPr lang="cs-CZ" dirty="0"/>
              <a:t> – </a:t>
            </a:r>
          </a:p>
          <a:p>
            <a:pPr marL="514350" indent="-514350">
              <a:buNone/>
            </a:pPr>
            <a:r>
              <a:rPr lang="cs-CZ" dirty="0"/>
              <a:t>      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Např. : skromně ( skromný ), rozumně (rozumný) </a:t>
            </a:r>
          </a:p>
          <a:p>
            <a:pPr marL="514350" indent="-514350">
              <a:buNone/>
            </a:pPr>
            <a:endParaRPr lang="cs-CZ" b="1" i="1" dirty="0" smtClean="0">
              <a:solidFill>
                <a:srgbClr val="FF0000"/>
              </a:solidFill>
            </a:endParaRPr>
          </a:p>
          <a:p>
            <a:pPr marL="514350" indent="-51435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!</a:t>
            </a:r>
            <a:r>
              <a:rPr lang="cs-CZ" b="1" dirty="0">
                <a:solidFill>
                  <a:srgbClr val="FF0000"/>
                </a:solidFill>
              </a:rPr>
              <a:t>Pamatuj! 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514350" indent="-514350" algn="ctr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vzpomněl</a:t>
            </a:r>
            <a:r>
              <a:rPr lang="cs-CZ" b="1" i="1" dirty="0">
                <a:solidFill>
                  <a:srgbClr val="C00000"/>
                </a:solidFill>
              </a:rPr>
              <a:t>, zapomněl, pomněnka, domněnka</a:t>
            </a:r>
          </a:p>
          <a:p>
            <a:pPr marL="514350" indent="-514350">
              <a:buNone/>
            </a:pPr>
            <a:r>
              <a:rPr lang="cs-CZ" b="1" dirty="0">
                <a:solidFill>
                  <a:srgbClr val="FF0000"/>
                </a:solidFill>
              </a:rPr>
              <a:t>   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Poučení  mně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21402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872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466</TotalTime>
  <Words>204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Anotace</vt:lpstr>
      <vt:lpstr>Poučení bje - vje</vt:lpstr>
      <vt:lpstr>Poučení  pě</vt:lpstr>
      <vt:lpstr>Poučení  mě</vt:lpstr>
      <vt:lpstr>Poučení  mně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57</cp:revision>
  <dcterms:created xsi:type="dcterms:W3CDTF">2011-06-20T10:40:08Z</dcterms:created>
  <dcterms:modified xsi:type="dcterms:W3CDTF">2012-11-17T13:50:29Z</dcterms:modified>
</cp:coreProperties>
</file>