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2" r:id="rId4"/>
    <p:sldId id="258" r:id="rId5"/>
    <p:sldId id="263" r:id="rId6"/>
    <p:sldId id="264" r:id="rId7"/>
    <p:sldId id="259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VY_32_INOVACE_05_Český jazyk pro 7. ročník_Procvičování pravopisu </a:t>
          </a:r>
          <a:r>
            <a:rPr lang="cs-CZ" dirty="0" err="1" smtClean="0"/>
            <a:t>bě</a:t>
          </a:r>
          <a:r>
            <a:rPr lang="cs-CZ" dirty="0" smtClean="0"/>
            <a:t> – </a:t>
          </a:r>
          <a:r>
            <a:rPr lang="cs-CZ" dirty="0" err="1" smtClean="0"/>
            <a:t>bje</a:t>
          </a:r>
          <a:r>
            <a:rPr lang="cs-CZ" dirty="0" smtClean="0"/>
            <a:t>, </a:t>
          </a:r>
          <a:r>
            <a:rPr lang="cs-CZ" dirty="0" err="1" smtClean="0"/>
            <a:t>vě</a:t>
          </a:r>
          <a:r>
            <a:rPr lang="cs-CZ" dirty="0" smtClean="0"/>
            <a:t> – </a:t>
          </a:r>
          <a:r>
            <a:rPr lang="cs-CZ" dirty="0" err="1" smtClean="0"/>
            <a:t>vjě</a:t>
          </a:r>
          <a:r>
            <a:rPr lang="cs-CZ" dirty="0" smtClean="0"/>
            <a:t>, </a:t>
          </a:r>
          <a:r>
            <a:rPr lang="cs-CZ" dirty="0" err="1" smtClean="0"/>
            <a:t>pě</a:t>
          </a:r>
          <a:r>
            <a:rPr lang="cs-CZ" dirty="0" smtClean="0"/>
            <a:t>, </a:t>
          </a:r>
          <a:r>
            <a:rPr lang="cs-CZ" dirty="0" err="1" smtClean="0"/>
            <a:t>me</a:t>
          </a:r>
          <a:r>
            <a:rPr lang="cs-CZ" dirty="0" smtClean="0"/>
            <a:t> - mně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Procvičování pravopisu </a:t>
          </a:r>
          <a:r>
            <a:rPr lang="cs-CZ" dirty="0" err="1" smtClean="0"/>
            <a:t>bě</a:t>
          </a:r>
          <a:r>
            <a:rPr lang="cs-CZ" dirty="0" smtClean="0"/>
            <a:t> – </a:t>
          </a:r>
          <a:r>
            <a:rPr lang="cs-CZ" dirty="0" err="1" smtClean="0"/>
            <a:t>bje</a:t>
          </a:r>
          <a:r>
            <a:rPr lang="cs-CZ" dirty="0" smtClean="0"/>
            <a:t>, </a:t>
          </a:r>
          <a:r>
            <a:rPr lang="cs-CZ" dirty="0" err="1" smtClean="0"/>
            <a:t>vě</a:t>
          </a:r>
          <a:r>
            <a:rPr lang="cs-CZ" dirty="0" smtClean="0"/>
            <a:t> – </a:t>
          </a:r>
          <a:r>
            <a:rPr lang="cs-CZ" dirty="0" err="1" smtClean="0"/>
            <a:t>vjě</a:t>
          </a:r>
          <a:r>
            <a:rPr lang="cs-CZ" dirty="0" smtClean="0"/>
            <a:t>, </a:t>
          </a:r>
          <a:r>
            <a:rPr lang="cs-CZ" dirty="0" err="1" smtClean="0"/>
            <a:t>pě</a:t>
          </a:r>
          <a:r>
            <a:rPr lang="cs-CZ" dirty="0" smtClean="0"/>
            <a:t>, </a:t>
          </a:r>
          <a:r>
            <a:rPr lang="cs-CZ" dirty="0" err="1" smtClean="0"/>
            <a:t>me</a:t>
          </a:r>
          <a:r>
            <a:rPr lang="cs-CZ" dirty="0" smtClean="0"/>
            <a:t> - mně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9D2D859F-AF36-4324-8F30-BB16E78A8DA5}">
      <dgm:prSet/>
      <dgm:spPr/>
      <dgm:t>
        <a:bodyPr/>
        <a:lstStyle/>
        <a:p>
          <a:r>
            <a:rPr lang="cs-CZ" smtClean="0"/>
            <a:t>Vytvořeno: červenec 2012</a:t>
          </a:r>
          <a:endParaRPr lang="cs-CZ" dirty="0"/>
        </a:p>
      </dgm:t>
    </dgm:pt>
    <dgm:pt modelId="{DBC52367-1165-4D74-A8F7-F34393B8D817}" type="parTrans" cxnId="{39BFC523-09BB-4F5E-B9A1-35611D424B86}">
      <dgm:prSet/>
      <dgm:spPr/>
      <dgm:t>
        <a:bodyPr/>
        <a:lstStyle/>
        <a:p>
          <a:endParaRPr lang="cs-CZ"/>
        </a:p>
      </dgm:t>
    </dgm:pt>
    <dgm:pt modelId="{57ED3723-D279-4598-9B62-4D848807AC3E}" type="sibTrans" cxnId="{39BFC523-09BB-4F5E-B9A1-35611D424B8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002B3B-F8C0-4363-9011-79EE3B64AE50}" type="pres">
      <dgm:prSet presAssocID="{9D2D859F-AF36-4324-8F30-BB16E78A8DA5}" presName="vertSpace6" presStyleLbl="node1" presStyleIdx="4" presStyleCnt="6"/>
      <dgm:spPr/>
    </dgm:pt>
    <dgm:pt modelId="{1DDBE4BE-CE96-4A95-AF03-6AA6BAB17BAD}" type="pres">
      <dgm:prSet presAssocID="{9D2D859F-AF36-4324-8F30-BB16E78A8DA5}" presName="circle6" presStyleLbl="node1" presStyleIdx="5" presStyleCnt="6"/>
      <dgm:spPr/>
    </dgm:pt>
    <dgm:pt modelId="{F6F87CA8-467D-4D14-B042-7F555EDEF587}" type="pres">
      <dgm:prSet presAssocID="{9D2D859F-AF36-4324-8F30-BB16E78A8DA5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FAEF4D-175A-44EF-9AE0-7A97A83DAD6A}" type="pres">
      <dgm:prSet presAssocID="{9D2D859F-AF36-4324-8F30-BB16E78A8DA5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39BFC523-09BB-4F5E-B9A1-35611D424B86}" srcId="{757F3AB3-0718-4624-B441-E567A8F0AB56}" destId="{9D2D859F-AF36-4324-8F30-BB16E78A8DA5}" srcOrd="5" destOrd="0" parTransId="{DBC52367-1165-4D74-A8F7-F34393B8D817}" sibTransId="{57ED3723-D279-4598-9B62-4D848807AC3E}"/>
    <dgm:cxn modelId="{F010F517-2BA0-4245-96D8-79BF646B66CA}" type="presOf" srcId="{9D2D859F-AF36-4324-8F30-BB16E78A8DA5}" destId="{F6F87CA8-467D-4D14-B042-7F555EDEF587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845DAADE-87A7-4056-A6FF-60FBD4449708}" type="presOf" srcId="{9D2D859F-AF36-4324-8F30-BB16E78A8DA5}" destId="{67FAEF4D-175A-44EF-9AE0-7A97A83DAD6A}" srcOrd="1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2EE8AC22-CCD4-4641-A074-BEA14FEADFB6}" type="presParOf" srcId="{333A1088-737F-45CB-B68E-254E46348037}" destId="{D1002B3B-F8C0-4363-9011-79EE3B64AE50}" srcOrd="15" destOrd="0" presId="urn:microsoft.com/office/officeart/2005/8/layout/target3"/>
    <dgm:cxn modelId="{4FD99854-F6EA-425F-8929-96EC9B6379F4}" type="presParOf" srcId="{333A1088-737F-45CB-B68E-254E46348037}" destId="{1DDBE4BE-CE96-4A95-AF03-6AA6BAB17BAD}" srcOrd="16" destOrd="0" presId="urn:microsoft.com/office/officeart/2005/8/layout/target3"/>
    <dgm:cxn modelId="{B0119B08-572D-4039-AA49-98327B74B652}" type="presParOf" srcId="{333A1088-737F-45CB-B68E-254E46348037}" destId="{F6F87CA8-467D-4D14-B042-7F555EDEF587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12A63B24-DE5F-4BA0-B788-9F1CD86C272E}" type="presParOf" srcId="{333A1088-737F-45CB-B68E-254E46348037}" destId="{67FAEF4D-175A-44EF-9AE0-7A97A83DAD6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ZŠ Týnec nad Labem</a:t>
          </a:r>
          <a:endParaRPr lang="cs-CZ" sz="9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AUTOR: Mgr. Eva Sixtová</a:t>
          </a:r>
          <a:endParaRPr lang="cs-CZ" sz="9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VY_32_INOVACE_05_Český jazyk pro 7. ročník_Procvičování pravopisu </a:t>
          </a:r>
          <a:r>
            <a:rPr lang="cs-CZ" sz="900" kern="1200" dirty="0" err="1" smtClean="0"/>
            <a:t>bě</a:t>
          </a:r>
          <a:r>
            <a:rPr lang="cs-CZ" sz="900" kern="1200" dirty="0" smtClean="0"/>
            <a:t> – </a:t>
          </a:r>
          <a:r>
            <a:rPr lang="cs-CZ" sz="900" kern="1200" dirty="0" err="1" smtClean="0"/>
            <a:t>bje</a:t>
          </a:r>
          <a:r>
            <a:rPr lang="cs-CZ" sz="900" kern="1200" dirty="0" smtClean="0"/>
            <a:t>, </a:t>
          </a:r>
          <a:r>
            <a:rPr lang="cs-CZ" sz="900" kern="1200" dirty="0" err="1" smtClean="0"/>
            <a:t>vě</a:t>
          </a:r>
          <a:r>
            <a:rPr lang="cs-CZ" sz="900" kern="1200" dirty="0" smtClean="0"/>
            <a:t> – </a:t>
          </a:r>
          <a:r>
            <a:rPr lang="cs-CZ" sz="900" kern="1200" dirty="0" err="1" smtClean="0"/>
            <a:t>vjě</a:t>
          </a:r>
          <a:r>
            <a:rPr lang="cs-CZ" sz="900" kern="1200" dirty="0" smtClean="0"/>
            <a:t>, </a:t>
          </a:r>
          <a:r>
            <a:rPr lang="cs-CZ" sz="900" kern="1200" dirty="0" err="1" smtClean="0"/>
            <a:t>pě</a:t>
          </a:r>
          <a:r>
            <a:rPr lang="cs-CZ" sz="900" kern="1200" dirty="0" smtClean="0"/>
            <a:t>, </a:t>
          </a:r>
          <a:r>
            <a:rPr lang="cs-CZ" sz="900" kern="1200" dirty="0" err="1" smtClean="0"/>
            <a:t>me</a:t>
          </a:r>
          <a:r>
            <a:rPr lang="cs-CZ" sz="900" kern="1200" dirty="0" smtClean="0"/>
            <a:t> - mně</a:t>
          </a:r>
          <a:endParaRPr lang="cs-CZ" sz="9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Téma: Procvičování pravopisu </a:t>
          </a:r>
          <a:r>
            <a:rPr lang="cs-CZ" sz="900" kern="1200" dirty="0" err="1" smtClean="0"/>
            <a:t>bě</a:t>
          </a:r>
          <a:r>
            <a:rPr lang="cs-CZ" sz="900" kern="1200" dirty="0" smtClean="0"/>
            <a:t> – </a:t>
          </a:r>
          <a:r>
            <a:rPr lang="cs-CZ" sz="900" kern="1200" dirty="0" err="1" smtClean="0"/>
            <a:t>bje</a:t>
          </a:r>
          <a:r>
            <a:rPr lang="cs-CZ" sz="900" kern="1200" dirty="0" smtClean="0"/>
            <a:t>, </a:t>
          </a:r>
          <a:r>
            <a:rPr lang="cs-CZ" sz="900" kern="1200" dirty="0" err="1" smtClean="0"/>
            <a:t>vě</a:t>
          </a:r>
          <a:r>
            <a:rPr lang="cs-CZ" sz="900" kern="1200" dirty="0" smtClean="0"/>
            <a:t> – </a:t>
          </a:r>
          <a:r>
            <a:rPr lang="cs-CZ" sz="900" kern="1200" dirty="0" err="1" smtClean="0"/>
            <a:t>vjě</a:t>
          </a:r>
          <a:r>
            <a:rPr lang="cs-CZ" sz="900" kern="1200" dirty="0" smtClean="0"/>
            <a:t>, </a:t>
          </a:r>
          <a:r>
            <a:rPr lang="cs-CZ" sz="900" kern="1200" dirty="0" err="1" smtClean="0"/>
            <a:t>pě</a:t>
          </a:r>
          <a:r>
            <a:rPr lang="cs-CZ" sz="900" kern="1200" dirty="0" smtClean="0"/>
            <a:t>, </a:t>
          </a:r>
          <a:r>
            <a:rPr lang="cs-CZ" sz="900" kern="1200" dirty="0" err="1" smtClean="0"/>
            <a:t>me</a:t>
          </a:r>
          <a:r>
            <a:rPr lang="cs-CZ" sz="900" kern="1200" dirty="0" smtClean="0"/>
            <a:t> - mně</a:t>
          </a:r>
          <a:endParaRPr lang="cs-CZ" sz="9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CZ.1.07/1.4.00/21.1921</a:t>
          </a:r>
          <a:endParaRPr lang="cs-CZ" sz="900" kern="1200" dirty="0"/>
        </a:p>
      </dsp:txBody>
      <dsp:txXfrm>
        <a:off x="1371039" y="1371039"/>
        <a:ext cx="5253696" cy="342760"/>
      </dsp:txXfrm>
    </dsp:sp>
    <dsp:sp modelId="{1DDBE4BE-CE96-4A95-AF03-6AA6BAB17BAD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6F87CA8-467D-4D14-B042-7F555EDEF587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smtClean="0"/>
            <a:t>Vytvořeno: červenec 2012</a:t>
          </a:r>
          <a:endParaRPr lang="cs-CZ" sz="9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8139411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Výukový </a:t>
            </a:r>
            <a:r>
              <a:rPr lang="cs-CZ" dirty="0"/>
              <a:t>materiál je určen pro žáky 7. ročníku. 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Slouží </a:t>
            </a:r>
            <a:r>
              <a:rPr lang="cs-CZ" dirty="0"/>
              <a:t>k upevnění látky o </a:t>
            </a:r>
            <a:r>
              <a:rPr lang="cs-CZ" dirty="0" smtClean="0"/>
              <a:t>pravopisu</a:t>
            </a:r>
            <a:r>
              <a:rPr lang="cs-CZ" dirty="0"/>
              <a:t> </a:t>
            </a:r>
            <a:r>
              <a:rPr lang="cs-CZ" dirty="0" err="1"/>
              <a:t>bě</a:t>
            </a:r>
            <a:r>
              <a:rPr lang="cs-CZ" dirty="0"/>
              <a:t> – </a:t>
            </a:r>
            <a:r>
              <a:rPr lang="cs-CZ" dirty="0" err="1"/>
              <a:t>bje</a:t>
            </a:r>
            <a:r>
              <a:rPr lang="cs-CZ" dirty="0"/>
              <a:t>, </a:t>
            </a:r>
            <a:r>
              <a:rPr lang="cs-CZ" dirty="0" err="1"/>
              <a:t>vě</a:t>
            </a:r>
            <a:r>
              <a:rPr lang="cs-CZ" dirty="0"/>
              <a:t> – </a:t>
            </a:r>
            <a:r>
              <a:rPr lang="cs-CZ" dirty="0" err="1"/>
              <a:t>vjě</a:t>
            </a:r>
            <a:r>
              <a:rPr lang="cs-CZ" dirty="0"/>
              <a:t>, </a:t>
            </a:r>
            <a:r>
              <a:rPr lang="cs-CZ" dirty="0" err="1"/>
              <a:t>pě</a:t>
            </a:r>
            <a:r>
              <a:rPr lang="cs-CZ" dirty="0"/>
              <a:t>, </a:t>
            </a:r>
            <a:r>
              <a:rPr lang="cs-CZ" dirty="0" err="1"/>
              <a:t>me</a:t>
            </a:r>
            <a:r>
              <a:rPr lang="cs-CZ" dirty="0"/>
              <a:t> – mně</a:t>
            </a:r>
            <a:r>
              <a:rPr lang="cs-CZ" dirty="0" smtClean="0"/>
              <a:t>. </a:t>
            </a:r>
            <a:endParaRPr lang="cs-CZ" dirty="0"/>
          </a:p>
          <a:p>
            <a:pPr>
              <a:buNone/>
            </a:pPr>
            <a:r>
              <a:rPr lang="cs-CZ" dirty="0"/>
              <a:t>	Text je vhodný pro práci s interaktivní tabulí. Vybraná cvičení je možné vytisknout jako pracovní listy.</a:t>
            </a:r>
          </a:p>
          <a:p>
            <a:pPr>
              <a:buNone/>
            </a:pPr>
            <a:r>
              <a:rPr lang="cs-CZ" dirty="0"/>
              <a:t>	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492896"/>
            <a:ext cx="7408333" cy="3633267"/>
          </a:xfrm>
        </p:spPr>
        <p:txBody>
          <a:bodyPr/>
          <a:lstStyle/>
          <a:p>
            <a:r>
              <a:rPr lang="cs-CZ" b="1" dirty="0">
                <a:solidFill>
                  <a:srgbClr val="00B050"/>
                </a:solidFill>
              </a:rPr>
              <a:t>Skupiny </a:t>
            </a:r>
            <a:r>
              <a:rPr lang="cs-CZ" b="1" u="sng" dirty="0">
                <a:solidFill>
                  <a:srgbClr val="00B050"/>
                </a:solidFill>
              </a:rPr>
              <a:t>– </a:t>
            </a:r>
            <a:r>
              <a:rPr lang="cs-CZ" b="1" u="sng" dirty="0" err="1">
                <a:solidFill>
                  <a:srgbClr val="00B050"/>
                </a:solidFill>
              </a:rPr>
              <a:t>bje</a:t>
            </a:r>
            <a:r>
              <a:rPr lang="cs-CZ" b="1" u="sng" dirty="0">
                <a:solidFill>
                  <a:srgbClr val="00B050"/>
                </a:solidFill>
              </a:rPr>
              <a:t> -, - </a:t>
            </a:r>
            <a:r>
              <a:rPr lang="cs-CZ" b="1" u="sng" dirty="0" err="1">
                <a:solidFill>
                  <a:srgbClr val="00B050"/>
                </a:solidFill>
              </a:rPr>
              <a:t>vje</a:t>
            </a:r>
            <a:r>
              <a:rPr lang="cs-CZ" b="1" u="sng" dirty="0">
                <a:solidFill>
                  <a:srgbClr val="00B050"/>
                </a:solidFill>
              </a:rPr>
              <a:t> -</a:t>
            </a:r>
            <a:r>
              <a:rPr lang="cs-CZ" b="1" dirty="0">
                <a:solidFill>
                  <a:srgbClr val="00B050"/>
                </a:solidFill>
              </a:rPr>
              <a:t> píšeme tehdy, když </a:t>
            </a:r>
            <a:r>
              <a:rPr lang="cs-CZ" b="1" u="sng" dirty="0">
                <a:solidFill>
                  <a:srgbClr val="00B050"/>
                </a:solidFill>
              </a:rPr>
              <a:t>po předponách ob-, v-</a:t>
            </a:r>
            <a:r>
              <a:rPr lang="cs-CZ" b="1" dirty="0">
                <a:solidFill>
                  <a:srgbClr val="00B050"/>
                </a:solidFill>
              </a:rPr>
              <a:t>, následuje </a:t>
            </a:r>
            <a:r>
              <a:rPr lang="cs-CZ" b="1" u="sng" dirty="0">
                <a:solidFill>
                  <a:srgbClr val="00B050"/>
                </a:solidFill>
              </a:rPr>
              <a:t>kořen začínající souhláskou j</a:t>
            </a:r>
            <a:r>
              <a:rPr lang="cs-CZ" b="1" u="sng" dirty="0" smtClean="0">
                <a:solidFill>
                  <a:srgbClr val="00B050"/>
                </a:solidFill>
              </a:rPr>
              <a:t>.</a:t>
            </a:r>
          </a:p>
          <a:p>
            <a:endParaRPr lang="cs-CZ" dirty="0"/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Skupinu </a:t>
            </a:r>
            <a:r>
              <a:rPr lang="cs-CZ" b="1" u="sng" dirty="0">
                <a:solidFill>
                  <a:schemeClr val="accent1">
                    <a:lumMod val="75000"/>
                  </a:schemeClr>
                </a:solidFill>
              </a:rPr>
              <a:t>– </a:t>
            </a:r>
            <a:r>
              <a:rPr lang="cs-CZ" b="1" u="sng" dirty="0" err="1">
                <a:solidFill>
                  <a:schemeClr val="accent1">
                    <a:lumMod val="75000"/>
                  </a:schemeClr>
                </a:solidFill>
              </a:rPr>
              <a:t>pě</a:t>
            </a:r>
            <a:r>
              <a:rPr lang="cs-CZ" b="1" u="sng" dirty="0">
                <a:solidFill>
                  <a:schemeClr val="accent1">
                    <a:lumMod val="75000"/>
                  </a:schemeClr>
                </a:solidFill>
              </a:rPr>
              <a:t> –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píšeme vždy </a:t>
            </a:r>
            <a:r>
              <a:rPr lang="cs-CZ" b="1" u="sng" dirty="0">
                <a:solidFill>
                  <a:schemeClr val="accent1">
                    <a:lumMod val="75000"/>
                  </a:schemeClr>
                </a:solidFill>
              </a:rPr>
              <a:t>bez souhlásky </a:t>
            </a:r>
            <a:r>
              <a:rPr lang="cs-CZ" b="1" u="sng" dirty="0" smtClean="0">
                <a:solidFill>
                  <a:schemeClr val="accent1">
                    <a:lumMod val="75000"/>
                  </a:schemeClr>
                </a:solidFill>
              </a:rPr>
              <a:t>j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Znovu si připomeň:</a:t>
            </a:r>
            <a:endParaRPr lang="cs-CZ" sz="3600" dirty="0"/>
          </a:p>
        </p:txBody>
      </p:sp>
      <p:pic>
        <p:nvPicPr>
          <p:cNvPr id="1026" name="Picture 2" descr="C:\Users\Marcela\AppData\Local\Microsoft\Windows\Temporary Internet Files\Content.IE5\28PORT7E\MM90028327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5013175"/>
            <a:ext cx="1166239" cy="1166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AppData\Local\Microsoft\Windows\Temporary Internet Files\Content.IE5\28PORT7E\MC9002834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013176"/>
            <a:ext cx="1179814" cy="1166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34718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312368"/>
          </a:xfrm>
        </p:spPr>
        <p:txBody>
          <a:bodyPr>
            <a:normAutofit/>
          </a:bodyPr>
          <a:lstStyle/>
          <a:p>
            <a:pPr marL="457200" indent="-457200">
              <a:spcBef>
                <a:spcPts val="0"/>
              </a:spcBef>
              <a:buNone/>
            </a:pPr>
            <a:r>
              <a:rPr lang="cs-CZ" sz="3200" dirty="0" smtClean="0"/>
              <a:t>		b__</a:t>
            </a:r>
            <a:r>
              <a:rPr lang="cs-CZ" sz="3200" dirty="0" err="1" smtClean="0"/>
              <a:t>hat</a:t>
            </a:r>
            <a:r>
              <a:rPr lang="cs-CZ" sz="3200" dirty="0" smtClean="0"/>
              <a:t>                                      ob__</a:t>
            </a:r>
            <a:r>
              <a:rPr lang="cs-CZ" sz="3200" dirty="0" err="1" smtClean="0"/>
              <a:t>dnávka</a:t>
            </a:r>
            <a:endParaRPr lang="cs-CZ" sz="3200" dirty="0" smtClean="0"/>
          </a:p>
          <a:p>
            <a:pPr marL="457200" indent="-457200">
              <a:spcBef>
                <a:spcPts val="0"/>
              </a:spcBef>
              <a:buNone/>
            </a:pPr>
            <a:r>
              <a:rPr lang="cs-CZ" sz="3200" dirty="0" smtClean="0"/>
              <a:t>		</a:t>
            </a:r>
            <a:r>
              <a:rPr lang="cs-CZ" sz="3200" dirty="0" err="1" smtClean="0"/>
              <a:t>v__t</a:t>
            </a:r>
            <a:r>
              <a:rPr lang="cs-CZ" sz="3200" dirty="0" smtClean="0"/>
              <a:t> do garáže                       milé ob__</a:t>
            </a:r>
            <a:r>
              <a:rPr lang="cs-CZ" sz="3200" dirty="0" err="1" smtClean="0"/>
              <a:t>tí</a:t>
            </a:r>
            <a:endParaRPr lang="cs-CZ" sz="3200" dirty="0" smtClean="0"/>
          </a:p>
          <a:p>
            <a:pPr marL="457200" indent="-457200">
              <a:spcBef>
                <a:spcPts val="0"/>
              </a:spcBef>
              <a:buNone/>
            </a:pPr>
            <a:r>
              <a:rPr lang="cs-CZ" sz="3200" dirty="0" smtClean="0"/>
              <a:t>		</a:t>
            </a:r>
            <a:r>
              <a:rPr lang="cs-CZ" sz="3200" dirty="0" err="1" smtClean="0"/>
              <a:t>ob__d</a:t>
            </a:r>
            <a:r>
              <a:rPr lang="cs-CZ" sz="3200" dirty="0" smtClean="0"/>
              <a:t>                                       p__</a:t>
            </a:r>
            <a:r>
              <a:rPr lang="cs-CZ" sz="3200" dirty="0" err="1" smtClean="0"/>
              <a:t>nkava</a:t>
            </a:r>
            <a:endParaRPr lang="cs-CZ" sz="3200" dirty="0" smtClean="0"/>
          </a:p>
          <a:p>
            <a:pPr marL="457200" indent="-457200">
              <a:spcBef>
                <a:spcPts val="0"/>
              </a:spcBef>
              <a:buNone/>
            </a:pPr>
            <a:r>
              <a:rPr lang="cs-CZ" sz="3200" dirty="0" smtClean="0"/>
              <a:t>		nap__</a:t>
            </a:r>
            <a:r>
              <a:rPr lang="cs-CZ" sz="3200" dirty="0" err="1" smtClean="0"/>
              <a:t>tí</a:t>
            </a:r>
            <a:r>
              <a:rPr lang="cs-CZ" sz="3200" dirty="0" smtClean="0"/>
              <a:t>                                    ob__</a:t>
            </a:r>
            <a:r>
              <a:rPr lang="cs-CZ" sz="3200" dirty="0" err="1" smtClean="0"/>
              <a:t>zd</a:t>
            </a:r>
            <a:endParaRPr lang="cs-CZ" sz="3200" dirty="0" smtClean="0"/>
          </a:p>
          <a:p>
            <a:pPr marL="457200" indent="-457200">
              <a:spcBef>
                <a:spcPts val="0"/>
              </a:spcBef>
              <a:buNone/>
            </a:pPr>
            <a:r>
              <a:rPr lang="cs-CZ" sz="3200" dirty="0" smtClean="0"/>
              <a:t>		v__</a:t>
            </a:r>
            <a:r>
              <a:rPr lang="cs-CZ" sz="3200" dirty="0" err="1" smtClean="0"/>
              <a:t>šák</a:t>
            </a:r>
            <a:r>
              <a:rPr lang="cs-CZ" sz="3200" dirty="0" smtClean="0"/>
              <a:t>                                      </a:t>
            </a:r>
            <a:r>
              <a:rPr lang="cs-CZ" sz="3200" dirty="0" err="1" smtClean="0"/>
              <a:t>v__m</a:t>
            </a:r>
            <a:endParaRPr lang="cs-CZ" sz="3200" dirty="0" smtClean="0"/>
          </a:p>
          <a:p>
            <a:pPr marL="457200" indent="-457200">
              <a:spcBef>
                <a:spcPts val="0"/>
              </a:spcBef>
              <a:buNone/>
            </a:pPr>
            <a:endParaRPr lang="cs-CZ" sz="3200" dirty="0" smtClean="0"/>
          </a:p>
          <a:p>
            <a:pPr marL="457200" indent="-457200">
              <a:spcBef>
                <a:spcPts val="0"/>
              </a:spcBef>
              <a:buNone/>
            </a:pPr>
            <a:endParaRPr lang="cs-CZ" sz="3200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620688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Doplň ě/je.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708920"/>
            <a:ext cx="79208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None/>
            </a:pP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FF0000"/>
                </a:solidFill>
              </a:rPr>
              <a:t>běhat                                      </a:t>
            </a:r>
            <a:r>
              <a:rPr lang="cs-CZ" sz="3200" dirty="0">
                <a:solidFill>
                  <a:srgbClr val="FF0000"/>
                </a:solidFill>
              </a:rPr>
              <a:t>objednávka</a:t>
            </a:r>
          </a:p>
          <a:p>
            <a:pPr marL="457200" indent="-45720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	vjet </a:t>
            </a:r>
            <a:r>
              <a:rPr lang="cs-CZ" sz="3200" dirty="0">
                <a:solidFill>
                  <a:srgbClr val="FF0000"/>
                </a:solidFill>
              </a:rPr>
              <a:t>do garáže                      </a:t>
            </a:r>
            <a:r>
              <a:rPr lang="cs-CZ" sz="3200" dirty="0" smtClean="0">
                <a:solidFill>
                  <a:srgbClr val="FF0000"/>
                </a:solidFill>
              </a:rPr>
              <a:t>milé </a:t>
            </a:r>
            <a:r>
              <a:rPr lang="cs-CZ" sz="3200" dirty="0">
                <a:solidFill>
                  <a:srgbClr val="FF0000"/>
                </a:solidFill>
              </a:rPr>
              <a:t>objetí</a:t>
            </a:r>
          </a:p>
          <a:p>
            <a:pPr marL="457200" indent="-45720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	oběd                                       </a:t>
            </a:r>
            <a:r>
              <a:rPr lang="cs-CZ" sz="3200" dirty="0">
                <a:solidFill>
                  <a:srgbClr val="FF0000"/>
                </a:solidFill>
              </a:rPr>
              <a:t>pěnkava</a:t>
            </a:r>
          </a:p>
          <a:p>
            <a:pPr marL="457200" indent="-45720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	napětí                                    </a:t>
            </a:r>
            <a:r>
              <a:rPr lang="cs-CZ" sz="3200" dirty="0">
                <a:solidFill>
                  <a:srgbClr val="FF0000"/>
                </a:solidFill>
              </a:rPr>
              <a:t>objezd</a:t>
            </a:r>
          </a:p>
          <a:p>
            <a:pPr marL="457200" indent="-45720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	věšák                                      </a:t>
            </a:r>
            <a:r>
              <a:rPr lang="cs-CZ" sz="3200" dirty="0">
                <a:solidFill>
                  <a:srgbClr val="FF0000"/>
                </a:solidFill>
              </a:rPr>
              <a:t>vjem</a:t>
            </a:r>
          </a:p>
          <a:p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Marcela\AppData\Local\Microsoft\Windows\Temporary Internet Files\Content.IE5\W9414FBF\MC9002873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7091" y="3933056"/>
            <a:ext cx="1203611" cy="225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AppData\Local\Microsoft\Windows\Temporary Internet Files\Content.IE5\W9414FBF\MC9001093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922937"/>
            <a:ext cx="741422" cy="1268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492896"/>
            <a:ext cx="7408333" cy="3633267"/>
          </a:xfrm>
        </p:spPr>
        <p:txBody>
          <a:bodyPr/>
          <a:lstStyle/>
          <a:p>
            <a:pPr marL="457200" indent="-45720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Skupinu </a:t>
            </a:r>
            <a:r>
              <a:rPr lang="cs-CZ" b="1" u="sng" dirty="0">
                <a:solidFill>
                  <a:srgbClr val="0070C0"/>
                </a:solidFill>
              </a:rPr>
              <a:t>– mě – </a:t>
            </a:r>
            <a:r>
              <a:rPr lang="cs-CZ" b="1" dirty="0" smtClean="0">
                <a:solidFill>
                  <a:srgbClr val="0070C0"/>
                </a:solidFill>
              </a:rPr>
              <a:t>píšeme </a:t>
            </a:r>
            <a:r>
              <a:rPr lang="cs-CZ" b="1" u="sng" dirty="0" smtClean="0">
                <a:solidFill>
                  <a:srgbClr val="0070C0"/>
                </a:solidFill>
              </a:rPr>
              <a:t>v </a:t>
            </a:r>
            <a:r>
              <a:rPr lang="cs-CZ" b="1" u="sng" dirty="0">
                <a:solidFill>
                  <a:srgbClr val="0070C0"/>
                </a:solidFill>
              </a:rPr>
              <a:t>základu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slova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a tam</a:t>
            </a:r>
            <a:r>
              <a:rPr lang="cs-CZ" b="1" dirty="0">
                <a:solidFill>
                  <a:srgbClr val="0070C0"/>
                </a:solidFill>
              </a:rPr>
              <a:t>, kde v příbuzném slově nebo v </a:t>
            </a:r>
            <a:r>
              <a:rPr lang="cs-CZ" b="1" dirty="0" smtClean="0">
                <a:solidFill>
                  <a:srgbClr val="0070C0"/>
                </a:solidFill>
              </a:rPr>
              <a:t>jiném tvaru </a:t>
            </a:r>
            <a:r>
              <a:rPr lang="cs-CZ" b="1" dirty="0">
                <a:solidFill>
                  <a:srgbClr val="0070C0"/>
                </a:solidFill>
              </a:rPr>
              <a:t>téhož slova píšeme </a:t>
            </a:r>
            <a:r>
              <a:rPr lang="cs-CZ" b="1" u="sng" dirty="0">
                <a:solidFill>
                  <a:srgbClr val="0070C0"/>
                </a:solidFill>
              </a:rPr>
              <a:t>– m –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endParaRPr lang="cs-CZ" b="1" dirty="0" smtClean="0">
              <a:solidFill>
                <a:srgbClr val="0070C0"/>
              </a:solidFill>
            </a:endParaRPr>
          </a:p>
          <a:p>
            <a:pPr marL="457200" indent="-457200"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>
                <a:solidFill>
                  <a:srgbClr val="7030A0"/>
                </a:solidFill>
              </a:rPr>
              <a:t>Skupiny  </a:t>
            </a:r>
            <a:r>
              <a:rPr lang="cs-CZ" b="1" u="sng" dirty="0">
                <a:solidFill>
                  <a:srgbClr val="7030A0"/>
                </a:solidFill>
              </a:rPr>
              <a:t>- mně </a:t>
            </a:r>
            <a:r>
              <a:rPr lang="cs-CZ" b="1" u="sng" dirty="0" smtClean="0">
                <a:solidFill>
                  <a:srgbClr val="7030A0"/>
                </a:solidFill>
              </a:rPr>
              <a:t>– </a:t>
            </a:r>
            <a:r>
              <a:rPr lang="cs-CZ" b="1" dirty="0" smtClean="0">
                <a:solidFill>
                  <a:srgbClr val="7030A0"/>
                </a:solidFill>
              </a:rPr>
              <a:t>píšeme tam</a:t>
            </a:r>
            <a:r>
              <a:rPr lang="cs-CZ" b="1" dirty="0">
                <a:solidFill>
                  <a:srgbClr val="7030A0"/>
                </a:solidFill>
              </a:rPr>
              <a:t>, kde v příbuzném slově nebo v jiném </a:t>
            </a:r>
            <a:r>
              <a:rPr lang="cs-CZ" b="1" dirty="0" smtClean="0">
                <a:solidFill>
                  <a:srgbClr val="7030A0"/>
                </a:solidFill>
              </a:rPr>
              <a:t>tvaru téhož </a:t>
            </a:r>
            <a:r>
              <a:rPr lang="cs-CZ" b="1" dirty="0">
                <a:solidFill>
                  <a:srgbClr val="7030A0"/>
                </a:solidFill>
              </a:rPr>
              <a:t>slova píšeme </a:t>
            </a:r>
            <a:r>
              <a:rPr lang="cs-CZ" b="1" u="sng" dirty="0">
                <a:solidFill>
                  <a:srgbClr val="7030A0"/>
                </a:solidFill>
              </a:rPr>
              <a:t>– </a:t>
            </a:r>
            <a:r>
              <a:rPr lang="cs-CZ" b="1" u="sng" dirty="0" err="1">
                <a:solidFill>
                  <a:srgbClr val="7030A0"/>
                </a:solidFill>
              </a:rPr>
              <a:t>mn</a:t>
            </a:r>
            <a:r>
              <a:rPr lang="cs-CZ" b="1" u="sng" dirty="0">
                <a:solidFill>
                  <a:srgbClr val="7030A0"/>
                </a:solidFill>
              </a:rPr>
              <a:t> – </a:t>
            </a:r>
          </a:p>
          <a:p>
            <a:pPr marL="457200" indent="-45720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Znovu si připomeň:</a:t>
            </a:r>
          </a:p>
        </p:txBody>
      </p:sp>
      <p:pic>
        <p:nvPicPr>
          <p:cNvPr id="2050" name="Picture 2" descr="C:\Users\Marcela\AppData\Local\Microsoft\Windows\Temporary Internet Files\Content.IE5\NL4Y3GT5\MM90028328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067274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38977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36912"/>
            <a:ext cx="7408333" cy="3489251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3600" dirty="0" err="1" smtClean="0"/>
              <a:t>vzpo</a:t>
            </a:r>
            <a:r>
              <a:rPr lang="cs-CZ" sz="3600" dirty="0"/>
              <a:t>__l si                              </a:t>
            </a:r>
            <a:r>
              <a:rPr lang="cs-CZ" sz="3600" dirty="0" err="1"/>
              <a:t>rozu</a:t>
            </a:r>
            <a:r>
              <a:rPr lang="cs-CZ" sz="3600" dirty="0"/>
              <a:t>__l</a:t>
            </a:r>
          </a:p>
          <a:p>
            <a:pPr marL="457200" indent="-457200">
              <a:buNone/>
            </a:pPr>
            <a:r>
              <a:rPr lang="cs-CZ" sz="3600" dirty="0" err="1"/>
              <a:t>příje</a:t>
            </a:r>
            <a:r>
              <a:rPr lang="cs-CZ" sz="3600" dirty="0"/>
              <a:t>__                                   po__</a:t>
            </a:r>
            <a:r>
              <a:rPr lang="cs-CZ" sz="3600" dirty="0" err="1"/>
              <a:t>nka</a:t>
            </a:r>
            <a:endParaRPr lang="cs-CZ" sz="3600" dirty="0"/>
          </a:p>
          <a:p>
            <a:pPr marL="457200" indent="-457200">
              <a:buNone/>
            </a:pPr>
            <a:r>
              <a:rPr lang="cs-CZ" sz="3600" dirty="0"/>
              <a:t>po </a:t>
            </a:r>
            <a:r>
              <a:rPr lang="cs-CZ" sz="3600" dirty="0" err="1"/>
              <a:t>set__ní</a:t>
            </a:r>
            <a:r>
              <a:rPr lang="cs-CZ" sz="3600" dirty="0"/>
              <a:t>                             u__</a:t>
            </a:r>
            <a:r>
              <a:rPr lang="cs-CZ" sz="3600" dirty="0" err="1"/>
              <a:t>lec</a:t>
            </a:r>
            <a:endParaRPr lang="cs-CZ" sz="3600" dirty="0"/>
          </a:p>
          <a:p>
            <a:pPr marL="457200" indent="-457200">
              <a:buNone/>
            </a:pPr>
            <a:r>
              <a:rPr lang="cs-CZ" sz="3600" dirty="0" err="1"/>
              <a:t>nepříje</a:t>
            </a:r>
            <a:r>
              <a:rPr lang="cs-CZ" sz="3600" dirty="0"/>
              <a:t>__                              vědo__</a:t>
            </a:r>
          </a:p>
          <a:p>
            <a:pPr marL="457200" indent="-457200">
              <a:buNone/>
            </a:pPr>
            <a:r>
              <a:rPr lang="cs-CZ" sz="3600" dirty="0"/>
              <a:t>ze__</a:t>
            </a:r>
            <a:r>
              <a:rPr lang="cs-CZ" sz="3600" dirty="0" err="1"/>
              <a:t>dělec</a:t>
            </a:r>
            <a:r>
              <a:rPr lang="cs-CZ" sz="3600" dirty="0"/>
              <a:t>                              </a:t>
            </a:r>
            <a:r>
              <a:rPr lang="cs-CZ" sz="3600" dirty="0" err="1"/>
              <a:t>uze</a:t>
            </a:r>
            <a:r>
              <a:rPr lang="cs-CZ" sz="3600" dirty="0"/>
              <a:t>__ní</a:t>
            </a:r>
          </a:p>
          <a:p>
            <a:pPr marL="457200" indent="-457200">
              <a:buNone/>
            </a:pPr>
            <a:endParaRPr lang="cs-CZ" sz="3600" dirty="0"/>
          </a:p>
          <a:p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836712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chemeClr val="bg1"/>
                </a:solidFill>
              </a:rPr>
              <a:t>Doplň mě/mně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27584" y="2708920"/>
            <a:ext cx="727280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None/>
            </a:pPr>
            <a:r>
              <a:rPr lang="cs-CZ" sz="3600" dirty="0">
                <a:solidFill>
                  <a:srgbClr val="FF0000"/>
                </a:solidFill>
              </a:rPr>
              <a:t>vzpomněl si                          </a:t>
            </a:r>
            <a:r>
              <a:rPr lang="cs-CZ" sz="3600" dirty="0" smtClean="0">
                <a:solidFill>
                  <a:srgbClr val="FF0000"/>
                </a:solidFill>
              </a:rPr>
              <a:t>rozuměl</a:t>
            </a:r>
            <a:endParaRPr lang="cs-CZ" sz="3600" dirty="0">
              <a:solidFill>
                <a:srgbClr val="FF0000"/>
              </a:solidFill>
            </a:endParaRPr>
          </a:p>
          <a:p>
            <a:pPr marL="457200" indent="-457200">
              <a:buNone/>
            </a:pPr>
            <a:r>
              <a:rPr lang="cs-CZ" sz="3600" dirty="0">
                <a:solidFill>
                  <a:srgbClr val="FF0000"/>
                </a:solidFill>
              </a:rPr>
              <a:t>příjemně                                </a:t>
            </a:r>
            <a:r>
              <a:rPr lang="cs-CZ" sz="3600" dirty="0" smtClean="0">
                <a:solidFill>
                  <a:srgbClr val="FF0000"/>
                </a:solidFill>
              </a:rPr>
              <a:t>pomněnka</a:t>
            </a:r>
            <a:endParaRPr lang="cs-CZ" sz="3600" dirty="0">
              <a:solidFill>
                <a:srgbClr val="FF0000"/>
              </a:solidFill>
            </a:endParaRPr>
          </a:p>
          <a:p>
            <a:pPr marL="457200" indent="-457200">
              <a:buNone/>
            </a:pPr>
            <a:r>
              <a:rPr lang="cs-CZ" sz="3600" dirty="0">
                <a:solidFill>
                  <a:srgbClr val="FF0000"/>
                </a:solidFill>
              </a:rPr>
              <a:t>po setmění                           </a:t>
            </a:r>
            <a:r>
              <a:rPr lang="cs-CZ" sz="3600" dirty="0" smtClean="0">
                <a:solidFill>
                  <a:srgbClr val="FF0000"/>
                </a:solidFill>
              </a:rPr>
              <a:t>umělec</a:t>
            </a:r>
            <a:endParaRPr lang="cs-CZ" sz="3600" dirty="0">
              <a:solidFill>
                <a:srgbClr val="FF0000"/>
              </a:solidFill>
            </a:endParaRPr>
          </a:p>
          <a:p>
            <a:pPr marL="457200" indent="-457200">
              <a:buNone/>
            </a:pPr>
            <a:r>
              <a:rPr lang="cs-CZ" sz="3600" dirty="0">
                <a:solidFill>
                  <a:srgbClr val="FF0000"/>
                </a:solidFill>
              </a:rPr>
              <a:t>nepříjemně                           </a:t>
            </a:r>
            <a:r>
              <a:rPr lang="cs-CZ" sz="3600" dirty="0" smtClean="0">
                <a:solidFill>
                  <a:srgbClr val="FF0000"/>
                </a:solidFill>
              </a:rPr>
              <a:t>vědomě</a:t>
            </a:r>
            <a:endParaRPr lang="cs-CZ" sz="3600" dirty="0">
              <a:solidFill>
                <a:srgbClr val="FF0000"/>
              </a:solidFill>
            </a:endParaRPr>
          </a:p>
          <a:p>
            <a:pPr marL="457200" indent="-457200">
              <a:buNone/>
            </a:pPr>
            <a:r>
              <a:rPr lang="cs-CZ" sz="3600" dirty="0">
                <a:solidFill>
                  <a:srgbClr val="FF0000"/>
                </a:solidFill>
              </a:rPr>
              <a:t>zemědělec                            </a:t>
            </a:r>
            <a:r>
              <a:rPr lang="cs-CZ" sz="3600" dirty="0" smtClean="0">
                <a:solidFill>
                  <a:srgbClr val="FF0000"/>
                </a:solidFill>
              </a:rPr>
              <a:t>uzemnění</a:t>
            </a:r>
            <a:endParaRPr lang="cs-CZ" sz="3600" dirty="0">
              <a:solidFill>
                <a:srgbClr val="FF0000"/>
              </a:solidFill>
            </a:endParaRPr>
          </a:p>
          <a:p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Marcela\AppData\Local\Microsoft\Windows\Temporary Internet Files\Content.IE5\28PORT7E\MC9001861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3060" y="2565985"/>
            <a:ext cx="1101856" cy="145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cela\AppData\Local\Microsoft\Windows\Temporary Internet Files\Content.IE5\NL4Y3GT5\MC9001226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8210" y="4546916"/>
            <a:ext cx="1043988" cy="1578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53336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2492896"/>
            <a:ext cx="7408333" cy="3633267"/>
          </a:xfrm>
        </p:spPr>
        <p:txBody>
          <a:bodyPr/>
          <a:lstStyle/>
          <a:p>
            <a:pPr>
              <a:buNone/>
            </a:pPr>
            <a:r>
              <a:rPr lang="cs-CZ" sz="2800" dirty="0" smtClean="0"/>
              <a:t>    Musím cvičit svoji </a:t>
            </a:r>
            <a:r>
              <a:rPr lang="cs-CZ" sz="2800" dirty="0" err="1" smtClean="0"/>
              <a:t>pa</a:t>
            </a:r>
            <a:r>
              <a:rPr lang="cs-CZ" sz="2800" dirty="0" smtClean="0"/>
              <a:t>__ť, jsem hrozně   </a:t>
            </a:r>
            <a:r>
              <a:rPr lang="cs-CZ" sz="2800" dirty="0" err="1" smtClean="0"/>
              <a:t>zapo</a:t>
            </a:r>
            <a:r>
              <a:rPr lang="cs-CZ" sz="2800" dirty="0" smtClean="0"/>
              <a:t>__</a:t>
            </a:r>
            <a:r>
              <a:rPr lang="cs-CZ" sz="2800" dirty="0" err="1" smtClean="0"/>
              <a:t>tlivý</a:t>
            </a:r>
            <a:r>
              <a:rPr lang="cs-CZ" sz="2800" dirty="0" smtClean="0"/>
              <a:t>. Myslím to </a:t>
            </a:r>
            <a:r>
              <a:rPr lang="cs-CZ" sz="2800" dirty="0" err="1" smtClean="0"/>
              <a:t>upřím</a:t>
            </a:r>
            <a:r>
              <a:rPr lang="cs-CZ" sz="2800" dirty="0" smtClean="0"/>
              <a:t>__. </a:t>
            </a:r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dirty="0" err="1" smtClean="0"/>
              <a:t>Rozum__l</a:t>
            </a:r>
            <a:r>
              <a:rPr lang="cs-CZ" sz="2800" dirty="0" smtClean="0"/>
              <a:t> jsi zadání? Tam__</a:t>
            </a:r>
            <a:r>
              <a:rPr lang="cs-CZ" sz="2800" dirty="0" err="1" smtClean="0"/>
              <a:t>jší</a:t>
            </a:r>
            <a:r>
              <a:rPr lang="cs-CZ" sz="2800" dirty="0" smtClean="0"/>
              <a:t> obyvatelé se k nám chovali přátelsky. Auto ob__</a:t>
            </a:r>
            <a:r>
              <a:rPr lang="cs-CZ" sz="2800" dirty="0" err="1" smtClean="0"/>
              <a:t>lo</a:t>
            </a:r>
            <a:r>
              <a:rPr lang="cs-CZ" sz="2800" dirty="0" smtClean="0"/>
              <a:t> několikrát celé parkoviště. Jsem členem p__</a:t>
            </a:r>
            <a:r>
              <a:rPr lang="cs-CZ" sz="2800" dirty="0" err="1" smtClean="0"/>
              <a:t>veckého</a:t>
            </a:r>
            <a:r>
              <a:rPr lang="cs-CZ" sz="2800" dirty="0" smtClean="0"/>
              <a:t> kroužku. Četl jsi už o nově ob__</a:t>
            </a:r>
            <a:r>
              <a:rPr lang="cs-CZ" sz="2800" dirty="0" err="1" smtClean="0"/>
              <a:t>vené</a:t>
            </a:r>
            <a:r>
              <a:rPr lang="cs-CZ" sz="2800" dirty="0" smtClean="0"/>
              <a:t> planetě. Na obloze se ob__vily první hvězdy.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Doplňte neúplná slova</a:t>
            </a:r>
            <a:endParaRPr lang="cs-CZ" sz="36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    </a:t>
            </a:r>
            <a:r>
              <a:rPr lang="cs-CZ" sz="2800" dirty="0" smtClean="0">
                <a:solidFill>
                  <a:schemeClr val="tx1"/>
                </a:solidFill>
              </a:rPr>
              <a:t>Musím cvičit svoji </a:t>
            </a:r>
            <a:r>
              <a:rPr lang="cs-CZ" sz="2800" b="1" dirty="0" smtClean="0">
                <a:solidFill>
                  <a:srgbClr val="FF0000"/>
                </a:solidFill>
              </a:rPr>
              <a:t>paměť</a:t>
            </a:r>
            <a:r>
              <a:rPr lang="cs-CZ" sz="2800" dirty="0" smtClean="0">
                <a:solidFill>
                  <a:schemeClr val="tx1"/>
                </a:solidFill>
              </a:rPr>
              <a:t>, jsem hrozně </a:t>
            </a:r>
            <a:r>
              <a:rPr lang="cs-CZ" sz="2800" b="1" dirty="0" smtClean="0">
                <a:solidFill>
                  <a:srgbClr val="FF0000"/>
                </a:solidFill>
              </a:rPr>
              <a:t>zapomnětlivý. </a:t>
            </a:r>
            <a:r>
              <a:rPr lang="cs-CZ" sz="2800" dirty="0" smtClean="0">
                <a:solidFill>
                  <a:schemeClr val="tx1"/>
                </a:solidFill>
              </a:rPr>
              <a:t>Myslím to </a:t>
            </a:r>
            <a:r>
              <a:rPr lang="cs-CZ" sz="2800" b="1" dirty="0" smtClean="0">
                <a:solidFill>
                  <a:srgbClr val="FF0000"/>
                </a:solidFill>
              </a:rPr>
              <a:t>upřímně</a:t>
            </a:r>
            <a:r>
              <a:rPr lang="cs-CZ" sz="2800" dirty="0" smtClean="0">
                <a:solidFill>
                  <a:schemeClr val="tx1"/>
                </a:solidFill>
              </a:rPr>
              <a:t>. </a:t>
            </a:r>
          </a:p>
          <a:p>
            <a:pPr>
              <a:buNone/>
            </a:pP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   </a:t>
            </a:r>
            <a:r>
              <a:rPr lang="cs-CZ" sz="2800" b="1" dirty="0" smtClean="0">
                <a:solidFill>
                  <a:srgbClr val="FF0000"/>
                </a:solidFill>
              </a:rPr>
              <a:t>Rozumě</a:t>
            </a:r>
            <a:r>
              <a:rPr lang="cs-CZ" sz="2800" dirty="0" smtClean="0">
                <a:solidFill>
                  <a:schemeClr val="tx1"/>
                </a:solidFill>
              </a:rPr>
              <a:t>l jsi zadání? </a:t>
            </a:r>
            <a:r>
              <a:rPr lang="cs-CZ" sz="2800" b="1" dirty="0" smtClean="0">
                <a:solidFill>
                  <a:srgbClr val="FF0000"/>
                </a:solidFill>
              </a:rPr>
              <a:t>Tamější</a:t>
            </a:r>
            <a:r>
              <a:rPr lang="cs-CZ" sz="2800" dirty="0" smtClean="0">
                <a:solidFill>
                  <a:schemeClr val="tx1"/>
                </a:solidFill>
              </a:rPr>
              <a:t> obyvatelé se k nám chovali přátelsky. Auto </a:t>
            </a:r>
            <a:r>
              <a:rPr lang="cs-CZ" sz="2800" b="1" dirty="0" smtClean="0">
                <a:solidFill>
                  <a:srgbClr val="FF0000"/>
                </a:solidFill>
              </a:rPr>
              <a:t>objelo</a:t>
            </a:r>
            <a:r>
              <a:rPr lang="cs-CZ" sz="2800" dirty="0" smtClean="0">
                <a:solidFill>
                  <a:schemeClr val="tx1"/>
                </a:solidFill>
              </a:rPr>
              <a:t> několikrát celé parkoviště. Jsem členem </a:t>
            </a:r>
            <a:r>
              <a:rPr lang="cs-CZ" sz="2800" b="1" dirty="0" smtClean="0">
                <a:solidFill>
                  <a:srgbClr val="FF0000"/>
                </a:solidFill>
              </a:rPr>
              <a:t>pěveckého</a:t>
            </a:r>
            <a:r>
              <a:rPr lang="cs-CZ" sz="2800" dirty="0" smtClean="0">
                <a:solidFill>
                  <a:schemeClr val="tx1"/>
                </a:solidFill>
              </a:rPr>
              <a:t> kroužku. Četl jsi už o nově </a:t>
            </a:r>
            <a:r>
              <a:rPr lang="cs-CZ" sz="2800" b="1" dirty="0" smtClean="0">
                <a:solidFill>
                  <a:srgbClr val="FF0000"/>
                </a:solidFill>
              </a:rPr>
              <a:t>objevené</a:t>
            </a:r>
            <a:r>
              <a:rPr lang="cs-CZ" sz="2800" dirty="0" smtClean="0">
                <a:solidFill>
                  <a:schemeClr val="tx1"/>
                </a:solidFill>
              </a:rPr>
              <a:t> planetě. Na obloze se </a:t>
            </a:r>
            <a:r>
              <a:rPr lang="cs-CZ" sz="2800" b="1" dirty="0" smtClean="0">
                <a:solidFill>
                  <a:srgbClr val="FF0000"/>
                </a:solidFill>
              </a:rPr>
              <a:t>objevily</a:t>
            </a:r>
            <a:r>
              <a:rPr lang="cs-CZ" sz="2800" dirty="0" smtClean="0">
                <a:solidFill>
                  <a:schemeClr val="tx1"/>
                </a:solidFill>
              </a:rPr>
              <a:t> první hvězdy.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Správné řešení</a:t>
            </a:r>
            <a:endParaRPr lang="cs-CZ" sz="36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	Ve výukovém materiálu byly použity kliparty 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z </a:t>
            </a:r>
            <a:r>
              <a:rPr lang="cs-CZ" dirty="0"/>
              <a:t>programu MS Word 2010 od firmy </a:t>
            </a:r>
            <a:r>
              <a:rPr lang="cs-CZ" dirty="0">
                <a:hlinkClick r:id="rId2"/>
              </a:rPr>
              <a:t>www.microsoft.com</a:t>
            </a:r>
            <a:r>
              <a:rPr lang="cs-CZ" dirty="0"/>
              <a:t> . </a:t>
            </a:r>
          </a:p>
          <a:p>
            <a:pPr>
              <a:buNone/>
            </a:pPr>
            <a:r>
              <a:rPr lang="cs-CZ" dirty="0"/>
              <a:t>	Na tento software máme zakoupenou licenci.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03850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284</TotalTime>
  <Words>315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Prezentace aplikace PowerPoint</vt:lpstr>
      <vt:lpstr>Anotace</vt:lpstr>
      <vt:lpstr>Znovu si připomeň:</vt:lpstr>
      <vt:lpstr>Prezentace aplikace PowerPoint</vt:lpstr>
      <vt:lpstr>Znovu si připomeň:</vt:lpstr>
      <vt:lpstr>Prezentace aplikace PowerPoint</vt:lpstr>
      <vt:lpstr>Doplňte neúplná slova</vt:lpstr>
      <vt:lpstr>Správné řešení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Marcela</cp:lastModifiedBy>
  <cp:revision>63</cp:revision>
  <dcterms:created xsi:type="dcterms:W3CDTF">2011-06-20T10:40:08Z</dcterms:created>
  <dcterms:modified xsi:type="dcterms:W3CDTF">2012-11-18T12:41:56Z</dcterms:modified>
</cp:coreProperties>
</file>