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57" r:id="rId3"/>
    <p:sldId id="262" r:id="rId4"/>
    <p:sldId id="263" r:id="rId5"/>
    <p:sldId id="258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7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Eva Sixtová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Předmět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VY_32_INOVACE_08_Český jazyk pro 7. ročník_Předmět</a:t>
          </a:r>
          <a:endParaRPr lang="cs-CZ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77F9A0A2-9375-402F-A292-C5557027D8C5}">
      <dgm:prSet/>
      <dgm:spPr/>
      <dgm:t>
        <a:bodyPr/>
        <a:lstStyle/>
        <a:p>
          <a:r>
            <a:rPr lang="cs-CZ" smtClean="0"/>
            <a:t>Vytvořeno: červenec 2012</a:t>
          </a:r>
          <a:endParaRPr lang="cs-CZ" dirty="0"/>
        </a:p>
      </dgm:t>
    </dgm:pt>
    <dgm:pt modelId="{8BD63DCE-040C-4E43-B230-D46DFBD1F272}" type="parTrans" cxnId="{7198D63D-9112-4DDE-8B91-7D27387999A5}">
      <dgm:prSet/>
      <dgm:spPr/>
      <dgm:t>
        <a:bodyPr/>
        <a:lstStyle/>
        <a:p>
          <a:endParaRPr lang="cs-CZ"/>
        </a:p>
      </dgm:t>
    </dgm:pt>
    <dgm:pt modelId="{ABF4B6AB-971B-4029-874C-F375343CFD59}" type="sibTrans" cxnId="{7198D63D-9112-4DDE-8B91-7D27387999A5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7C9BA77A-2029-44CD-AC84-F21E6E377EAA}" type="pres">
      <dgm:prSet presAssocID="{77F9A0A2-9375-402F-A292-C5557027D8C5}" presName="vertSpace6" presStyleLbl="node1" presStyleIdx="4" presStyleCnt="6"/>
      <dgm:spPr/>
    </dgm:pt>
    <dgm:pt modelId="{3D70A2C3-3F0B-4B03-9B91-0003E3C8F202}" type="pres">
      <dgm:prSet presAssocID="{77F9A0A2-9375-402F-A292-C5557027D8C5}" presName="circle6" presStyleLbl="node1" presStyleIdx="5" presStyleCnt="6"/>
      <dgm:spPr/>
    </dgm:pt>
    <dgm:pt modelId="{2BA81048-3ECB-4767-8C31-49CFF592FC4A}" type="pres">
      <dgm:prSet presAssocID="{77F9A0A2-9375-402F-A292-C5557027D8C5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8EDAD1E-E35F-4058-AEFC-FDB0384DBF43}" type="pres">
      <dgm:prSet presAssocID="{77F9A0A2-9375-402F-A292-C5557027D8C5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DA17B09-983F-4D9E-B357-BACE47E42330}" type="presOf" srcId="{77F9A0A2-9375-402F-A292-C5557027D8C5}" destId="{2BA81048-3ECB-4767-8C31-49CFF592FC4A}" srcOrd="0" destOrd="0" presId="urn:microsoft.com/office/officeart/2005/8/layout/target3"/>
    <dgm:cxn modelId="{7198D63D-9112-4DDE-8B91-7D27387999A5}" srcId="{757F3AB3-0718-4624-B441-E567A8F0AB56}" destId="{77F9A0A2-9375-402F-A292-C5557027D8C5}" srcOrd="5" destOrd="0" parTransId="{8BD63DCE-040C-4E43-B230-D46DFBD1F272}" sibTransId="{ABF4B6AB-971B-4029-874C-F375343CFD59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E40B2BC-31ED-4138-A48D-4476CE1B5331}" type="presOf" srcId="{77F9A0A2-9375-402F-A292-C5557027D8C5}" destId="{B8EDAD1E-E35F-4058-AEFC-FDB0384DBF43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07EA8BA9-06D2-4149-A1C3-003F3178C570}" type="presParOf" srcId="{333A1088-737F-45CB-B68E-254E46348037}" destId="{7C9BA77A-2029-44CD-AC84-F21E6E377EAA}" srcOrd="15" destOrd="0" presId="urn:microsoft.com/office/officeart/2005/8/layout/target3"/>
    <dgm:cxn modelId="{E5CBCDCB-4DAE-4EC0-A20D-81104C4C9C4D}" type="presParOf" srcId="{333A1088-737F-45CB-B68E-254E46348037}" destId="{3D70A2C3-3F0B-4B03-9B91-0003E3C8F202}" srcOrd="16" destOrd="0" presId="urn:microsoft.com/office/officeart/2005/8/layout/target3"/>
    <dgm:cxn modelId="{04302134-D48B-413C-A901-CA0A3C3499B5}" type="presParOf" srcId="{333A1088-737F-45CB-B68E-254E46348037}" destId="{2BA81048-3ECB-4767-8C31-49CFF592FC4A}" srcOrd="17" destOrd="0" presId="urn:microsoft.com/office/officeart/2005/8/layout/target3"/>
    <dgm:cxn modelId="{13CDA376-51CC-43A4-BB28-D68FA4900018}" type="presParOf" srcId="{333A1088-737F-45CB-B68E-254E46348037}" destId="{AED2198E-93D5-4001-81B4-73124B309672}" srcOrd="18" destOrd="0" presId="urn:microsoft.com/office/officeart/2005/8/layout/target3"/>
    <dgm:cxn modelId="{43CC709B-1745-47B2-8A06-E8380F06E8A9}" type="presParOf" srcId="{333A1088-737F-45CB-B68E-254E46348037}" destId="{2BE915AB-18AA-4053-B92C-3BFC9ED204BB}" srcOrd="19" destOrd="0" presId="urn:microsoft.com/office/officeart/2005/8/layout/target3"/>
    <dgm:cxn modelId="{23FB4463-6545-4245-B514-AB668D3F89F0}" type="presParOf" srcId="{333A1088-737F-45CB-B68E-254E46348037}" destId="{6BB5E863-4638-4E1D-BFDE-399D028AC4ED}" srcOrd="20" destOrd="0" presId="urn:microsoft.com/office/officeart/2005/8/layout/target3"/>
    <dgm:cxn modelId="{E511B6D4-0D10-4AEB-B5EF-3B249F5AA9AF}" type="presParOf" srcId="{333A1088-737F-45CB-B68E-254E46348037}" destId="{5A5FFA88-C948-4069-8E93-59FA12366E83}" srcOrd="21" destOrd="0" presId="urn:microsoft.com/office/officeart/2005/8/layout/target3"/>
    <dgm:cxn modelId="{5EB60369-FD44-46BF-8A70-216DE17A7A42}" type="presParOf" srcId="{333A1088-737F-45CB-B68E-254E46348037}" destId="{890E4F0B-2866-4A3F-A3C7-2A14B1797930}" srcOrd="22" destOrd="0" presId="urn:microsoft.com/office/officeart/2005/8/layout/target3"/>
    <dgm:cxn modelId="{3936D0F9-D15F-43F7-87A2-B9AC6100702F}" type="presParOf" srcId="{333A1088-737F-45CB-B68E-254E46348037}" destId="{B8EDAD1E-E35F-4058-AEFC-FDB0384DBF43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742078" cy="274207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accent1"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371039" y="0"/>
          <a:ext cx="5253696" cy="274207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ZŠ Týnec nad Labem</a:t>
          </a:r>
          <a:endParaRPr lang="cs-CZ" sz="1500" kern="1200" dirty="0"/>
        </a:p>
      </dsp:txBody>
      <dsp:txXfrm>
        <a:off x="1371039" y="0"/>
        <a:ext cx="5253696" cy="342760"/>
      </dsp:txXfrm>
    </dsp:sp>
    <dsp:sp modelId="{A52A0455-90FF-4808-ABD0-F02540D31D5A}">
      <dsp:nvSpPr>
        <dsp:cNvPr id="0" name=""/>
        <dsp:cNvSpPr/>
      </dsp:nvSpPr>
      <dsp:spPr>
        <a:xfrm>
          <a:off x="239932" y="342760"/>
          <a:ext cx="2262213" cy="22622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accent1"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371039" y="342760"/>
          <a:ext cx="5253696" cy="22622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AUTOR: Mgr. Eva Sixtová</a:t>
          </a:r>
          <a:endParaRPr lang="cs-CZ" sz="1500" kern="1200" dirty="0"/>
        </a:p>
      </dsp:txBody>
      <dsp:txXfrm>
        <a:off x="1371039" y="342760"/>
        <a:ext cx="5253696" cy="342760"/>
      </dsp:txXfrm>
    </dsp:sp>
    <dsp:sp modelId="{313FC574-E1CD-4FB4-B054-0B805CE0447D}">
      <dsp:nvSpPr>
        <dsp:cNvPr id="0" name=""/>
        <dsp:cNvSpPr/>
      </dsp:nvSpPr>
      <dsp:spPr>
        <a:xfrm>
          <a:off x="479864" y="685521"/>
          <a:ext cx="1782348" cy="178234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accent1"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371039" y="685521"/>
          <a:ext cx="5253696" cy="17823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VY_32_INOVACE_08_Český jazyk pro 7. ročník_Předmět</a:t>
          </a:r>
          <a:endParaRPr lang="cs-CZ" sz="1500" kern="1200" dirty="0"/>
        </a:p>
      </dsp:txBody>
      <dsp:txXfrm>
        <a:off x="1371039" y="685521"/>
        <a:ext cx="5253696" cy="342757"/>
      </dsp:txXfrm>
    </dsp:sp>
    <dsp:sp modelId="{FFC9F71D-1B4F-4AD9-A4A6-86ADEFC8AF5C}">
      <dsp:nvSpPr>
        <dsp:cNvPr id="0" name=""/>
        <dsp:cNvSpPr/>
      </dsp:nvSpPr>
      <dsp:spPr>
        <a:xfrm>
          <a:off x="719795" y="1028279"/>
          <a:ext cx="1302487" cy="130248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accent1"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371039" y="1028279"/>
          <a:ext cx="5253696" cy="130248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Téma: Předmět</a:t>
          </a:r>
          <a:endParaRPr lang="cs-CZ" sz="1500" kern="1200" dirty="0"/>
        </a:p>
      </dsp:txBody>
      <dsp:txXfrm>
        <a:off x="1371039" y="1028279"/>
        <a:ext cx="5253696" cy="342760"/>
      </dsp:txXfrm>
    </dsp:sp>
    <dsp:sp modelId="{EE85B701-7295-41C0-BA7A-34D3756A2AE6}">
      <dsp:nvSpPr>
        <dsp:cNvPr id="0" name=""/>
        <dsp:cNvSpPr/>
      </dsp:nvSpPr>
      <dsp:spPr>
        <a:xfrm>
          <a:off x="959727" y="1371039"/>
          <a:ext cx="822622" cy="82262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accent1"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371039" y="1371039"/>
          <a:ext cx="5253696" cy="82262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CZ.1.07/1.4.00/21.1921</a:t>
          </a:r>
          <a:endParaRPr lang="cs-CZ" sz="1500" kern="1200" dirty="0"/>
        </a:p>
      </dsp:txBody>
      <dsp:txXfrm>
        <a:off x="1371039" y="1371039"/>
        <a:ext cx="5253696" cy="342760"/>
      </dsp:txXfrm>
    </dsp:sp>
    <dsp:sp modelId="{3D70A2C3-3F0B-4B03-9B91-0003E3C8F202}">
      <dsp:nvSpPr>
        <dsp:cNvPr id="0" name=""/>
        <dsp:cNvSpPr/>
      </dsp:nvSpPr>
      <dsp:spPr>
        <a:xfrm>
          <a:off x="1199660" y="1713800"/>
          <a:ext cx="342757" cy="3427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accent1"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BA81048-3ECB-4767-8C31-49CFF592FC4A}">
      <dsp:nvSpPr>
        <dsp:cNvPr id="0" name=""/>
        <dsp:cNvSpPr/>
      </dsp:nvSpPr>
      <dsp:spPr>
        <a:xfrm>
          <a:off x="1371039" y="1713800"/>
          <a:ext cx="5253696" cy="3427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smtClean="0"/>
            <a:t>Vytvořeno: červenec 2012</a:t>
          </a:r>
          <a:endParaRPr lang="cs-CZ" sz="1500" kern="1200" dirty="0"/>
        </a:p>
      </dsp:txBody>
      <dsp:txXfrm>
        <a:off x="1371039" y="1713800"/>
        <a:ext cx="5253696" cy="3427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345388697"/>
              </p:ext>
            </p:extLst>
          </p:nvPr>
        </p:nvGraphicFramePr>
        <p:xfrm>
          <a:off x="2339752" y="714356"/>
          <a:ext cx="6624736" cy="27420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Výukový materiál je určen pro žáky 7. ročníku. 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Žáci se seznámí s větným členem - předmět. Tento větný člen pak určují v jednotlivých větách. 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Vybraná cvičení lze vytisknout jako pracovní listy. 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Pro prezentaci je vhodné využití interaktivní tabule.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2348880"/>
            <a:ext cx="7408333" cy="3777283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dirty="0"/>
              <a:t>p</a:t>
            </a:r>
            <a:r>
              <a:rPr lang="cs-CZ" dirty="0" smtClean="0"/>
              <a:t>ředmět je </a:t>
            </a:r>
            <a:r>
              <a:rPr lang="cs-CZ" b="1" dirty="0" smtClean="0">
                <a:solidFill>
                  <a:srgbClr val="C00000"/>
                </a:solidFill>
              </a:rPr>
              <a:t>rozvíjející větný člen</a:t>
            </a:r>
          </a:p>
          <a:p>
            <a:pPr>
              <a:lnSpc>
                <a:spcPct val="150000"/>
              </a:lnSpc>
            </a:pPr>
            <a:r>
              <a:rPr lang="cs-CZ" dirty="0"/>
              <a:t>j</a:t>
            </a:r>
            <a:r>
              <a:rPr lang="cs-CZ" dirty="0" smtClean="0"/>
              <a:t>e závislý na slovese nebo dějovém přídavném jménu</a:t>
            </a:r>
          </a:p>
          <a:p>
            <a:pPr>
              <a:lnSpc>
                <a:spcPct val="150000"/>
              </a:lnSpc>
            </a:pPr>
            <a:r>
              <a:rPr lang="cs-CZ" dirty="0"/>
              <a:t>b</a:t>
            </a:r>
            <a:r>
              <a:rPr lang="cs-CZ" dirty="0" smtClean="0"/>
              <a:t>ývá nejčastěji </a:t>
            </a:r>
            <a:r>
              <a:rPr lang="cs-CZ" b="1" dirty="0" smtClean="0">
                <a:solidFill>
                  <a:srgbClr val="C00000"/>
                </a:solidFill>
              </a:rPr>
              <a:t>podstatným jménem nebo zájmenem</a:t>
            </a:r>
          </a:p>
          <a:p>
            <a:pPr>
              <a:lnSpc>
                <a:spcPct val="150000"/>
              </a:lnSpc>
            </a:pPr>
            <a:r>
              <a:rPr lang="cs-CZ" dirty="0"/>
              <a:t>n</a:t>
            </a:r>
            <a:r>
              <a:rPr lang="cs-CZ" dirty="0" smtClean="0"/>
              <a:t>ejčastěji je </a:t>
            </a:r>
            <a:r>
              <a:rPr lang="cs-CZ" b="1" dirty="0" smtClean="0">
                <a:solidFill>
                  <a:srgbClr val="C00000"/>
                </a:solidFill>
              </a:rPr>
              <a:t>ve 4.pádě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může být však i v pádě 3., 2. či 7.</a:t>
            </a:r>
          </a:p>
          <a:p>
            <a:pPr>
              <a:lnSpc>
                <a:spcPct val="150000"/>
              </a:lnSpc>
            </a:pPr>
            <a:r>
              <a:rPr lang="cs-CZ" dirty="0"/>
              <a:t>o</a:t>
            </a:r>
            <a:r>
              <a:rPr lang="cs-CZ" dirty="0" smtClean="0"/>
              <a:t>značujeme ho zkratkou </a:t>
            </a:r>
            <a:r>
              <a:rPr lang="cs-CZ" dirty="0" err="1" smtClean="0"/>
              <a:t>Pt</a:t>
            </a:r>
            <a:endParaRPr lang="cs-CZ" dirty="0" smtClean="0"/>
          </a:p>
          <a:p>
            <a:pPr>
              <a:lnSpc>
                <a:spcPct val="150000"/>
              </a:lnSpc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Předmět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233311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2204864"/>
            <a:ext cx="7408333" cy="3921299"/>
          </a:xfrm>
        </p:spPr>
        <p:txBody>
          <a:bodyPr/>
          <a:lstStyle/>
          <a:p>
            <a:r>
              <a:rPr lang="cs-CZ" dirty="0" smtClean="0"/>
              <a:t>Příklady: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Je nutné přinášet oběti.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</a:t>
            </a:r>
            <a:r>
              <a:rPr lang="cs-CZ" b="1" dirty="0" smtClean="0">
                <a:solidFill>
                  <a:srgbClr val="C00000"/>
                </a:solidFill>
              </a:rPr>
              <a:t>-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rgbClr val="C00000"/>
                </a:solidFill>
              </a:rPr>
              <a:t>oběti – </a:t>
            </a:r>
            <a:r>
              <a:rPr lang="cs-CZ" b="1" dirty="0" err="1" smtClean="0">
                <a:solidFill>
                  <a:srgbClr val="C00000"/>
                </a:solidFill>
              </a:rPr>
              <a:t>Pt</a:t>
            </a:r>
            <a:r>
              <a:rPr lang="cs-CZ" b="1" dirty="0" smtClean="0">
                <a:solidFill>
                  <a:srgbClr val="C00000"/>
                </a:solidFill>
              </a:rPr>
              <a:t>, 4.pád</a:t>
            </a:r>
          </a:p>
          <a:p>
            <a:pPr marL="0" indent="0">
              <a:buNone/>
            </a:pPr>
            <a:r>
              <a:rPr lang="cs-CZ" b="1" dirty="0">
                <a:solidFill>
                  <a:srgbClr val="C00000"/>
                </a:solidFill>
              </a:rPr>
              <a:t>	</a:t>
            </a:r>
            <a:r>
              <a:rPr lang="cs-CZ" dirty="0" smtClean="0">
                <a:solidFill>
                  <a:schemeClr val="tx1"/>
                </a:solidFill>
              </a:rPr>
              <a:t>Daroval kamarádovo kotě.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	</a:t>
            </a:r>
            <a:r>
              <a:rPr lang="cs-CZ" dirty="0" smtClean="0">
                <a:solidFill>
                  <a:schemeClr val="tx1"/>
                </a:solidFill>
              </a:rPr>
              <a:t>	</a:t>
            </a:r>
            <a:r>
              <a:rPr lang="cs-CZ" b="1" dirty="0" smtClean="0">
                <a:solidFill>
                  <a:srgbClr val="C00000"/>
                </a:solidFill>
              </a:rPr>
              <a:t>- kotě – </a:t>
            </a:r>
            <a:r>
              <a:rPr lang="cs-CZ" b="1" dirty="0" err="1" smtClean="0">
                <a:solidFill>
                  <a:srgbClr val="C00000"/>
                </a:solidFill>
              </a:rPr>
              <a:t>Pt</a:t>
            </a:r>
            <a:r>
              <a:rPr lang="cs-CZ" b="1" dirty="0" smtClean="0">
                <a:solidFill>
                  <a:srgbClr val="C00000"/>
                </a:solidFill>
              </a:rPr>
              <a:t>, 3. pád</a:t>
            </a:r>
          </a:p>
          <a:p>
            <a:pPr marL="0" indent="0">
              <a:buNone/>
            </a:pPr>
            <a:r>
              <a:rPr lang="cs-CZ" b="1" dirty="0">
                <a:solidFill>
                  <a:srgbClr val="C00000"/>
                </a:solidFill>
              </a:rPr>
              <a:t>	</a:t>
            </a:r>
            <a:r>
              <a:rPr lang="cs-CZ" dirty="0" smtClean="0">
                <a:solidFill>
                  <a:schemeClr val="tx1"/>
                </a:solidFill>
              </a:rPr>
              <a:t>Dbát dobré rady přátel.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tx1"/>
                </a:solidFill>
              </a:rPr>
              <a:t>	</a:t>
            </a:r>
            <a:r>
              <a:rPr lang="cs-CZ" b="1" dirty="0" smtClean="0">
                <a:solidFill>
                  <a:schemeClr val="tx1"/>
                </a:solidFill>
              </a:rPr>
              <a:t>	</a:t>
            </a:r>
            <a:r>
              <a:rPr lang="cs-CZ" b="1" dirty="0" smtClean="0">
                <a:solidFill>
                  <a:srgbClr val="C00000"/>
                </a:solidFill>
              </a:rPr>
              <a:t>- rady – </a:t>
            </a:r>
            <a:r>
              <a:rPr lang="cs-CZ" b="1" dirty="0" err="1" smtClean="0">
                <a:solidFill>
                  <a:srgbClr val="C00000"/>
                </a:solidFill>
              </a:rPr>
              <a:t>Pt</a:t>
            </a:r>
            <a:r>
              <a:rPr lang="cs-CZ" b="1" dirty="0" smtClean="0">
                <a:solidFill>
                  <a:srgbClr val="C00000"/>
                </a:solidFill>
              </a:rPr>
              <a:t>, 2.pád</a:t>
            </a:r>
          </a:p>
        </p:txBody>
      </p:sp>
      <p:pic>
        <p:nvPicPr>
          <p:cNvPr id="1026" name="Picture 2" descr="C:\Users\Marcela\AppData\Local\Microsoft\Windows\Temporary Internet Files\Content.IE5\28PORT7E\MP90043102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924944"/>
            <a:ext cx="2558627" cy="2492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779606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8840"/>
            <a:ext cx="8229600" cy="4726308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buNone/>
            </a:pPr>
            <a:r>
              <a:rPr lang="cs-CZ" sz="3600" dirty="0" smtClean="0"/>
              <a:t>   Nakonec mu chyběl jediný krok. </a:t>
            </a:r>
          </a:p>
          <a:p>
            <a:pPr>
              <a:lnSpc>
                <a:spcPct val="150000"/>
              </a:lnSpc>
              <a:buNone/>
            </a:pPr>
            <a:r>
              <a:rPr lang="cs-CZ" sz="3600" dirty="0" smtClean="0"/>
              <a:t>	</a:t>
            </a:r>
            <a:endParaRPr lang="cs-CZ" sz="3600" dirty="0"/>
          </a:p>
          <a:p>
            <a:pPr>
              <a:buNone/>
            </a:pPr>
            <a:r>
              <a:rPr lang="cs-CZ" sz="3600" dirty="0" smtClean="0"/>
              <a:t> </a:t>
            </a:r>
            <a:endParaRPr lang="cs-CZ" sz="3600" dirty="0"/>
          </a:p>
          <a:p>
            <a:pPr>
              <a:lnSpc>
                <a:spcPct val="150000"/>
              </a:lnSpc>
              <a:buNone/>
            </a:pPr>
            <a:r>
              <a:rPr lang="cs-CZ" sz="3600" dirty="0" smtClean="0"/>
              <a:t>	Naposledy zahlédl Jana v parku.</a:t>
            </a:r>
          </a:p>
          <a:p>
            <a:pPr>
              <a:lnSpc>
                <a:spcPct val="150000"/>
              </a:lnSpc>
              <a:buNone/>
            </a:pPr>
            <a:r>
              <a:rPr lang="cs-CZ" sz="3600" dirty="0" smtClean="0"/>
              <a:t>   </a:t>
            </a:r>
            <a:r>
              <a:rPr lang="cs-CZ" sz="3200" dirty="0" smtClean="0"/>
              <a:t>Naposledy </a:t>
            </a:r>
            <a:r>
              <a:rPr lang="cs-CZ" sz="3200" dirty="0"/>
              <a:t>zahlédl </a:t>
            </a:r>
            <a:r>
              <a:rPr lang="cs-CZ" sz="3200" b="1" dirty="0" smtClean="0">
                <a:solidFill>
                  <a:srgbClr val="00B050"/>
                </a:solidFill>
              </a:rPr>
              <a:t>Jana </a:t>
            </a:r>
            <a:r>
              <a:rPr lang="cs-CZ" sz="3200" dirty="0" smtClean="0">
                <a:solidFill>
                  <a:schemeClr val="tx1"/>
                </a:solidFill>
              </a:rPr>
              <a:t>(</a:t>
            </a:r>
            <a:r>
              <a:rPr lang="cs-CZ" sz="3200" dirty="0" err="1" smtClean="0">
                <a:solidFill>
                  <a:schemeClr val="tx1"/>
                </a:solidFill>
              </a:rPr>
              <a:t>Pt</a:t>
            </a:r>
            <a:r>
              <a:rPr lang="cs-CZ" sz="3200" dirty="0" smtClean="0">
                <a:solidFill>
                  <a:schemeClr val="tx1"/>
                </a:solidFill>
              </a:rPr>
              <a:t>, 4. p.)</a:t>
            </a:r>
            <a:r>
              <a:rPr lang="cs-CZ" sz="3200" b="1" dirty="0" smtClean="0">
                <a:solidFill>
                  <a:srgbClr val="00B050"/>
                </a:solidFill>
              </a:rPr>
              <a:t> </a:t>
            </a:r>
            <a:r>
              <a:rPr lang="cs-CZ" sz="3200" dirty="0"/>
              <a:t>v parku.</a:t>
            </a:r>
          </a:p>
          <a:p>
            <a:pPr>
              <a:buNone/>
            </a:pPr>
            <a:endParaRPr lang="cs-CZ" sz="3600" dirty="0" smtClean="0"/>
          </a:p>
          <a:p>
            <a:pPr>
              <a:lnSpc>
                <a:spcPct val="150000"/>
              </a:lnSpc>
              <a:buNone/>
            </a:pPr>
            <a:r>
              <a:rPr lang="cs-CZ" sz="3600" dirty="0" smtClean="0"/>
              <a:t>   </a:t>
            </a:r>
          </a:p>
          <a:p>
            <a:pPr>
              <a:buNone/>
            </a:pPr>
            <a:r>
              <a:rPr lang="cs-CZ" sz="3600" dirty="0" smtClean="0"/>
              <a:t> </a:t>
            </a:r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r>
              <a:rPr lang="cs-CZ" sz="3600" dirty="0" smtClean="0"/>
              <a:t>    </a:t>
            </a:r>
          </a:p>
          <a:p>
            <a:pPr>
              <a:buNone/>
            </a:pPr>
            <a:endParaRPr lang="cs-CZ" sz="3600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76672"/>
            <a:ext cx="8229600" cy="1071570"/>
          </a:xfrm>
        </p:spPr>
        <p:txBody>
          <a:bodyPr>
            <a:noAutofit/>
          </a:bodyPr>
          <a:lstStyle/>
          <a:p>
            <a:r>
              <a:rPr lang="cs-CZ" sz="3600" dirty="0" smtClean="0"/>
              <a:t>Urči základní skladební dvojici, </a:t>
            </a:r>
            <a:br>
              <a:rPr lang="cs-CZ" sz="3600" dirty="0" smtClean="0"/>
            </a:br>
            <a:r>
              <a:rPr lang="cs-CZ" sz="3600" dirty="0" smtClean="0"/>
              <a:t>vyhledej předmět.</a:t>
            </a:r>
            <a:endParaRPr lang="cs-CZ" sz="3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55576" y="3284984"/>
            <a:ext cx="64807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Nakonec </a:t>
            </a:r>
            <a:r>
              <a:rPr lang="cs-CZ" sz="2800" b="1" dirty="0" smtClean="0">
                <a:solidFill>
                  <a:srgbClr val="00B050"/>
                </a:solidFill>
              </a:rPr>
              <a:t>mu </a:t>
            </a:r>
            <a:r>
              <a:rPr lang="cs-CZ" sz="2800" dirty="0" smtClean="0"/>
              <a:t>(</a:t>
            </a:r>
            <a:r>
              <a:rPr lang="cs-CZ" sz="2800" dirty="0" err="1" smtClean="0"/>
              <a:t>Pt</a:t>
            </a:r>
            <a:r>
              <a:rPr lang="cs-CZ" sz="2800" dirty="0" smtClean="0"/>
              <a:t>, 3. p.) </a:t>
            </a:r>
            <a:r>
              <a:rPr lang="cs-CZ" sz="2800" dirty="0"/>
              <a:t>chyběl jediný krok.</a:t>
            </a:r>
          </a:p>
        </p:txBody>
      </p:sp>
      <p:sp>
        <p:nvSpPr>
          <p:cNvPr id="12" name="Volný tvar 11"/>
          <p:cNvSpPr/>
          <p:nvPr/>
        </p:nvSpPr>
        <p:spPr>
          <a:xfrm>
            <a:off x="4258491" y="3719882"/>
            <a:ext cx="966652" cy="94472"/>
          </a:xfrm>
          <a:custGeom>
            <a:avLst/>
            <a:gdLst>
              <a:gd name="connsiteX0" fmla="*/ 0 w 966652"/>
              <a:gd name="connsiteY0" fmla="*/ 42221 h 94472"/>
              <a:gd name="connsiteX1" fmla="*/ 65315 w 966652"/>
              <a:gd name="connsiteY1" fmla="*/ 3032 h 94472"/>
              <a:gd name="connsiteX2" fmla="*/ 143692 w 966652"/>
              <a:gd name="connsiteY2" fmla="*/ 55284 h 94472"/>
              <a:gd name="connsiteX3" fmla="*/ 182880 w 966652"/>
              <a:gd name="connsiteY3" fmla="*/ 68347 h 94472"/>
              <a:gd name="connsiteX4" fmla="*/ 300446 w 966652"/>
              <a:gd name="connsiteY4" fmla="*/ 16095 h 94472"/>
              <a:gd name="connsiteX5" fmla="*/ 339635 w 966652"/>
              <a:gd name="connsiteY5" fmla="*/ 29158 h 94472"/>
              <a:gd name="connsiteX6" fmla="*/ 352698 w 966652"/>
              <a:gd name="connsiteY6" fmla="*/ 68347 h 94472"/>
              <a:gd name="connsiteX7" fmla="*/ 431075 w 966652"/>
              <a:gd name="connsiteY7" fmla="*/ 94472 h 94472"/>
              <a:gd name="connsiteX8" fmla="*/ 470263 w 966652"/>
              <a:gd name="connsiteY8" fmla="*/ 68347 h 94472"/>
              <a:gd name="connsiteX9" fmla="*/ 496389 w 966652"/>
              <a:gd name="connsiteY9" fmla="*/ 29158 h 94472"/>
              <a:gd name="connsiteX10" fmla="*/ 548640 w 966652"/>
              <a:gd name="connsiteY10" fmla="*/ 42221 h 94472"/>
              <a:gd name="connsiteX11" fmla="*/ 640080 w 966652"/>
              <a:gd name="connsiteY11" fmla="*/ 68347 h 94472"/>
              <a:gd name="connsiteX12" fmla="*/ 718458 w 966652"/>
              <a:gd name="connsiteY12" fmla="*/ 16095 h 94472"/>
              <a:gd name="connsiteX13" fmla="*/ 757646 w 966652"/>
              <a:gd name="connsiteY13" fmla="*/ 42221 h 94472"/>
              <a:gd name="connsiteX14" fmla="*/ 809898 w 966652"/>
              <a:gd name="connsiteY14" fmla="*/ 94472 h 94472"/>
              <a:gd name="connsiteX15" fmla="*/ 862149 w 966652"/>
              <a:gd name="connsiteY15" fmla="*/ 81409 h 94472"/>
              <a:gd name="connsiteX16" fmla="*/ 875212 w 966652"/>
              <a:gd name="connsiteY16" fmla="*/ 42221 h 94472"/>
              <a:gd name="connsiteX17" fmla="*/ 914400 w 966652"/>
              <a:gd name="connsiteY17" fmla="*/ 29158 h 94472"/>
              <a:gd name="connsiteX18" fmla="*/ 966652 w 966652"/>
              <a:gd name="connsiteY18" fmla="*/ 42221 h 944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966652" h="94472">
                <a:moveTo>
                  <a:pt x="0" y="42221"/>
                </a:moveTo>
                <a:cubicBezTo>
                  <a:pt x="21772" y="29158"/>
                  <a:pt x="40530" y="8540"/>
                  <a:pt x="65315" y="3032"/>
                </a:cubicBezTo>
                <a:cubicBezTo>
                  <a:pt x="129879" y="-11316"/>
                  <a:pt x="110159" y="28457"/>
                  <a:pt x="143692" y="55284"/>
                </a:cubicBezTo>
                <a:cubicBezTo>
                  <a:pt x="154444" y="63886"/>
                  <a:pt x="169817" y="63993"/>
                  <a:pt x="182880" y="68347"/>
                </a:cubicBezTo>
                <a:cubicBezTo>
                  <a:pt x="276152" y="37256"/>
                  <a:pt x="238344" y="57497"/>
                  <a:pt x="300446" y="16095"/>
                </a:cubicBezTo>
                <a:cubicBezTo>
                  <a:pt x="313509" y="20449"/>
                  <a:pt x="329898" y="19421"/>
                  <a:pt x="339635" y="29158"/>
                </a:cubicBezTo>
                <a:cubicBezTo>
                  <a:pt x="349372" y="38895"/>
                  <a:pt x="341493" y="60344"/>
                  <a:pt x="352698" y="68347"/>
                </a:cubicBezTo>
                <a:cubicBezTo>
                  <a:pt x="375107" y="84354"/>
                  <a:pt x="431075" y="94472"/>
                  <a:pt x="431075" y="94472"/>
                </a:cubicBezTo>
                <a:cubicBezTo>
                  <a:pt x="444138" y="85764"/>
                  <a:pt x="459162" y="79448"/>
                  <a:pt x="470263" y="68347"/>
                </a:cubicBezTo>
                <a:cubicBezTo>
                  <a:pt x="481364" y="57246"/>
                  <a:pt x="481495" y="34123"/>
                  <a:pt x="496389" y="29158"/>
                </a:cubicBezTo>
                <a:cubicBezTo>
                  <a:pt x="513421" y="23481"/>
                  <a:pt x="531223" y="37867"/>
                  <a:pt x="548640" y="42221"/>
                </a:cubicBezTo>
                <a:cubicBezTo>
                  <a:pt x="566581" y="96041"/>
                  <a:pt x="554850" y="103859"/>
                  <a:pt x="640080" y="68347"/>
                </a:cubicBezTo>
                <a:cubicBezTo>
                  <a:pt x="669064" y="56270"/>
                  <a:pt x="718458" y="16095"/>
                  <a:pt x="718458" y="16095"/>
                </a:cubicBezTo>
                <a:cubicBezTo>
                  <a:pt x="731521" y="24804"/>
                  <a:pt x="747839" y="29962"/>
                  <a:pt x="757646" y="42221"/>
                </a:cubicBezTo>
                <a:cubicBezTo>
                  <a:pt x="808313" y="105555"/>
                  <a:pt x="724396" y="65971"/>
                  <a:pt x="809898" y="94472"/>
                </a:cubicBezTo>
                <a:cubicBezTo>
                  <a:pt x="827315" y="90118"/>
                  <a:pt x="848130" y="92624"/>
                  <a:pt x="862149" y="81409"/>
                </a:cubicBezTo>
                <a:cubicBezTo>
                  <a:pt x="872901" y="72807"/>
                  <a:pt x="865476" y="51957"/>
                  <a:pt x="875212" y="42221"/>
                </a:cubicBezTo>
                <a:cubicBezTo>
                  <a:pt x="884948" y="32485"/>
                  <a:pt x="901337" y="33512"/>
                  <a:pt x="914400" y="29158"/>
                </a:cubicBezTo>
                <a:cubicBezTo>
                  <a:pt x="957720" y="43598"/>
                  <a:pt x="939819" y="42221"/>
                  <a:pt x="966652" y="42221"/>
                </a:cubicBezTo>
              </a:path>
            </a:pathLst>
          </a:cu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4" name="Přímá spojnice 13"/>
          <p:cNvCxnSpPr/>
          <p:nvPr/>
        </p:nvCxnSpPr>
        <p:spPr>
          <a:xfrm>
            <a:off x="6300192" y="3719882"/>
            <a:ext cx="648072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aoblený obdélník 14"/>
          <p:cNvSpPr/>
          <p:nvPr/>
        </p:nvSpPr>
        <p:spPr>
          <a:xfrm>
            <a:off x="755576" y="3284984"/>
            <a:ext cx="7560840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olný tvar 15"/>
          <p:cNvSpPr/>
          <p:nvPr/>
        </p:nvSpPr>
        <p:spPr>
          <a:xfrm>
            <a:off x="2730137" y="6178731"/>
            <a:ext cx="1219569" cy="117566"/>
          </a:xfrm>
          <a:custGeom>
            <a:avLst/>
            <a:gdLst>
              <a:gd name="connsiteX0" fmla="*/ 0 w 1219569"/>
              <a:gd name="connsiteY0" fmla="*/ 52252 h 117566"/>
              <a:gd name="connsiteX1" fmla="*/ 65314 w 1219569"/>
              <a:gd name="connsiteY1" fmla="*/ 39189 h 117566"/>
              <a:gd name="connsiteX2" fmla="*/ 104503 w 1219569"/>
              <a:gd name="connsiteY2" fmla="*/ 26126 h 117566"/>
              <a:gd name="connsiteX3" fmla="*/ 143692 w 1219569"/>
              <a:gd name="connsiteY3" fmla="*/ 39189 h 117566"/>
              <a:gd name="connsiteX4" fmla="*/ 209006 w 1219569"/>
              <a:gd name="connsiteY4" fmla="*/ 91440 h 117566"/>
              <a:gd name="connsiteX5" fmla="*/ 248194 w 1219569"/>
              <a:gd name="connsiteY5" fmla="*/ 78378 h 117566"/>
              <a:gd name="connsiteX6" fmla="*/ 326572 w 1219569"/>
              <a:gd name="connsiteY6" fmla="*/ 26126 h 117566"/>
              <a:gd name="connsiteX7" fmla="*/ 365760 w 1219569"/>
              <a:gd name="connsiteY7" fmla="*/ 0 h 117566"/>
              <a:gd name="connsiteX8" fmla="*/ 404949 w 1219569"/>
              <a:gd name="connsiteY8" fmla="*/ 26126 h 117566"/>
              <a:gd name="connsiteX9" fmla="*/ 457200 w 1219569"/>
              <a:gd name="connsiteY9" fmla="*/ 104503 h 117566"/>
              <a:gd name="connsiteX10" fmla="*/ 509452 w 1219569"/>
              <a:gd name="connsiteY10" fmla="*/ 91440 h 117566"/>
              <a:gd name="connsiteX11" fmla="*/ 574766 w 1219569"/>
              <a:gd name="connsiteY11" fmla="*/ 39189 h 117566"/>
              <a:gd name="connsiteX12" fmla="*/ 627017 w 1219569"/>
              <a:gd name="connsiteY12" fmla="*/ 52252 h 117566"/>
              <a:gd name="connsiteX13" fmla="*/ 640080 w 1219569"/>
              <a:gd name="connsiteY13" fmla="*/ 91440 h 117566"/>
              <a:gd name="connsiteX14" fmla="*/ 679269 w 1219569"/>
              <a:gd name="connsiteY14" fmla="*/ 104503 h 117566"/>
              <a:gd name="connsiteX15" fmla="*/ 796834 w 1219569"/>
              <a:gd name="connsiteY15" fmla="*/ 39189 h 117566"/>
              <a:gd name="connsiteX16" fmla="*/ 836023 w 1219569"/>
              <a:gd name="connsiteY16" fmla="*/ 65315 h 117566"/>
              <a:gd name="connsiteX17" fmla="*/ 875212 w 1219569"/>
              <a:gd name="connsiteY17" fmla="*/ 104503 h 117566"/>
              <a:gd name="connsiteX18" fmla="*/ 914400 w 1219569"/>
              <a:gd name="connsiteY18" fmla="*/ 117566 h 117566"/>
              <a:gd name="connsiteX19" fmla="*/ 992777 w 1219569"/>
              <a:gd name="connsiteY19" fmla="*/ 78378 h 117566"/>
              <a:gd name="connsiteX20" fmla="*/ 1018903 w 1219569"/>
              <a:gd name="connsiteY20" fmla="*/ 39189 h 117566"/>
              <a:gd name="connsiteX21" fmla="*/ 1110343 w 1219569"/>
              <a:gd name="connsiteY21" fmla="*/ 52252 h 117566"/>
              <a:gd name="connsiteX22" fmla="*/ 1136469 w 1219569"/>
              <a:gd name="connsiteY22" fmla="*/ 91440 h 117566"/>
              <a:gd name="connsiteX23" fmla="*/ 1175657 w 1219569"/>
              <a:gd name="connsiteY23" fmla="*/ 104503 h 117566"/>
              <a:gd name="connsiteX24" fmla="*/ 1214846 w 1219569"/>
              <a:gd name="connsiteY24" fmla="*/ 13063 h 1175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9569" h="117566">
                <a:moveTo>
                  <a:pt x="0" y="52252"/>
                </a:moveTo>
                <a:cubicBezTo>
                  <a:pt x="21771" y="47898"/>
                  <a:pt x="43774" y="44574"/>
                  <a:pt x="65314" y="39189"/>
                </a:cubicBezTo>
                <a:cubicBezTo>
                  <a:pt x="78672" y="35849"/>
                  <a:pt x="90733" y="26126"/>
                  <a:pt x="104503" y="26126"/>
                </a:cubicBezTo>
                <a:cubicBezTo>
                  <a:pt x="118273" y="26126"/>
                  <a:pt x="130629" y="34835"/>
                  <a:pt x="143692" y="39189"/>
                </a:cubicBezTo>
                <a:cubicBezTo>
                  <a:pt x="163753" y="69282"/>
                  <a:pt x="166940" y="91440"/>
                  <a:pt x="209006" y="91440"/>
                </a:cubicBezTo>
                <a:cubicBezTo>
                  <a:pt x="222775" y="91440"/>
                  <a:pt x="235131" y="82732"/>
                  <a:pt x="248194" y="78378"/>
                </a:cubicBezTo>
                <a:lnTo>
                  <a:pt x="326572" y="26126"/>
                </a:lnTo>
                <a:lnTo>
                  <a:pt x="365760" y="0"/>
                </a:lnTo>
                <a:cubicBezTo>
                  <a:pt x="378823" y="8709"/>
                  <a:pt x="394611" y="14311"/>
                  <a:pt x="404949" y="26126"/>
                </a:cubicBezTo>
                <a:cubicBezTo>
                  <a:pt x="425625" y="49756"/>
                  <a:pt x="457200" y="104503"/>
                  <a:pt x="457200" y="104503"/>
                </a:cubicBezTo>
                <a:cubicBezTo>
                  <a:pt x="474617" y="100149"/>
                  <a:pt x="494514" y="101399"/>
                  <a:pt x="509452" y="91440"/>
                </a:cubicBezTo>
                <a:cubicBezTo>
                  <a:pt x="627626" y="12658"/>
                  <a:pt x="446648" y="81895"/>
                  <a:pt x="574766" y="39189"/>
                </a:cubicBezTo>
                <a:cubicBezTo>
                  <a:pt x="592183" y="43543"/>
                  <a:pt x="612998" y="41037"/>
                  <a:pt x="627017" y="52252"/>
                </a:cubicBezTo>
                <a:cubicBezTo>
                  <a:pt x="637769" y="60854"/>
                  <a:pt x="630344" y="81704"/>
                  <a:pt x="640080" y="91440"/>
                </a:cubicBezTo>
                <a:cubicBezTo>
                  <a:pt x="649817" y="101176"/>
                  <a:pt x="666206" y="100149"/>
                  <a:pt x="679269" y="104503"/>
                </a:cubicBezTo>
                <a:cubicBezTo>
                  <a:pt x="769103" y="44614"/>
                  <a:pt x="727858" y="62181"/>
                  <a:pt x="796834" y="39189"/>
                </a:cubicBezTo>
                <a:cubicBezTo>
                  <a:pt x="809897" y="47898"/>
                  <a:pt x="823962" y="55264"/>
                  <a:pt x="836023" y="65315"/>
                </a:cubicBezTo>
                <a:cubicBezTo>
                  <a:pt x="850215" y="77141"/>
                  <a:pt x="859841" y="94256"/>
                  <a:pt x="875212" y="104503"/>
                </a:cubicBezTo>
                <a:cubicBezTo>
                  <a:pt x="886669" y="112141"/>
                  <a:pt x="901337" y="113212"/>
                  <a:pt x="914400" y="117566"/>
                </a:cubicBezTo>
                <a:cubicBezTo>
                  <a:pt x="946272" y="106942"/>
                  <a:pt x="967455" y="103700"/>
                  <a:pt x="992777" y="78378"/>
                </a:cubicBezTo>
                <a:cubicBezTo>
                  <a:pt x="1003878" y="67277"/>
                  <a:pt x="1010194" y="52252"/>
                  <a:pt x="1018903" y="39189"/>
                </a:cubicBezTo>
                <a:cubicBezTo>
                  <a:pt x="1049383" y="43543"/>
                  <a:pt x="1082207" y="39747"/>
                  <a:pt x="1110343" y="52252"/>
                </a:cubicBezTo>
                <a:cubicBezTo>
                  <a:pt x="1124689" y="58628"/>
                  <a:pt x="1124210" y="81633"/>
                  <a:pt x="1136469" y="91440"/>
                </a:cubicBezTo>
                <a:cubicBezTo>
                  <a:pt x="1147221" y="100042"/>
                  <a:pt x="1162594" y="100149"/>
                  <a:pt x="1175657" y="104503"/>
                </a:cubicBezTo>
                <a:cubicBezTo>
                  <a:pt x="1239631" y="83178"/>
                  <a:pt x="1214846" y="105210"/>
                  <a:pt x="1214846" y="13063"/>
                </a:cubicBezTo>
              </a:path>
            </a:pathLst>
          </a:cu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Zaoblený obdélník 16"/>
          <p:cNvSpPr/>
          <p:nvPr/>
        </p:nvSpPr>
        <p:spPr>
          <a:xfrm>
            <a:off x="755576" y="5661248"/>
            <a:ext cx="7560840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196752"/>
            <a:ext cx="8229600" cy="489654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600" dirty="0" smtClean="0"/>
              <a:t>	Babička </a:t>
            </a:r>
            <a:r>
              <a:rPr lang="cs-CZ" sz="3600" dirty="0"/>
              <a:t>často vyprávěla </a:t>
            </a:r>
            <a:r>
              <a:rPr lang="cs-CZ" sz="3600" dirty="0" smtClean="0"/>
              <a:t>vnoučatům pohádky </a:t>
            </a:r>
            <a:r>
              <a:rPr lang="cs-CZ" sz="3600" dirty="0"/>
              <a:t>a různé příběhy.</a:t>
            </a:r>
          </a:p>
          <a:p>
            <a:pPr>
              <a:buNone/>
            </a:pPr>
            <a:r>
              <a:rPr lang="cs-CZ" sz="3600" dirty="0"/>
              <a:t>   </a:t>
            </a:r>
            <a:r>
              <a:rPr lang="cs-CZ" sz="2800" dirty="0"/>
              <a:t>Babička často vyprávěla </a:t>
            </a:r>
            <a:r>
              <a:rPr lang="cs-CZ" sz="2800" b="1" dirty="0" smtClean="0">
                <a:solidFill>
                  <a:srgbClr val="00B050"/>
                </a:solidFill>
              </a:rPr>
              <a:t>vnoučatům</a:t>
            </a:r>
            <a:r>
              <a:rPr lang="cs-CZ" sz="2800" dirty="0" smtClean="0"/>
              <a:t> (</a:t>
            </a:r>
            <a:r>
              <a:rPr lang="cs-CZ" sz="2800" dirty="0" err="1" smtClean="0"/>
              <a:t>Pt</a:t>
            </a:r>
            <a:r>
              <a:rPr lang="cs-CZ" sz="2800" dirty="0" smtClean="0"/>
              <a:t>, 3. p.) </a:t>
            </a:r>
            <a:r>
              <a:rPr lang="cs-CZ" sz="2800" dirty="0"/>
              <a:t>pohádky a různé příběhy.</a:t>
            </a:r>
          </a:p>
          <a:p>
            <a:pPr>
              <a:buNone/>
            </a:pPr>
            <a:endParaRPr lang="cs-CZ" sz="3600" dirty="0"/>
          </a:p>
          <a:p>
            <a:pPr>
              <a:lnSpc>
                <a:spcPct val="150000"/>
              </a:lnSpc>
              <a:buNone/>
            </a:pPr>
            <a:r>
              <a:rPr lang="cs-CZ" sz="3600" dirty="0" smtClean="0"/>
              <a:t>	Nosil Janě pravidelně úkoly.   </a:t>
            </a:r>
          </a:p>
          <a:p>
            <a:pPr>
              <a:lnSpc>
                <a:spcPct val="150000"/>
              </a:lnSpc>
              <a:buNone/>
            </a:pPr>
            <a:r>
              <a:rPr lang="cs-CZ" sz="3600" dirty="0" smtClean="0"/>
              <a:t>	</a:t>
            </a:r>
            <a:r>
              <a:rPr lang="cs-CZ" sz="3000" dirty="0" smtClean="0"/>
              <a:t>Nosil </a:t>
            </a:r>
            <a:r>
              <a:rPr lang="cs-CZ" sz="3000" b="1" dirty="0" smtClean="0">
                <a:solidFill>
                  <a:srgbClr val="00B050"/>
                </a:solidFill>
              </a:rPr>
              <a:t>Janě</a:t>
            </a:r>
            <a:r>
              <a:rPr lang="cs-CZ" sz="3000" dirty="0" smtClean="0"/>
              <a:t> (</a:t>
            </a:r>
            <a:r>
              <a:rPr lang="cs-CZ" sz="3000" dirty="0" err="1" smtClean="0"/>
              <a:t>Pt</a:t>
            </a:r>
            <a:r>
              <a:rPr lang="cs-CZ" sz="3000" dirty="0" smtClean="0"/>
              <a:t>, 3. p.) </a:t>
            </a:r>
            <a:r>
              <a:rPr lang="cs-CZ" sz="3000" dirty="0"/>
              <a:t>pravidelně </a:t>
            </a:r>
            <a:r>
              <a:rPr lang="cs-CZ" sz="3000" b="1" dirty="0" smtClean="0">
                <a:solidFill>
                  <a:srgbClr val="00B050"/>
                </a:solidFill>
              </a:rPr>
              <a:t>úkoly</a:t>
            </a:r>
            <a:r>
              <a:rPr lang="cs-CZ" sz="3000" dirty="0" smtClean="0"/>
              <a:t> (</a:t>
            </a:r>
            <a:r>
              <a:rPr lang="cs-CZ" sz="3000" dirty="0" err="1" smtClean="0"/>
              <a:t>Pt</a:t>
            </a:r>
            <a:r>
              <a:rPr lang="cs-CZ" sz="3000" dirty="0" smtClean="0"/>
              <a:t>, 4. p.).   </a:t>
            </a:r>
            <a:endParaRPr lang="cs-CZ" sz="3000" dirty="0"/>
          </a:p>
          <a:p>
            <a:pPr>
              <a:buNone/>
            </a:pPr>
            <a:endParaRPr lang="cs-CZ" sz="3600" dirty="0"/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endParaRPr lang="cs-CZ" dirty="0" smtClean="0"/>
          </a:p>
        </p:txBody>
      </p:sp>
      <p:cxnSp>
        <p:nvCxnSpPr>
          <p:cNvPr id="4" name="Přímá spojnice 3"/>
          <p:cNvCxnSpPr/>
          <p:nvPr/>
        </p:nvCxnSpPr>
        <p:spPr>
          <a:xfrm>
            <a:off x="755576" y="2996952"/>
            <a:ext cx="1152128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Volný tvar 4"/>
          <p:cNvSpPr/>
          <p:nvPr/>
        </p:nvSpPr>
        <p:spPr>
          <a:xfrm>
            <a:off x="2847703" y="2916615"/>
            <a:ext cx="1489166" cy="80337"/>
          </a:xfrm>
          <a:custGeom>
            <a:avLst/>
            <a:gdLst>
              <a:gd name="connsiteX0" fmla="*/ 0 w 1489166"/>
              <a:gd name="connsiteY0" fmla="*/ 40844 h 80337"/>
              <a:gd name="connsiteX1" fmla="*/ 65314 w 1489166"/>
              <a:gd name="connsiteY1" fmla="*/ 27781 h 80337"/>
              <a:gd name="connsiteX2" fmla="*/ 104503 w 1489166"/>
              <a:gd name="connsiteY2" fmla="*/ 1656 h 80337"/>
              <a:gd name="connsiteX3" fmla="*/ 182880 w 1489166"/>
              <a:gd name="connsiteY3" fmla="*/ 14718 h 80337"/>
              <a:gd name="connsiteX4" fmla="*/ 222068 w 1489166"/>
              <a:gd name="connsiteY4" fmla="*/ 53907 h 80337"/>
              <a:gd name="connsiteX5" fmla="*/ 326571 w 1489166"/>
              <a:gd name="connsiteY5" fmla="*/ 14718 h 80337"/>
              <a:gd name="connsiteX6" fmla="*/ 365760 w 1489166"/>
              <a:gd name="connsiteY6" fmla="*/ 1656 h 80337"/>
              <a:gd name="connsiteX7" fmla="*/ 431074 w 1489166"/>
              <a:gd name="connsiteY7" fmla="*/ 14718 h 80337"/>
              <a:gd name="connsiteX8" fmla="*/ 470263 w 1489166"/>
              <a:gd name="connsiteY8" fmla="*/ 40844 h 80337"/>
              <a:gd name="connsiteX9" fmla="*/ 600891 w 1489166"/>
              <a:gd name="connsiteY9" fmla="*/ 27781 h 80337"/>
              <a:gd name="connsiteX10" fmla="*/ 640080 w 1489166"/>
              <a:gd name="connsiteY10" fmla="*/ 1656 h 80337"/>
              <a:gd name="connsiteX11" fmla="*/ 718457 w 1489166"/>
              <a:gd name="connsiteY11" fmla="*/ 40844 h 80337"/>
              <a:gd name="connsiteX12" fmla="*/ 757646 w 1489166"/>
              <a:gd name="connsiteY12" fmla="*/ 53907 h 80337"/>
              <a:gd name="connsiteX13" fmla="*/ 796834 w 1489166"/>
              <a:gd name="connsiteY13" fmla="*/ 40844 h 80337"/>
              <a:gd name="connsiteX14" fmla="*/ 822960 w 1489166"/>
              <a:gd name="connsiteY14" fmla="*/ 1656 h 80337"/>
              <a:gd name="connsiteX15" fmla="*/ 914400 w 1489166"/>
              <a:gd name="connsiteY15" fmla="*/ 14718 h 80337"/>
              <a:gd name="connsiteX16" fmla="*/ 979714 w 1489166"/>
              <a:gd name="connsiteY16" fmla="*/ 80033 h 80337"/>
              <a:gd name="connsiteX17" fmla="*/ 1018903 w 1489166"/>
              <a:gd name="connsiteY17" fmla="*/ 66970 h 80337"/>
              <a:gd name="connsiteX18" fmla="*/ 1045028 w 1489166"/>
              <a:gd name="connsiteY18" fmla="*/ 27781 h 80337"/>
              <a:gd name="connsiteX19" fmla="*/ 1136468 w 1489166"/>
              <a:gd name="connsiteY19" fmla="*/ 27781 h 80337"/>
              <a:gd name="connsiteX20" fmla="*/ 1175657 w 1489166"/>
              <a:gd name="connsiteY20" fmla="*/ 53907 h 80337"/>
              <a:gd name="connsiteX21" fmla="*/ 1254034 w 1489166"/>
              <a:gd name="connsiteY21" fmla="*/ 14718 h 80337"/>
              <a:gd name="connsiteX22" fmla="*/ 1293223 w 1489166"/>
              <a:gd name="connsiteY22" fmla="*/ 1656 h 80337"/>
              <a:gd name="connsiteX23" fmla="*/ 1371600 w 1489166"/>
              <a:gd name="connsiteY23" fmla="*/ 14718 h 80337"/>
              <a:gd name="connsiteX24" fmla="*/ 1410788 w 1489166"/>
              <a:gd name="connsiteY24" fmla="*/ 27781 h 80337"/>
              <a:gd name="connsiteX25" fmla="*/ 1489166 w 1489166"/>
              <a:gd name="connsiteY25" fmla="*/ 27781 h 803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1489166" h="80337">
                <a:moveTo>
                  <a:pt x="0" y="40844"/>
                </a:moveTo>
                <a:cubicBezTo>
                  <a:pt x="21771" y="36490"/>
                  <a:pt x="44525" y="35577"/>
                  <a:pt x="65314" y="27781"/>
                </a:cubicBezTo>
                <a:cubicBezTo>
                  <a:pt x="80014" y="22269"/>
                  <a:pt x="88899" y="3390"/>
                  <a:pt x="104503" y="1656"/>
                </a:cubicBezTo>
                <a:cubicBezTo>
                  <a:pt x="130827" y="-1269"/>
                  <a:pt x="156754" y="10364"/>
                  <a:pt x="182880" y="14718"/>
                </a:cubicBezTo>
                <a:cubicBezTo>
                  <a:pt x="195943" y="27781"/>
                  <a:pt x="204146" y="49426"/>
                  <a:pt x="222068" y="53907"/>
                </a:cubicBezTo>
                <a:cubicBezTo>
                  <a:pt x="272476" y="66509"/>
                  <a:pt x="290336" y="32835"/>
                  <a:pt x="326571" y="14718"/>
                </a:cubicBezTo>
                <a:cubicBezTo>
                  <a:pt x="338887" y="8560"/>
                  <a:pt x="352697" y="6010"/>
                  <a:pt x="365760" y="1656"/>
                </a:cubicBezTo>
                <a:cubicBezTo>
                  <a:pt x="387531" y="6010"/>
                  <a:pt x="410285" y="6922"/>
                  <a:pt x="431074" y="14718"/>
                </a:cubicBezTo>
                <a:cubicBezTo>
                  <a:pt x="445774" y="20230"/>
                  <a:pt x="454609" y="39640"/>
                  <a:pt x="470263" y="40844"/>
                </a:cubicBezTo>
                <a:cubicBezTo>
                  <a:pt x="513894" y="44200"/>
                  <a:pt x="557348" y="32135"/>
                  <a:pt x="600891" y="27781"/>
                </a:cubicBezTo>
                <a:cubicBezTo>
                  <a:pt x="613954" y="19073"/>
                  <a:pt x="624594" y="4237"/>
                  <a:pt x="640080" y="1656"/>
                </a:cubicBezTo>
                <a:cubicBezTo>
                  <a:pt x="664706" y="-2448"/>
                  <a:pt x="701397" y="32314"/>
                  <a:pt x="718457" y="40844"/>
                </a:cubicBezTo>
                <a:cubicBezTo>
                  <a:pt x="730773" y="47002"/>
                  <a:pt x="744583" y="49553"/>
                  <a:pt x="757646" y="53907"/>
                </a:cubicBezTo>
                <a:cubicBezTo>
                  <a:pt x="770709" y="49553"/>
                  <a:pt x="786082" y="49446"/>
                  <a:pt x="796834" y="40844"/>
                </a:cubicBezTo>
                <a:cubicBezTo>
                  <a:pt x="809093" y="31037"/>
                  <a:pt x="807634" y="5062"/>
                  <a:pt x="822960" y="1656"/>
                </a:cubicBezTo>
                <a:cubicBezTo>
                  <a:pt x="853016" y="-5023"/>
                  <a:pt x="883920" y="10364"/>
                  <a:pt x="914400" y="14718"/>
                </a:cubicBezTo>
                <a:cubicBezTo>
                  <a:pt x="929639" y="37577"/>
                  <a:pt x="947058" y="74590"/>
                  <a:pt x="979714" y="80033"/>
                </a:cubicBezTo>
                <a:cubicBezTo>
                  <a:pt x="993296" y="82297"/>
                  <a:pt x="1005840" y="71324"/>
                  <a:pt x="1018903" y="66970"/>
                </a:cubicBezTo>
                <a:cubicBezTo>
                  <a:pt x="1027611" y="53907"/>
                  <a:pt x="1032769" y="37589"/>
                  <a:pt x="1045028" y="27781"/>
                </a:cubicBezTo>
                <a:cubicBezTo>
                  <a:pt x="1076262" y="2794"/>
                  <a:pt x="1103437" y="19523"/>
                  <a:pt x="1136468" y="27781"/>
                </a:cubicBezTo>
                <a:cubicBezTo>
                  <a:pt x="1149531" y="36490"/>
                  <a:pt x="1160171" y="51326"/>
                  <a:pt x="1175657" y="53907"/>
                </a:cubicBezTo>
                <a:cubicBezTo>
                  <a:pt x="1200284" y="58011"/>
                  <a:pt x="1236974" y="23248"/>
                  <a:pt x="1254034" y="14718"/>
                </a:cubicBezTo>
                <a:cubicBezTo>
                  <a:pt x="1266350" y="8560"/>
                  <a:pt x="1280160" y="6010"/>
                  <a:pt x="1293223" y="1656"/>
                </a:cubicBezTo>
                <a:cubicBezTo>
                  <a:pt x="1319349" y="6010"/>
                  <a:pt x="1345745" y="8972"/>
                  <a:pt x="1371600" y="14718"/>
                </a:cubicBezTo>
                <a:cubicBezTo>
                  <a:pt x="1385041" y="17705"/>
                  <a:pt x="1397103" y="26260"/>
                  <a:pt x="1410788" y="27781"/>
                </a:cubicBezTo>
                <a:cubicBezTo>
                  <a:pt x="1436754" y="30666"/>
                  <a:pt x="1463040" y="27781"/>
                  <a:pt x="1489166" y="27781"/>
                </a:cubicBezTo>
              </a:path>
            </a:pathLst>
          </a:cu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645029" y="2551354"/>
            <a:ext cx="7848872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olný tvar 6"/>
          <p:cNvSpPr/>
          <p:nvPr/>
        </p:nvSpPr>
        <p:spPr>
          <a:xfrm>
            <a:off x="679269" y="5812667"/>
            <a:ext cx="875211" cy="121855"/>
          </a:xfrm>
          <a:custGeom>
            <a:avLst/>
            <a:gdLst>
              <a:gd name="connsiteX0" fmla="*/ 0 w 875211"/>
              <a:gd name="connsiteY0" fmla="*/ 91744 h 121855"/>
              <a:gd name="connsiteX1" fmla="*/ 91440 w 875211"/>
              <a:gd name="connsiteY1" fmla="*/ 304 h 121855"/>
              <a:gd name="connsiteX2" fmla="*/ 130628 w 875211"/>
              <a:gd name="connsiteY2" fmla="*/ 13367 h 121855"/>
              <a:gd name="connsiteX3" fmla="*/ 143691 w 875211"/>
              <a:gd name="connsiteY3" fmla="*/ 52556 h 121855"/>
              <a:gd name="connsiteX4" fmla="*/ 222068 w 875211"/>
              <a:gd name="connsiteY4" fmla="*/ 78682 h 121855"/>
              <a:gd name="connsiteX5" fmla="*/ 261257 w 875211"/>
              <a:gd name="connsiteY5" fmla="*/ 65619 h 121855"/>
              <a:gd name="connsiteX6" fmla="*/ 300445 w 875211"/>
              <a:gd name="connsiteY6" fmla="*/ 26430 h 121855"/>
              <a:gd name="connsiteX7" fmla="*/ 378822 w 875211"/>
              <a:gd name="connsiteY7" fmla="*/ 39493 h 121855"/>
              <a:gd name="connsiteX8" fmla="*/ 457200 w 875211"/>
              <a:gd name="connsiteY8" fmla="*/ 104807 h 121855"/>
              <a:gd name="connsiteX9" fmla="*/ 483325 w 875211"/>
              <a:gd name="connsiteY9" fmla="*/ 65619 h 121855"/>
              <a:gd name="connsiteX10" fmla="*/ 522514 w 875211"/>
              <a:gd name="connsiteY10" fmla="*/ 39493 h 121855"/>
              <a:gd name="connsiteX11" fmla="*/ 600891 w 875211"/>
              <a:gd name="connsiteY11" fmla="*/ 78682 h 121855"/>
              <a:gd name="connsiteX12" fmla="*/ 627017 w 875211"/>
              <a:gd name="connsiteY12" fmla="*/ 117870 h 121855"/>
              <a:gd name="connsiteX13" fmla="*/ 705394 w 875211"/>
              <a:gd name="connsiteY13" fmla="*/ 65619 h 121855"/>
              <a:gd name="connsiteX14" fmla="*/ 744582 w 875211"/>
              <a:gd name="connsiteY14" fmla="*/ 39493 h 121855"/>
              <a:gd name="connsiteX15" fmla="*/ 862148 w 875211"/>
              <a:gd name="connsiteY15" fmla="*/ 78682 h 121855"/>
              <a:gd name="connsiteX16" fmla="*/ 875211 w 875211"/>
              <a:gd name="connsiteY16" fmla="*/ 104807 h 1218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875211" h="121855">
                <a:moveTo>
                  <a:pt x="0" y="91744"/>
                </a:moveTo>
                <a:cubicBezTo>
                  <a:pt x="10924" y="78089"/>
                  <a:pt x="57847" y="5903"/>
                  <a:pt x="91440" y="304"/>
                </a:cubicBezTo>
                <a:cubicBezTo>
                  <a:pt x="105022" y="-1960"/>
                  <a:pt x="117565" y="9013"/>
                  <a:pt x="130628" y="13367"/>
                </a:cubicBezTo>
                <a:cubicBezTo>
                  <a:pt x="134982" y="26430"/>
                  <a:pt x="132486" y="44553"/>
                  <a:pt x="143691" y="52556"/>
                </a:cubicBezTo>
                <a:cubicBezTo>
                  <a:pt x="166100" y="68563"/>
                  <a:pt x="222068" y="78682"/>
                  <a:pt x="222068" y="78682"/>
                </a:cubicBezTo>
                <a:cubicBezTo>
                  <a:pt x="235131" y="74328"/>
                  <a:pt x="249800" y="73257"/>
                  <a:pt x="261257" y="65619"/>
                </a:cubicBezTo>
                <a:cubicBezTo>
                  <a:pt x="276628" y="55372"/>
                  <a:pt x="282411" y="30438"/>
                  <a:pt x="300445" y="26430"/>
                </a:cubicBezTo>
                <a:cubicBezTo>
                  <a:pt x="326300" y="20684"/>
                  <a:pt x="352696" y="35139"/>
                  <a:pt x="378822" y="39493"/>
                </a:cubicBezTo>
                <a:cubicBezTo>
                  <a:pt x="410625" y="134902"/>
                  <a:pt x="378231" y="124549"/>
                  <a:pt x="457200" y="104807"/>
                </a:cubicBezTo>
                <a:cubicBezTo>
                  <a:pt x="465908" y="91744"/>
                  <a:pt x="472224" y="76720"/>
                  <a:pt x="483325" y="65619"/>
                </a:cubicBezTo>
                <a:cubicBezTo>
                  <a:pt x="494426" y="54518"/>
                  <a:pt x="507028" y="42074"/>
                  <a:pt x="522514" y="39493"/>
                </a:cubicBezTo>
                <a:cubicBezTo>
                  <a:pt x="544146" y="35888"/>
                  <a:pt x="587245" y="69584"/>
                  <a:pt x="600891" y="78682"/>
                </a:cubicBezTo>
                <a:cubicBezTo>
                  <a:pt x="609600" y="91745"/>
                  <a:pt x="612123" y="112905"/>
                  <a:pt x="627017" y="117870"/>
                </a:cubicBezTo>
                <a:cubicBezTo>
                  <a:pt x="680449" y="135680"/>
                  <a:pt x="681596" y="89417"/>
                  <a:pt x="705394" y="65619"/>
                </a:cubicBezTo>
                <a:cubicBezTo>
                  <a:pt x="716495" y="54518"/>
                  <a:pt x="731519" y="48202"/>
                  <a:pt x="744582" y="39493"/>
                </a:cubicBezTo>
                <a:cubicBezTo>
                  <a:pt x="797131" y="48251"/>
                  <a:pt x="825411" y="41945"/>
                  <a:pt x="862148" y="78682"/>
                </a:cubicBezTo>
                <a:cubicBezTo>
                  <a:pt x="869033" y="85567"/>
                  <a:pt x="870857" y="96099"/>
                  <a:pt x="875211" y="104807"/>
                </a:cubicBezTo>
              </a:path>
            </a:pathLst>
          </a:cu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611560" y="5301208"/>
            <a:ext cx="7853171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/>
              <a:t>	Ve výukovém materiálu byly použity kliparty </a:t>
            </a:r>
            <a:endParaRPr lang="cs-CZ" dirty="0" smtClean="0"/>
          </a:p>
          <a:p>
            <a:pPr>
              <a:buNone/>
            </a:pPr>
            <a:r>
              <a:rPr lang="cs-CZ"/>
              <a:t>	</a:t>
            </a:r>
            <a:r>
              <a:rPr lang="cs-CZ" smtClean="0"/>
              <a:t>z </a:t>
            </a:r>
            <a:r>
              <a:rPr lang="cs-CZ" dirty="0"/>
              <a:t>programu MS Word 2010 od firmy </a:t>
            </a:r>
            <a:r>
              <a:rPr lang="cs-CZ" dirty="0">
                <a:hlinkClick r:id="rId2"/>
              </a:rPr>
              <a:t>www.microsoft.com</a:t>
            </a:r>
            <a:r>
              <a:rPr lang="cs-CZ" dirty="0"/>
              <a:t> . </a:t>
            </a:r>
          </a:p>
          <a:p>
            <a:pPr>
              <a:buNone/>
            </a:pPr>
            <a:r>
              <a:rPr lang="cs-CZ" dirty="0"/>
              <a:t>	Na tento software máme zakoupenou licenci. 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90388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579</TotalTime>
  <Words>106</Words>
  <Application>Microsoft Office PowerPoint</Application>
  <PresentationFormat>Předvádění na obrazovce (4:3)</PresentationFormat>
  <Paragraphs>48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Vlnění</vt:lpstr>
      <vt:lpstr>Prezentace aplikace PowerPoint</vt:lpstr>
      <vt:lpstr>Anotace</vt:lpstr>
      <vt:lpstr>Předmět</vt:lpstr>
      <vt:lpstr>Prezentace aplikace PowerPoint</vt:lpstr>
      <vt:lpstr>Urči základní skladební dvojici,  vyhledej předmět.</vt:lpstr>
      <vt:lpstr>Prezentace aplikace PowerPoint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Marcela</cp:lastModifiedBy>
  <cp:revision>89</cp:revision>
  <dcterms:created xsi:type="dcterms:W3CDTF">2011-06-20T10:40:08Z</dcterms:created>
  <dcterms:modified xsi:type="dcterms:W3CDTF">2012-11-18T12:38:39Z</dcterms:modified>
</cp:coreProperties>
</file>