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63" r:id="rId4"/>
    <p:sldId id="264" r:id="rId5"/>
    <p:sldId id="258" r:id="rId6"/>
    <p:sldId id="265" r:id="rId7"/>
    <p:sldId id="260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VY_32_INOVACE_09_Český jazyk pro 7. ročník_Shoda přísudku s podmětem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Shoda přísudku s podmětem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27E9D591-BEF5-422C-9D27-B577F2FA9B4A}">
      <dgm:prSet/>
      <dgm:spPr/>
      <dgm:t>
        <a:bodyPr/>
        <a:lstStyle/>
        <a:p>
          <a:r>
            <a:rPr lang="cs-CZ" smtClean="0"/>
            <a:t>Vytvořeno: červenec 2012</a:t>
          </a:r>
          <a:endParaRPr lang="cs-CZ" dirty="0"/>
        </a:p>
      </dgm:t>
    </dgm:pt>
    <dgm:pt modelId="{2FA0364B-6CBF-4B93-B94B-D3C531B85489}" type="parTrans" cxnId="{08645E03-AD55-4FF1-A32A-D720369BA5BC}">
      <dgm:prSet/>
      <dgm:spPr/>
      <dgm:t>
        <a:bodyPr/>
        <a:lstStyle/>
        <a:p>
          <a:endParaRPr lang="cs-CZ"/>
        </a:p>
      </dgm:t>
    </dgm:pt>
    <dgm:pt modelId="{A815A595-4420-4042-83D2-3D52602F14CB}" type="sibTrans" cxnId="{08645E03-AD55-4FF1-A32A-D720369BA5B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1336CB7A-2AD9-4EDF-91EF-A775A54C39E4}" type="pres">
      <dgm:prSet presAssocID="{27E9D591-BEF5-422C-9D27-B577F2FA9B4A}" presName="vertSpace6" presStyleLbl="node1" presStyleIdx="4" presStyleCnt="6"/>
      <dgm:spPr/>
    </dgm:pt>
    <dgm:pt modelId="{24EFC187-F4A2-4562-9599-3FA2BFA7A9C6}" type="pres">
      <dgm:prSet presAssocID="{27E9D591-BEF5-422C-9D27-B577F2FA9B4A}" presName="circle6" presStyleLbl="node1" presStyleIdx="5" presStyleCnt="6"/>
      <dgm:spPr/>
    </dgm:pt>
    <dgm:pt modelId="{D631C428-4BD8-4A67-B69C-9F57918C30DD}" type="pres">
      <dgm:prSet presAssocID="{27E9D591-BEF5-422C-9D27-B577F2FA9B4A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045AF-59A9-4248-BB37-2BBC7C960604}" type="pres">
      <dgm:prSet presAssocID="{27E9D591-BEF5-422C-9D27-B577F2FA9B4A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08645E03-AD55-4FF1-A32A-D720369BA5BC}" srcId="{757F3AB3-0718-4624-B441-E567A8F0AB56}" destId="{27E9D591-BEF5-422C-9D27-B577F2FA9B4A}" srcOrd="5" destOrd="0" parTransId="{2FA0364B-6CBF-4B93-B94B-D3C531B85489}" sibTransId="{A815A595-4420-4042-83D2-3D52602F14CB}"/>
    <dgm:cxn modelId="{C4DEAE3C-12B2-47C9-A00E-D9C9833760FC}" type="presOf" srcId="{27E9D591-BEF5-422C-9D27-B577F2FA9B4A}" destId="{D631C428-4BD8-4A67-B69C-9F57918C30DD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7BB40E1E-FB49-4A7E-892F-C6F235A7A7F1}" type="presOf" srcId="{27E9D591-BEF5-422C-9D27-B577F2FA9B4A}" destId="{561045AF-59A9-4248-BB37-2BBC7C960604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D0BDB6D1-7D33-4986-BEA4-E7E0212490EE}" type="presParOf" srcId="{333A1088-737F-45CB-B68E-254E46348037}" destId="{1336CB7A-2AD9-4EDF-91EF-A775A54C39E4}" srcOrd="15" destOrd="0" presId="urn:microsoft.com/office/officeart/2005/8/layout/target3"/>
    <dgm:cxn modelId="{A4E997BE-2AE0-4428-B491-9AF2BEEE77DB}" type="presParOf" srcId="{333A1088-737F-45CB-B68E-254E46348037}" destId="{24EFC187-F4A2-4562-9599-3FA2BFA7A9C6}" srcOrd="16" destOrd="0" presId="urn:microsoft.com/office/officeart/2005/8/layout/target3"/>
    <dgm:cxn modelId="{DACA03C4-213A-424E-A08B-91CD3E5C4905}" type="presParOf" srcId="{333A1088-737F-45CB-B68E-254E46348037}" destId="{D631C428-4BD8-4A67-B69C-9F57918C30DD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4AF10EAC-4E28-4059-A712-D44A8C984644}" type="presParOf" srcId="{333A1088-737F-45CB-B68E-254E46348037}" destId="{561045AF-59A9-4248-BB37-2BBC7C96060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619700-1D63-43B2-8ADB-EAA408416A8A}" type="doc">
      <dgm:prSet loTypeId="urn:microsoft.com/office/officeart/2005/8/layout/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2753CD7-7948-472D-8744-76299E114E91}">
      <dgm:prSet phldrT="[Text]"/>
      <dgm:spPr/>
      <dgm:t>
        <a:bodyPr/>
        <a:lstStyle/>
        <a:p>
          <a:r>
            <a:rPr lang="cs-CZ" dirty="0" smtClean="0"/>
            <a:t>Rod mužský životný</a:t>
          </a:r>
          <a:endParaRPr lang="cs-CZ" dirty="0"/>
        </a:p>
      </dgm:t>
    </dgm:pt>
    <dgm:pt modelId="{DD951940-65B4-4010-8A60-303944FC0B3D}" type="parTrans" cxnId="{1359A4CE-4F62-4B9E-A13D-BA5C1FEAFFA2}">
      <dgm:prSet/>
      <dgm:spPr/>
      <dgm:t>
        <a:bodyPr/>
        <a:lstStyle/>
        <a:p>
          <a:endParaRPr lang="cs-CZ"/>
        </a:p>
      </dgm:t>
    </dgm:pt>
    <dgm:pt modelId="{03A00F5E-F483-4CBA-B567-22D3658526F8}" type="sibTrans" cxnId="{1359A4CE-4F62-4B9E-A13D-BA5C1FEAFFA2}">
      <dgm:prSet/>
      <dgm:spPr/>
      <dgm:t>
        <a:bodyPr/>
        <a:lstStyle/>
        <a:p>
          <a:endParaRPr lang="cs-CZ"/>
        </a:p>
      </dgm:t>
    </dgm:pt>
    <dgm:pt modelId="{BEAF5008-D3EC-46E1-B87F-2E433E683C14}">
      <dgm:prSet phldrT="[Text]"/>
      <dgm:spPr/>
      <dgm:t>
        <a:bodyPr/>
        <a:lstStyle/>
        <a:p>
          <a:r>
            <a:rPr lang="cs-CZ" dirty="0" smtClean="0"/>
            <a:t>Rod mužský neživotný</a:t>
          </a:r>
          <a:endParaRPr lang="cs-CZ" dirty="0"/>
        </a:p>
      </dgm:t>
    </dgm:pt>
    <dgm:pt modelId="{0E0A3D76-4EE3-4B73-9BED-96DEC10EA2EE}" type="parTrans" cxnId="{CAE78428-745A-4C38-8696-06587ED22697}">
      <dgm:prSet/>
      <dgm:spPr/>
      <dgm:t>
        <a:bodyPr/>
        <a:lstStyle/>
        <a:p>
          <a:endParaRPr lang="cs-CZ"/>
        </a:p>
      </dgm:t>
    </dgm:pt>
    <dgm:pt modelId="{BC20EBCA-5290-4C61-AEF6-F8BE3E269B8E}" type="sibTrans" cxnId="{CAE78428-745A-4C38-8696-06587ED22697}">
      <dgm:prSet/>
      <dgm:spPr/>
      <dgm:t>
        <a:bodyPr/>
        <a:lstStyle/>
        <a:p>
          <a:endParaRPr lang="cs-CZ"/>
        </a:p>
      </dgm:t>
    </dgm:pt>
    <dgm:pt modelId="{0DC94210-A9EB-4C0B-A774-52606DEECF5D}">
      <dgm:prSet phldrT="[Text]"/>
      <dgm:spPr/>
      <dgm:t>
        <a:bodyPr/>
        <a:lstStyle/>
        <a:p>
          <a:r>
            <a:rPr lang="cs-CZ" dirty="0" smtClean="0"/>
            <a:t>Rod ženský</a:t>
          </a:r>
          <a:endParaRPr lang="cs-CZ" dirty="0"/>
        </a:p>
      </dgm:t>
    </dgm:pt>
    <dgm:pt modelId="{1F708982-95B8-4B65-A799-D04EB77D991F}" type="parTrans" cxnId="{15099B9C-7604-4D15-8A3D-EAA22EC99DB8}">
      <dgm:prSet/>
      <dgm:spPr/>
      <dgm:t>
        <a:bodyPr/>
        <a:lstStyle/>
        <a:p>
          <a:endParaRPr lang="cs-CZ"/>
        </a:p>
      </dgm:t>
    </dgm:pt>
    <dgm:pt modelId="{EEFD7666-8FFA-4AE0-8379-2B2151C9193A}" type="sibTrans" cxnId="{15099B9C-7604-4D15-8A3D-EAA22EC99DB8}">
      <dgm:prSet/>
      <dgm:spPr/>
      <dgm:t>
        <a:bodyPr/>
        <a:lstStyle/>
        <a:p>
          <a:endParaRPr lang="cs-CZ"/>
        </a:p>
      </dgm:t>
    </dgm:pt>
    <dgm:pt modelId="{3CE10C94-555C-4853-85FD-CECD914CCB75}">
      <dgm:prSet phldrT="[Text]"/>
      <dgm:spPr/>
      <dgm:t>
        <a:bodyPr/>
        <a:lstStyle/>
        <a:p>
          <a:r>
            <a:rPr lang="cs-CZ" dirty="0" smtClean="0"/>
            <a:t>Rod střední	</a:t>
          </a:r>
          <a:endParaRPr lang="cs-CZ" dirty="0"/>
        </a:p>
      </dgm:t>
    </dgm:pt>
    <dgm:pt modelId="{4035902D-34C1-4351-923B-6D4992DC53D7}" type="parTrans" cxnId="{DF3C2A2E-910F-48D1-B6C6-78C30F5E5845}">
      <dgm:prSet/>
      <dgm:spPr/>
      <dgm:t>
        <a:bodyPr/>
        <a:lstStyle/>
        <a:p>
          <a:endParaRPr lang="cs-CZ"/>
        </a:p>
      </dgm:t>
    </dgm:pt>
    <dgm:pt modelId="{648247A7-8239-4962-8800-3C2CD2F9362B}" type="sibTrans" cxnId="{DF3C2A2E-910F-48D1-B6C6-78C30F5E5845}">
      <dgm:prSet/>
      <dgm:spPr/>
      <dgm:t>
        <a:bodyPr/>
        <a:lstStyle/>
        <a:p>
          <a:endParaRPr lang="cs-CZ"/>
        </a:p>
      </dgm:t>
    </dgm:pt>
    <dgm:pt modelId="{AD976B3C-E586-4194-A465-F5A6EF1B3341}" type="pres">
      <dgm:prSet presAssocID="{D7619700-1D63-43B2-8ADB-EAA408416A8A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EC9AC23-87FD-4C8C-B071-4EA6B91D1D53}" type="pres">
      <dgm:prSet presAssocID="{02753CD7-7948-472D-8744-76299E114E91}" presName="parentLin" presStyleCnt="0"/>
      <dgm:spPr/>
    </dgm:pt>
    <dgm:pt modelId="{DC105F80-67A3-40F0-A42B-02E90D3254CE}" type="pres">
      <dgm:prSet presAssocID="{02753CD7-7948-472D-8744-76299E114E91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EC5A0B86-C3CC-4602-AE7E-9E3B8164F5FC}" type="pres">
      <dgm:prSet presAssocID="{02753CD7-7948-472D-8744-76299E114E91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65C326-8E52-497F-8BDB-9C3FDCC27EE7}" type="pres">
      <dgm:prSet presAssocID="{02753CD7-7948-472D-8744-76299E114E91}" presName="negativeSpace" presStyleCnt="0"/>
      <dgm:spPr/>
    </dgm:pt>
    <dgm:pt modelId="{2CA29D53-5204-4187-B0FE-E93DE8F6D386}" type="pres">
      <dgm:prSet presAssocID="{02753CD7-7948-472D-8744-76299E114E91}" presName="childText" presStyleLbl="conFgAcc1" presStyleIdx="0" presStyleCnt="4">
        <dgm:presLayoutVars>
          <dgm:bulletEnabled val="1"/>
        </dgm:presLayoutVars>
      </dgm:prSet>
      <dgm:spPr/>
    </dgm:pt>
    <dgm:pt modelId="{4D9EA1D5-8F18-4109-A0D1-A7E8219870F5}" type="pres">
      <dgm:prSet presAssocID="{03A00F5E-F483-4CBA-B567-22D3658526F8}" presName="spaceBetweenRectangles" presStyleCnt="0"/>
      <dgm:spPr/>
    </dgm:pt>
    <dgm:pt modelId="{A6058536-FD2C-45F9-8023-C4C95A613213}" type="pres">
      <dgm:prSet presAssocID="{BEAF5008-D3EC-46E1-B87F-2E433E683C14}" presName="parentLin" presStyleCnt="0"/>
      <dgm:spPr/>
    </dgm:pt>
    <dgm:pt modelId="{D9DF4333-6904-4F9E-B2E4-9D3BAFDC6FB8}" type="pres">
      <dgm:prSet presAssocID="{BEAF5008-D3EC-46E1-B87F-2E433E683C14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7BB07A73-8E12-462C-BC62-EDCA26240E3B}" type="pres">
      <dgm:prSet presAssocID="{BEAF5008-D3EC-46E1-B87F-2E433E683C14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BBBE64-11B6-4731-9887-91EBE5947945}" type="pres">
      <dgm:prSet presAssocID="{BEAF5008-D3EC-46E1-B87F-2E433E683C14}" presName="negativeSpace" presStyleCnt="0"/>
      <dgm:spPr/>
    </dgm:pt>
    <dgm:pt modelId="{D42C9C1E-A3BC-4510-99BF-21ABC8DFBFA0}" type="pres">
      <dgm:prSet presAssocID="{BEAF5008-D3EC-46E1-B87F-2E433E683C14}" presName="childText" presStyleLbl="conFgAcc1" presStyleIdx="1" presStyleCnt="4">
        <dgm:presLayoutVars>
          <dgm:bulletEnabled val="1"/>
        </dgm:presLayoutVars>
      </dgm:prSet>
      <dgm:spPr/>
    </dgm:pt>
    <dgm:pt modelId="{5BAACD6A-0B65-47C2-A8AB-F0D5BF89DFAC}" type="pres">
      <dgm:prSet presAssocID="{BC20EBCA-5290-4C61-AEF6-F8BE3E269B8E}" presName="spaceBetweenRectangles" presStyleCnt="0"/>
      <dgm:spPr/>
    </dgm:pt>
    <dgm:pt modelId="{8022952E-1859-4A53-A7BE-1D0290C2A068}" type="pres">
      <dgm:prSet presAssocID="{0DC94210-A9EB-4C0B-A774-52606DEECF5D}" presName="parentLin" presStyleCnt="0"/>
      <dgm:spPr/>
    </dgm:pt>
    <dgm:pt modelId="{473A6100-5199-45EE-B679-6EAB596A44C6}" type="pres">
      <dgm:prSet presAssocID="{0DC94210-A9EB-4C0B-A774-52606DEECF5D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A2606199-DA4C-4B53-A88D-0499D985C3F8}" type="pres">
      <dgm:prSet presAssocID="{0DC94210-A9EB-4C0B-A774-52606DEECF5D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06D886-B991-4EE7-BCC2-6216D3E664F1}" type="pres">
      <dgm:prSet presAssocID="{0DC94210-A9EB-4C0B-A774-52606DEECF5D}" presName="negativeSpace" presStyleCnt="0"/>
      <dgm:spPr/>
    </dgm:pt>
    <dgm:pt modelId="{06550EFC-675B-4AD4-80FB-0C44FD370811}" type="pres">
      <dgm:prSet presAssocID="{0DC94210-A9EB-4C0B-A774-52606DEECF5D}" presName="childText" presStyleLbl="conFgAcc1" presStyleIdx="2" presStyleCnt="4">
        <dgm:presLayoutVars>
          <dgm:bulletEnabled val="1"/>
        </dgm:presLayoutVars>
      </dgm:prSet>
      <dgm:spPr/>
    </dgm:pt>
    <dgm:pt modelId="{1E257B30-F2C3-4694-A4AD-BA341358D65B}" type="pres">
      <dgm:prSet presAssocID="{EEFD7666-8FFA-4AE0-8379-2B2151C9193A}" presName="spaceBetweenRectangles" presStyleCnt="0"/>
      <dgm:spPr/>
    </dgm:pt>
    <dgm:pt modelId="{800D86C5-7F09-43B9-B53B-23AA50DD4EC0}" type="pres">
      <dgm:prSet presAssocID="{3CE10C94-555C-4853-85FD-CECD914CCB75}" presName="parentLin" presStyleCnt="0"/>
      <dgm:spPr/>
    </dgm:pt>
    <dgm:pt modelId="{07FD1FCC-599C-4DD8-964D-7B146120971B}" type="pres">
      <dgm:prSet presAssocID="{3CE10C94-555C-4853-85FD-CECD914CCB75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939FFEA9-1027-4189-861E-9EC2979ECF2F}" type="pres">
      <dgm:prSet presAssocID="{3CE10C94-555C-4853-85FD-CECD914CCB75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658744-6805-4E06-A653-35D2E0871B9D}" type="pres">
      <dgm:prSet presAssocID="{3CE10C94-555C-4853-85FD-CECD914CCB75}" presName="negativeSpace" presStyleCnt="0"/>
      <dgm:spPr/>
    </dgm:pt>
    <dgm:pt modelId="{C12305E1-740D-42AE-B04C-909E94CBF533}" type="pres">
      <dgm:prSet presAssocID="{3CE10C94-555C-4853-85FD-CECD914CCB7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4AA918B4-DA4E-44D5-BF29-797E2ED95BDE}" type="presOf" srcId="{D7619700-1D63-43B2-8ADB-EAA408416A8A}" destId="{AD976B3C-E586-4194-A465-F5A6EF1B3341}" srcOrd="0" destOrd="0" presId="urn:microsoft.com/office/officeart/2005/8/layout/list1"/>
    <dgm:cxn modelId="{B7C89798-AF17-48FA-8353-E46651C59CC1}" type="presOf" srcId="{BEAF5008-D3EC-46E1-B87F-2E433E683C14}" destId="{D9DF4333-6904-4F9E-B2E4-9D3BAFDC6FB8}" srcOrd="0" destOrd="0" presId="urn:microsoft.com/office/officeart/2005/8/layout/list1"/>
    <dgm:cxn modelId="{77949698-0C0F-4DC5-B500-CA61E6617D30}" type="presOf" srcId="{02753CD7-7948-472D-8744-76299E114E91}" destId="{DC105F80-67A3-40F0-A42B-02E90D3254CE}" srcOrd="0" destOrd="0" presId="urn:microsoft.com/office/officeart/2005/8/layout/list1"/>
    <dgm:cxn modelId="{DF3C2A2E-910F-48D1-B6C6-78C30F5E5845}" srcId="{D7619700-1D63-43B2-8ADB-EAA408416A8A}" destId="{3CE10C94-555C-4853-85FD-CECD914CCB75}" srcOrd="3" destOrd="0" parTransId="{4035902D-34C1-4351-923B-6D4992DC53D7}" sibTransId="{648247A7-8239-4962-8800-3C2CD2F9362B}"/>
    <dgm:cxn modelId="{15099B9C-7604-4D15-8A3D-EAA22EC99DB8}" srcId="{D7619700-1D63-43B2-8ADB-EAA408416A8A}" destId="{0DC94210-A9EB-4C0B-A774-52606DEECF5D}" srcOrd="2" destOrd="0" parTransId="{1F708982-95B8-4B65-A799-D04EB77D991F}" sibTransId="{EEFD7666-8FFA-4AE0-8379-2B2151C9193A}"/>
    <dgm:cxn modelId="{35343452-347E-4002-B373-793C4B8B6CCF}" type="presOf" srcId="{0DC94210-A9EB-4C0B-A774-52606DEECF5D}" destId="{A2606199-DA4C-4B53-A88D-0499D985C3F8}" srcOrd="1" destOrd="0" presId="urn:microsoft.com/office/officeart/2005/8/layout/list1"/>
    <dgm:cxn modelId="{4AEF89BE-EA91-4C0C-96E4-12D568D461FF}" type="presOf" srcId="{0DC94210-A9EB-4C0B-A774-52606DEECF5D}" destId="{473A6100-5199-45EE-B679-6EAB596A44C6}" srcOrd="0" destOrd="0" presId="urn:microsoft.com/office/officeart/2005/8/layout/list1"/>
    <dgm:cxn modelId="{380146B0-5705-4E33-8397-084FA91C177F}" type="presOf" srcId="{BEAF5008-D3EC-46E1-B87F-2E433E683C14}" destId="{7BB07A73-8E12-462C-BC62-EDCA26240E3B}" srcOrd="1" destOrd="0" presId="urn:microsoft.com/office/officeart/2005/8/layout/list1"/>
    <dgm:cxn modelId="{CAE78428-745A-4C38-8696-06587ED22697}" srcId="{D7619700-1D63-43B2-8ADB-EAA408416A8A}" destId="{BEAF5008-D3EC-46E1-B87F-2E433E683C14}" srcOrd="1" destOrd="0" parTransId="{0E0A3D76-4EE3-4B73-9BED-96DEC10EA2EE}" sibTransId="{BC20EBCA-5290-4C61-AEF6-F8BE3E269B8E}"/>
    <dgm:cxn modelId="{78E53183-DAB8-4808-9BB5-EDF26CE823AF}" type="presOf" srcId="{3CE10C94-555C-4853-85FD-CECD914CCB75}" destId="{939FFEA9-1027-4189-861E-9EC2979ECF2F}" srcOrd="1" destOrd="0" presId="urn:microsoft.com/office/officeart/2005/8/layout/list1"/>
    <dgm:cxn modelId="{BF5E7EC2-0D27-4F08-A6CD-9485912369C5}" type="presOf" srcId="{02753CD7-7948-472D-8744-76299E114E91}" destId="{EC5A0B86-C3CC-4602-AE7E-9E3B8164F5FC}" srcOrd="1" destOrd="0" presId="urn:microsoft.com/office/officeart/2005/8/layout/list1"/>
    <dgm:cxn modelId="{E1B5CB90-AE4F-459C-8095-22233764DAA8}" type="presOf" srcId="{3CE10C94-555C-4853-85FD-CECD914CCB75}" destId="{07FD1FCC-599C-4DD8-964D-7B146120971B}" srcOrd="0" destOrd="0" presId="urn:microsoft.com/office/officeart/2005/8/layout/list1"/>
    <dgm:cxn modelId="{1359A4CE-4F62-4B9E-A13D-BA5C1FEAFFA2}" srcId="{D7619700-1D63-43B2-8ADB-EAA408416A8A}" destId="{02753CD7-7948-472D-8744-76299E114E91}" srcOrd="0" destOrd="0" parTransId="{DD951940-65B4-4010-8A60-303944FC0B3D}" sibTransId="{03A00F5E-F483-4CBA-B567-22D3658526F8}"/>
    <dgm:cxn modelId="{800F8C92-ED18-4E88-9F29-3A26F1101C50}" type="presParOf" srcId="{AD976B3C-E586-4194-A465-F5A6EF1B3341}" destId="{AEC9AC23-87FD-4C8C-B071-4EA6B91D1D53}" srcOrd="0" destOrd="0" presId="urn:microsoft.com/office/officeart/2005/8/layout/list1"/>
    <dgm:cxn modelId="{D910C041-F6EC-43A4-BD90-A5913CDE88E1}" type="presParOf" srcId="{AEC9AC23-87FD-4C8C-B071-4EA6B91D1D53}" destId="{DC105F80-67A3-40F0-A42B-02E90D3254CE}" srcOrd="0" destOrd="0" presId="urn:microsoft.com/office/officeart/2005/8/layout/list1"/>
    <dgm:cxn modelId="{046C75C1-2918-4E8B-94BC-5DB9B65F9163}" type="presParOf" srcId="{AEC9AC23-87FD-4C8C-B071-4EA6B91D1D53}" destId="{EC5A0B86-C3CC-4602-AE7E-9E3B8164F5FC}" srcOrd="1" destOrd="0" presId="urn:microsoft.com/office/officeart/2005/8/layout/list1"/>
    <dgm:cxn modelId="{6392A8F9-D2C2-4C4F-9AA0-D2D73C77447B}" type="presParOf" srcId="{AD976B3C-E586-4194-A465-F5A6EF1B3341}" destId="{6865C326-8E52-497F-8BDB-9C3FDCC27EE7}" srcOrd="1" destOrd="0" presId="urn:microsoft.com/office/officeart/2005/8/layout/list1"/>
    <dgm:cxn modelId="{E8EB4D42-1C3C-4DF8-8310-9EECCF6F4629}" type="presParOf" srcId="{AD976B3C-E586-4194-A465-F5A6EF1B3341}" destId="{2CA29D53-5204-4187-B0FE-E93DE8F6D386}" srcOrd="2" destOrd="0" presId="urn:microsoft.com/office/officeart/2005/8/layout/list1"/>
    <dgm:cxn modelId="{4D46F446-A27B-4F58-9253-F3CC206A05FE}" type="presParOf" srcId="{AD976B3C-E586-4194-A465-F5A6EF1B3341}" destId="{4D9EA1D5-8F18-4109-A0D1-A7E8219870F5}" srcOrd="3" destOrd="0" presId="urn:microsoft.com/office/officeart/2005/8/layout/list1"/>
    <dgm:cxn modelId="{0A707453-022D-4C2F-82A1-9480D03653D1}" type="presParOf" srcId="{AD976B3C-E586-4194-A465-F5A6EF1B3341}" destId="{A6058536-FD2C-45F9-8023-C4C95A613213}" srcOrd="4" destOrd="0" presId="urn:microsoft.com/office/officeart/2005/8/layout/list1"/>
    <dgm:cxn modelId="{EEB21857-1D10-4A70-9006-CFBAB686D9B8}" type="presParOf" srcId="{A6058536-FD2C-45F9-8023-C4C95A613213}" destId="{D9DF4333-6904-4F9E-B2E4-9D3BAFDC6FB8}" srcOrd="0" destOrd="0" presId="urn:microsoft.com/office/officeart/2005/8/layout/list1"/>
    <dgm:cxn modelId="{ECD8E3DC-73D3-4F69-BBAF-E1A51FBD76B5}" type="presParOf" srcId="{A6058536-FD2C-45F9-8023-C4C95A613213}" destId="{7BB07A73-8E12-462C-BC62-EDCA26240E3B}" srcOrd="1" destOrd="0" presId="urn:microsoft.com/office/officeart/2005/8/layout/list1"/>
    <dgm:cxn modelId="{E80B9569-DAAF-42F5-92EE-C6CB9D6A50A6}" type="presParOf" srcId="{AD976B3C-E586-4194-A465-F5A6EF1B3341}" destId="{08BBBE64-11B6-4731-9887-91EBE5947945}" srcOrd="5" destOrd="0" presId="urn:microsoft.com/office/officeart/2005/8/layout/list1"/>
    <dgm:cxn modelId="{0CC49595-D2CA-44E0-A778-C7C29F76332A}" type="presParOf" srcId="{AD976B3C-E586-4194-A465-F5A6EF1B3341}" destId="{D42C9C1E-A3BC-4510-99BF-21ABC8DFBFA0}" srcOrd="6" destOrd="0" presId="urn:microsoft.com/office/officeart/2005/8/layout/list1"/>
    <dgm:cxn modelId="{39432BB1-ED8D-47F5-AF8C-D89C6AB028D6}" type="presParOf" srcId="{AD976B3C-E586-4194-A465-F5A6EF1B3341}" destId="{5BAACD6A-0B65-47C2-A8AB-F0D5BF89DFAC}" srcOrd="7" destOrd="0" presId="urn:microsoft.com/office/officeart/2005/8/layout/list1"/>
    <dgm:cxn modelId="{571FC8E8-7681-4EB2-B64B-22D9D14E7A07}" type="presParOf" srcId="{AD976B3C-E586-4194-A465-F5A6EF1B3341}" destId="{8022952E-1859-4A53-A7BE-1D0290C2A068}" srcOrd="8" destOrd="0" presId="urn:microsoft.com/office/officeart/2005/8/layout/list1"/>
    <dgm:cxn modelId="{A1D67163-1575-449E-84AC-529C7CA6E9C9}" type="presParOf" srcId="{8022952E-1859-4A53-A7BE-1D0290C2A068}" destId="{473A6100-5199-45EE-B679-6EAB596A44C6}" srcOrd="0" destOrd="0" presId="urn:microsoft.com/office/officeart/2005/8/layout/list1"/>
    <dgm:cxn modelId="{EDF5BB8D-D994-48FD-B75D-39F45A927CA6}" type="presParOf" srcId="{8022952E-1859-4A53-A7BE-1D0290C2A068}" destId="{A2606199-DA4C-4B53-A88D-0499D985C3F8}" srcOrd="1" destOrd="0" presId="urn:microsoft.com/office/officeart/2005/8/layout/list1"/>
    <dgm:cxn modelId="{73720D34-538D-457E-88F3-B9483A3353E3}" type="presParOf" srcId="{AD976B3C-E586-4194-A465-F5A6EF1B3341}" destId="{A306D886-B991-4EE7-BCC2-6216D3E664F1}" srcOrd="9" destOrd="0" presId="urn:microsoft.com/office/officeart/2005/8/layout/list1"/>
    <dgm:cxn modelId="{3D34A4C6-AE0B-4FBA-A0B2-CC609F32AA94}" type="presParOf" srcId="{AD976B3C-E586-4194-A465-F5A6EF1B3341}" destId="{06550EFC-675B-4AD4-80FB-0C44FD370811}" srcOrd="10" destOrd="0" presId="urn:microsoft.com/office/officeart/2005/8/layout/list1"/>
    <dgm:cxn modelId="{067D2A49-0C0F-4C7F-8170-7244DCDC97E1}" type="presParOf" srcId="{AD976B3C-E586-4194-A465-F5A6EF1B3341}" destId="{1E257B30-F2C3-4694-A4AD-BA341358D65B}" srcOrd="11" destOrd="0" presId="urn:microsoft.com/office/officeart/2005/8/layout/list1"/>
    <dgm:cxn modelId="{9F67991C-3763-4277-BF91-580A97CA1EE7}" type="presParOf" srcId="{AD976B3C-E586-4194-A465-F5A6EF1B3341}" destId="{800D86C5-7F09-43B9-B53B-23AA50DD4EC0}" srcOrd="12" destOrd="0" presId="urn:microsoft.com/office/officeart/2005/8/layout/list1"/>
    <dgm:cxn modelId="{EDE78731-A3D7-4509-B775-49A9D044A4AD}" type="presParOf" srcId="{800D86C5-7F09-43B9-B53B-23AA50DD4EC0}" destId="{07FD1FCC-599C-4DD8-964D-7B146120971B}" srcOrd="0" destOrd="0" presId="urn:microsoft.com/office/officeart/2005/8/layout/list1"/>
    <dgm:cxn modelId="{F9ACDB5B-D5A4-4536-99A0-70041824F5F2}" type="presParOf" srcId="{800D86C5-7F09-43B9-B53B-23AA50DD4EC0}" destId="{939FFEA9-1027-4189-861E-9EC2979ECF2F}" srcOrd="1" destOrd="0" presId="urn:microsoft.com/office/officeart/2005/8/layout/list1"/>
    <dgm:cxn modelId="{C7B01CC3-6C92-4362-8DCB-D330E13857A8}" type="presParOf" srcId="{AD976B3C-E586-4194-A465-F5A6EF1B3341}" destId="{B6658744-6805-4E06-A653-35D2E0871B9D}" srcOrd="13" destOrd="0" presId="urn:microsoft.com/office/officeart/2005/8/layout/list1"/>
    <dgm:cxn modelId="{70B1F6BF-2CAB-4E08-91D4-14C8D781762B}" type="presParOf" srcId="{AD976B3C-E586-4194-A465-F5A6EF1B3341}" destId="{C12305E1-740D-42AE-B04C-909E94CBF533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ZŠ Týnec nad Labem</a:t>
          </a:r>
          <a:endParaRPr lang="cs-CZ" sz="12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Sixtová</a:t>
          </a:r>
          <a:endParaRPr lang="cs-CZ" sz="12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VY_32_INOVACE_09_Český jazyk pro 7. ročník_Shoda přísudku s podmětem</a:t>
          </a:r>
          <a:endParaRPr lang="cs-CZ" sz="12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Téma: Shoda přísudku s podmětem</a:t>
          </a:r>
          <a:endParaRPr lang="cs-CZ" sz="12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CZ.1.07/1.4.00/21.1921</a:t>
          </a:r>
          <a:endParaRPr lang="cs-CZ" sz="1200" kern="1200" dirty="0"/>
        </a:p>
      </dsp:txBody>
      <dsp:txXfrm>
        <a:off x="1371039" y="1371039"/>
        <a:ext cx="5253696" cy="342760"/>
      </dsp:txXfrm>
    </dsp:sp>
    <dsp:sp modelId="{24EFC187-F4A2-4562-9599-3FA2BFA7A9C6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631C428-4BD8-4A67-B69C-9F57918C30DD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Vytvořeno: červenec 2012</a:t>
          </a:r>
          <a:endParaRPr lang="cs-CZ" sz="1200" kern="1200" dirty="0"/>
        </a:p>
      </dsp:txBody>
      <dsp:txXfrm>
        <a:off x="1371039" y="1713800"/>
        <a:ext cx="5253696" cy="3427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A29D53-5204-4187-B0FE-E93DE8F6D386}">
      <dsp:nvSpPr>
        <dsp:cNvPr id="0" name=""/>
        <dsp:cNvSpPr/>
      </dsp:nvSpPr>
      <dsp:spPr>
        <a:xfrm>
          <a:off x="0" y="318096"/>
          <a:ext cx="482311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5A0B86-C3CC-4602-AE7E-9E3B8164F5FC}">
      <dsp:nvSpPr>
        <dsp:cNvPr id="0" name=""/>
        <dsp:cNvSpPr/>
      </dsp:nvSpPr>
      <dsp:spPr>
        <a:xfrm>
          <a:off x="241155" y="22896"/>
          <a:ext cx="3376182" cy="590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612" tIns="0" rIns="12761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Rod mužský životný</a:t>
          </a:r>
          <a:endParaRPr lang="cs-CZ" sz="2000" kern="1200" dirty="0"/>
        </a:p>
      </dsp:txBody>
      <dsp:txXfrm>
        <a:off x="269976" y="51717"/>
        <a:ext cx="3318540" cy="532758"/>
      </dsp:txXfrm>
    </dsp:sp>
    <dsp:sp modelId="{D42C9C1E-A3BC-4510-99BF-21ABC8DFBFA0}">
      <dsp:nvSpPr>
        <dsp:cNvPr id="0" name=""/>
        <dsp:cNvSpPr/>
      </dsp:nvSpPr>
      <dsp:spPr>
        <a:xfrm>
          <a:off x="0" y="1225297"/>
          <a:ext cx="482311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B07A73-8E12-462C-BC62-EDCA26240E3B}">
      <dsp:nvSpPr>
        <dsp:cNvPr id="0" name=""/>
        <dsp:cNvSpPr/>
      </dsp:nvSpPr>
      <dsp:spPr>
        <a:xfrm>
          <a:off x="241155" y="930096"/>
          <a:ext cx="3376182" cy="590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612" tIns="0" rIns="12761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Rod mužský neživotný</a:t>
          </a:r>
          <a:endParaRPr lang="cs-CZ" sz="2000" kern="1200" dirty="0"/>
        </a:p>
      </dsp:txBody>
      <dsp:txXfrm>
        <a:off x="269976" y="958917"/>
        <a:ext cx="3318540" cy="532758"/>
      </dsp:txXfrm>
    </dsp:sp>
    <dsp:sp modelId="{06550EFC-675B-4AD4-80FB-0C44FD370811}">
      <dsp:nvSpPr>
        <dsp:cNvPr id="0" name=""/>
        <dsp:cNvSpPr/>
      </dsp:nvSpPr>
      <dsp:spPr>
        <a:xfrm>
          <a:off x="0" y="2132497"/>
          <a:ext cx="482311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606199-DA4C-4B53-A88D-0499D985C3F8}">
      <dsp:nvSpPr>
        <dsp:cNvPr id="0" name=""/>
        <dsp:cNvSpPr/>
      </dsp:nvSpPr>
      <dsp:spPr>
        <a:xfrm>
          <a:off x="241155" y="1837297"/>
          <a:ext cx="3376182" cy="590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612" tIns="0" rIns="12761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Rod ženský</a:t>
          </a:r>
          <a:endParaRPr lang="cs-CZ" sz="2000" kern="1200" dirty="0"/>
        </a:p>
      </dsp:txBody>
      <dsp:txXfrm>
        <a:off x="269976" y="1866118"/>
        <a:ext cx="3318540" cy="532758"/>
      </dsp:txXfrm>
    </dsp:sp>
    <dsp:sp modelId="{C12305E1-740D-42AE-B04C-909E94CBF533}">
      <dsp:nvSpPr>
        <dsp:cNvPr id="0" name=""/>
        <dsp:cNvSpPr/>
      </dsp:nvSpPr>
      <dsp:spPr>
        <a:xfrm>
          <a:off x="0" y="3039697"/>
          <a:ext cx="4823118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9FFEA9-1027-4189-861E-9EC2979ECF2F}">
      <dsp:nvSpPr>
        <dsp:cNvPr id="0" name=""/>
        <dsp:cNvSpPr/>
      </dsp:nvSpPr>
      <dsp:spPr>
        <a:xfrm>
          <a:off x="241155" y="2744497"/>
          <a:ext cx="3376182" cy="590400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0"/>
              </a:schemeClr>
            </a:gs>
            <a:gs pos="44000">
              <a:schemeClr val="accent1">
                <a:hueOff val="0"/>
                <a:satOff val="0"/>
                <a:lumOff val="0"/>
                <a:alphaOff val="0"/>
                <a:tint val="60000"/>
                <a:satMod val="1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alpha val="100000"/>
                <a:lumMod val="9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612" tIns="0" rIns="127612" bIns="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Rod střední	</a:t>
          </a:r>
          <a:endParaRPr lang="cs-CZ" sz="2000" kern="1200" dirty="0"/>
        </a:p>
      </dsp:txBody>
      <dsp:txXfrm>
        <a:off x="269976" y="2773318"/>
        <a:ext cx="3318540" cy="5327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18.11.2012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4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7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89906749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Výuková materiál je určen pro žáky 7. ročníku. Prezentace je vhodná pro práci s interaktivní tabulí a slouží k výkladu a procvičení shody přísudku s podmětem. Vybraná cvičení je možné vytisknout jako pracovní listy.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348880"/>
            <a:ext cx="7408333" cy="377728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b="1" dirty="0" smtClean="0"/>
              <a:t>K určení koncovky přísudku musíme určit:</a:t>
            </a:r>
          </a:p>
          <a:p>
            <a:pPr lvl="1">
              <a:lnSpc>
                <a:spcPct val="150000"/>
              </a:lnSpc>
            </a:pPr>
            <a:r>
              <a:rPr lang="cs-CZ" b="1" dirty="0">
                <a:solidFill>
                  <a:srgbClr val="C00000"/>
                </a:solidFill>
              </a:rPr>
              <a:t>p</a:t>
            </a:r>
            <a:r>
              <a:rPr lang="cs-CZ" b="1" dirty="0" smtClean="0">
                <a:solidFill>
                  <a:srgbClr val="C00000"/>
                </a:solidFill>
              </a:rPr>
              <a:t>odmět věty </a:t>
            </a:r>
            <a:r>
              <a:rPr lang="cs-CZ" dirty="0" smtClean="0"/>
              <a:t>(ptáme se 1. pádovou otázkou)</a:t>
            </a:r>
          </a:p>
          <a:p>
            <a:pPr lvl="1">
              <a:lnSpc>
                <a:spcPct val="150000"/>
              </a:lnSpc>
            </a:pPr>
            <a:r>
              <a:rPr lang="cs-CZ" b="1" dirty="0">
                <a:solidFill>
                  <a:srgbClr val="C00000"/>
                </a:solidFill>
              </a:rPr>
              <a:t>r</a:t>
            </a:r>
            <a:r>
              <a:rPr lang="cs-CZ" b="1" dirty="0" smtClean="0">
                <a:solidFill>
                  <a:srgbClr val="C00000"/>
                </a:solidFill>
              </a:rPr>
              <a:t>od podmětu </a:t>
            </a:r>
            <a:r>
              <a:rPr lang="cs-CZ" dirty="0" smtClean="0"/>
              <a:t>(mužský, ženský, střední)</a:t>
            </a:r>
          </a:p>
          <a:p>
            <a:pPr lvl="2">
              <a:lnSpc>
                <a:spcPct val="150000"/>
              </a:lnSpc>
            </a:pPr>
            <a:r>
              <a:rPr lang="cs-CZ" b="1" dirty="0" smtClean="0">
                <a:solidFill>
                  <a:srgbClr val="C00000"/>
                </a:solidFill>
              </a:rPr>
              <a:t>POZOR!</a:t>
            </a:r>
            <a:r>
              <a:rPr lang="cs-CZ" dirty="0" smtClean="0"/>
              <a:t> –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podle rodu podmětu určíš </a:t>
            </a:r>
            <a:r>
              <a:rPr lang="cs-CZ" b="1" dirty="0" smtClean="0">
                <a:solidFill>
                  <a:srgbClr val="C00000"/>
                </a:solidFill>
              </a:rPr>
              <a:t>správnou koncovku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Shoda přísudku s podmětem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7824" y="4221088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2"/>
            <a:r>
              <a:rPr lang="cs-CZ" sz="2000" b="1" i="1" dirty="0">
                <a:solidFill>
                  <a:srgbClr val="C00000"/>
                </a:solidFill>
              </a:rPr>
              <a:t>u mužského rodu urči ještě životnost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7693077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276872"/>
            <a:ext cx="7408333" cy="38492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</a:p>
          <a:p>
            <a:pPr marL="0" indent="0">
              <a:buNone/>
            </a:pPr>
            <a:r>
              <a:rPr lang="cs-CZ" dirty="0" smtClean="0"/>
              <a:t>	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			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			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2215168"/>
            <a:ext cx="2304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- koncovka </a:t>
            </a:r>
            <a:r>
              <a:rPr lang="cs-CZ" sz="2800" b="1" dirty="0" smtClean="0">
                <a:solidFill>
                  <a:srgbClr val="C00000"/>
                </a:solidFill>
              </a:rPr>
              <a:t>i</a:t>
            </a:r>
            <a:endParaRPr lang="cs-CZ" sz="2800" b="1" dirty="0">
              <a:solidFill>
                <a:srgbClr val="C00000"/>
              </a:solidFill>
            </a:endParaRPr>
          </a:p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3169275"/>
            <a:ext cx="23042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- koncovka </a:t>
            </a:r>
            <a:r>
              <a:rPr lang="cs-CZ" sz="2800" b="1" dirty="0" smtClean="0">
                <a:solidFill>
                  <a:srgbClr val="C00000"/>
                </a:solidFill>
              </a:rPr>
              <a:t>y</a:t>
            </a:r>
            <a:endParaRPr lang="cs-CZ" sz="2800" b="1" dirty="0">
              <a:solidFill>
                <a:srgbClr val="C00000"/>
              </a:solidFill>
            </a:endParaRPr>
          </a:p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51045" y="4000583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- koncovka </a:t>
            </a:r>
            <a:r>
              <a:rPr lang="cs-CZ" sz="2800" b="1" dirty="0" smtClean="0">
                <a:solidFill>
                  <a:srgbClr val="C00000"/>
                </a:solidFill>
              </a:rPr>
              <a:t>y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868144" y="4797152"/>
            <a:ext cx="2595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- koncovka </a:t>
            </a:r>
            <a:r>
              <a:rPr lang="cs-CZ" sz="2800" b="1" dirty="0" smtClean="0">
                <a:solidFill>
                  <a:srgbClr val="C00000"/>
                </a:solidFill>
              </a:rPr>
              <a:t>a</a:t>
            </a:r>
            <a:endParaRPr lang="cs-CZ" sz="2800" b="1" dirty="0">
              <a:solidFill>
                <a:srgbClr val="C00000"/>
              </a:solidFill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296775483"/>
              </p:ext>
            </p:extLst>
          </p:nvPr>
        </p:nvGraphicFramePr>
        <p:xfrm>
          <a:off x="1027927" y="1953931"/>
          <a:ext cx="4823118" cy="3566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Marcela\AppData\Local\Microsoft\Windows\Temporary Internet Files\Content.IE5\W9414FBF\MP90028992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219" y="1623006"/>
            <a:ext cx="880826" cy="1184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AFZHS9L4\MP90040375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398" y="2903100"/>
            <a:ext cx="1029746" cy="823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AFZHS9L4\MP90044233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7040" y="3759364"/>
            <a:ext cx="872461" cy="116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cela\AppData\Local\Microsoft\Windows\Temporary Internet Files\Content.IE5\28PORT7E\MP900448428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8398" y="5007642"/>
            <a:ext cx="859132" cy="119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007081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543956" cy="4798316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buNone/>
            </a:pPr>
            <a:r>
              <a:rPr lang="cs-CZ" dirty="0" smtClean="0"/>
              <a:t>    </a:t>
            </a:r>
            <a:r>
              <a:rPr lang="cs-CZ" sz="4000" dirty="0" smtClean="0"/>
              <a:t>Noviny a časopisy spadl_ na zem. </a:t>
            </a:r>
          </a:p>
          <a:p>
            <a:pPr>
              <a:spcBef>
                <a:spcPts val="0"/>
              </a:spcBef>
              <a:buNone/>
            </a:pPr>
            <a:r>
              <a:rPr lang="cs-CZ" sz="4000" dirty="0" smtClean="0"/>
              <a:t>	</a:t>
            </a: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Noviny </a:t>
            </a: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a časopisy </a:t>
            </a:r>
            <a:r>
              <a:rPr lang="cs-CZ" sz="4000" b="1" dirty="0" smtClean="0">
                <a:solidFill>
                  <a:srgbClr val="C00000"/>
                </a:solidFill>
              </a:rPr>
              <a:t>spadly</a:t>
            </a:r>
            <a:r>
              <a:rPr lang="cs-CZ" sz="4000" dirty="0" smtClean="0"/>
              <a:t> </a:t>
            </a: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na zem. </a:t>
            </a:r>
            <a:endParaRPr lang="cs-CZ" sz="4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  <a:buNone/>
            </a:pPr>
            <a:r>
              <a:rPr lang="cs-CZ" sz="4000" dirty="0"/>
              <a:t>	</a:t>
            </a:r>
            <a:r>
              <a:rPr lang="cs-CZ" sz="4000" dirty="0" smtClean="0"/>
              <a:t>Na louce se pásl_ koně, ovce a kozy. </a:t>
            </a:r>
          </a:p>
          <a:p>
            <a:pPr>
              <a:spcBef>
                <a:spcPts val="0"/>
              </a:spcBef>
              <a:buNone/>
            </a:pPr>
            <a:r>
              <a:rPr lang="cs-CZ" sz="4000" dirty="0" smtClean="0"/>
              <a:t>	</a:t>
            </a: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Na </a:t>
            </a: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louce se </a:t>
            </a:r>
            <a:r>
              <a:rPr lang="cs-CZ" sz="4000" b="1" dirty="0" smtClean="0">
                <a:solidFill>
                  <a:srgbClr val="C00000"/>
                </a:solidFill>
              </a:rPr>
              <a:t>pásli</a:t>
            </a:r>
            <a:r>
              <a:rPr lang="cs-CZ" sz="4000" dirty="0" smtClean="0"/>
              <a:t> </a:t>
            </a: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koně, ovce a kozy.</a:t>
            </a:r>
          </a:p>
          <a:p>
            <a:pPr>
              <a:spcBef>
                <a:spcPts val="0"/>
              </a:spcBef>
              <a:buNone/>
            </a:pPr>
            <a:r>
              <a:rPr lang="cs-CZ" sz="4000" dirty="0" smtClean="0"/>
              <a:t>	Kuřata a housata pobíhal_ po dvoře. </a:t>
            </a:r>
          </a:p>
          <a:p>
            <a:pPr>
              <a:spcBef>
                <a:spcPts val="0"/>
              </a:spcBef>
              <a:buNone/>
            </a:pPr>
            <a:r>
              <a:rPr lang="cs-CZ" sz="4000" dirty="0" smtClean="0"/>
              <a:t>	</a:t>
            </a:r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Kuřata </a:t>
            </a: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a housata </a:t>
            </a:r>
            <a:r>
              <a:rPr lang="cs-CZ" sz="4000" b="1" dirty="0" smtClean="0">
                <a:solidFill>
                  <a:srgbClr val="C00000"/>
                </a:solidFill>
              </a:rPr>
              <a:t>pobíhala</a:t>
            </a:r>
            <a:r>
              <a:rPr lang="cs-CZ" sz="4000" dirty="0" smtClean="0"/>
              <a:t> </a:t>
            </a: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po dvoře.</a:t>
            </a:r>
          </a:p>
          <a:p>
            <a:pPr>
              <a:spcBef>
                <a:spcPts val="0"/>
              </a:spcBef>
              <a:buNone/>
            </a:pPr>
            <a:r>
              <a:rPr lang="cs-CZ" sz="4000" dirty="0"/>
              <a:t>	</a:t>
            </a:r>
            <a:r>
              <a:rPr lang="cs-CZ" sz="4000" dirty="0" smtClean="0"/>
              <a:t>Ledoborci vyplul_. </a:t>
            </a:r>
            <a:r>
              <a:rPr lang="cs-CZ" sz="4000" dirty="0">
                <a:solidFill>
                  <a:schemeClr val="accent1">
                    <a:lumMod val="50000"/>
                  </a:schemeClr>
                </a:solidFill>
              </a:rPr>
              <a:t>Ledoborci</a:t>
            </a:r>
            <a:r>
              <a:rPr lang="cs-CZ" sz="4000" dirty="0"/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vypluli</a:t>
            </a:r>
            <a:r>
              <a:rPr lang="cs-CZ" sz="4000" dirty="0" smtClean="0"/>
              <a:t>.</a:t>
            </a:r>
            <a:endParaRPr lang="cs-CZ" sz="4000" dirty="0"/>
          </a:p>
          <a:p>
            <a:pPr>
              <a:spcBef>
                <a:spcPts val="0"/>
              </a:spcBef>
              <a:buNone/>
            </a:pPr>
            <a:endParaRPr lang="cs-CZ" sz="40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720"/>
            <a:ext cx="8229600" cy="360040"/>
          </a:xfrm>
        </p:spPr>
        <p:txBody>
          <a:bodyPr>
            <a:noAutofit/>
          </a:bodyPr>
          <a:lstStyle/>
          <a:p>
            <a:r>
              <a:rPr lang="cs-CZ" sz="3600" dirty="0" smtClean="0"/>
              <a:t>Doplňte i/í, y/ý, a</a:t>
            </a:r>
            <a:br>
              <a:rPr lang="cs-CZ" sz="3600" dirty="0" smtClean="0"/>
            </a:br>
            <a:endParaRPr lang="cs-CZ" sz="3600" dirty="0"/>
          </a:p>
        </p:txBody>
      </p:sp>
      <p:sp>
        <p:nvSpPr>
          <p:cNvPr id="4" name="Zaoblený obdélník 3"/>
          <p:cNvSpPr/>
          <p:nvPr/>
        </p:nvSpPr>
        <p:spPr>
          <a:xfrm>
            <a:off x="323528" y="2570462"/>
            <a:ext cx="849694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23528" y="3861048"/>
            <a:ext cx="849694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323528" y="5013176"/>
            <a:ext cx="849694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4783278" y="5698654"/>
            <a:ext cx="403244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772816"/>
            <a:ext cx="8208911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/>
              <a:t>Chlapci a děvčata navštívil_ divadelní představení. 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Chlapci a děvčata </a:t>
            </a:r>
            <a:r>
              <a:rPr lang="cs-CZ" sz="4000" b="1" dirty="0" smtClean="0">
                <a:solidFill>
                  <a:srgbClr val="C00000"/>
                </a:solidFill>
              </a:rPr>
              <a:t>navštívili</a:t>
            </a:r>
            <a:r>
              <a:rPr lang="cs-CZ" sz="4000" dirty="0" smtClean="0"/>
              <a:t> </a:t>
            </a:r>
            <a:r>
              <a:rPr lang="cs-CZ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divadelní představení. </a:t>
            </a:r>
            <a:endParaRPr lang="cs-CZ" sz="4000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4000" dirty="0" smtClean="0"/>
              <a:t>Děti </a:t>
            </a:r>
            <a:r>
              <a:rPr lang="cs-CZ" sz="4000" dirty="0"/>
              <a:t>byl_ unaveny</a:t>
            </a:r>
            <a:r>
              <a:rPr lang="cs-CZ" sz="4000" dirty="0" smtClean="0"/>
              <a:t>. </a:t>
            </a:r>
            <a:r>
              <a:rPr lang="cs-CZ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Děti </a:t>
            </a:r>
            <a:r>
              <a:rPr lang="cs-CZ" sz="4000" b="1" dirty="0" smtClean="0">
                <a:solidFill>
                  <a:srgbClr val="C00000"/>
                </a:solidFill>
              </a:rPr>
              <a:t>byly</a:t>
            </a:r>
            <a:r>
              <a:rPr lang="cs-CZ" sz="4000" dirty="0" smtClean="0"/>
              <a:t> </a:t>
            </a:r>
            <a:r>
              <a:rPr lang="cs-CZ" sz="4000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unaveny.</a:t>
            </a:r>
          </a:p>
          <a:p>
            <a:pPr marL="0" indent="0">
              <a:buNone/>
            </a:pPr>
            <a:r>
              <a:rPr lang="cs-CZ" sz="4000" dirty="0" smtClean="0"/>
              <a:t>Orli jsou </a:t>
            </a:r>
            <a:r>
              <a:rPr lang="cs-CZ" sz="4000" dirty="0" err="1" smtClean="0"/>
              <a:t>krásn</a:t>
            </a:r>
            <a:r>
              <a:rPr lang="cs-CZ" sz="4000" dirty="0" smtClean="0"/>
              <a:t>_. </a:t>
            </a:r>
            <a:r>
              <a:rPr lang="cs-CZ" sz="40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Orli jsou </a:t>
            </a:r>
            <a:r>
              <a:rPr lang="cs-CZ" sz="4000" b="1" dirty="0" smtClean="0">
                <a:solidFill>
                  <a:srgbClr val="C00000"/>
                </a:solidFill>
              </a:rPr>
              <a:t>krásní</a:t>
            </a:r>
            <a:r>
              <a:rPr lang="cs-CZ" sz="4000" dirty="0" smtClean="0"/>
              <a:t>.</a:t>
            </a:r>
            <a:endParaRPr lang="cs-CZ" sz="4000" dirty="0"/>
          </a:p>
          <a:p>
            <a:pPr marL="0" indent="0">
              <a:buNone/>
            </a:pPr>
            <a:endParaRPr lang="cs-CZ" sz="4000" dirty="0"/>
          </a:p>
        </p:txBody>
      </p:sp>
      <p:sp>
        <p:nvSpPr>
          <p:cNvPr id="4" name="Zaoblený obdélník 3"/>
          <p:cNvSpPr/>
          <p:nvPr/>
        </p:nvSpPr>
        <p:spPr>
          <a:xfrm>
            <a:off x="572372" y="3212976"/>
            <a:ext cx="8064896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4604820" y="4581128"/>
            <a:ext cx="4032448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067944" y="5301208"/>
            <a:ext cx="345638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7387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96752"/>
            <a:ext cx="8229600" cy="5232644"/>
          </a:xfrm>
        </p:spPr>
        <p:txBody>
          <a:bodyPr/>
          <a:lstStyle/>
          <a:p>
            <a:pPr>
              <a:buNone/>
            </a:pPr>
            <a:r>
              <a:rPr lang="cs-CZ" sz="4000" dirty="0" smtClean="0"/>
              <a:t>	Bylo chladno, ruce i uši je zábl_. </a:t>
            </a:r>
          </a:p>
          <a:p>
            <a:pPr>
              <a:buNone/>
            </a:pPr>
            <a:r>
              <a:rPr lang="cs-CZ" sz="4000" dirty="0" smtClean="0"/>
              <a:t>	</a:t>
            </a:r>
            <a:r>
              <a:rPr lang="cs-CZ" sz="4000" dirty="0" smtClean="0">
                <a:solidFill>
                  <a:srgbClr val="00B050"/>
                </a:solidFill>
              </a:rPr>
              <a:t>Bylo </a:t>
            </a:r>
            <a:r>
              <a:rPr lang="cs-CZ" sz="4000" dirty="0">
                <a:solidFill>
                  <a:srgbClr val="00B050"/>
                </a:solidFill>
              </a:rPr>
              <a:t>chladno, ruce i uši je </a:t>
            </a:r>
            <a:r>
              <a:rPr lang="cs-CZ" sz="4000" b="1" dirty="0" smtClean="0">
                <a:solidFill>
                  <a:srgbClr val="C00000"/>
                </a:solidFill>
              </a:rPr>
              <a:t>zábly</a:t>
            </a:r>
            <a:r>
              <a:rPr lang="cs-CZ" sz="4000" dirty="0" smtClean="0"/>
              <a:t>.</a:t>
            </a:r>
            <a:endParaRPr lang="cs-CZ" sz="4000" dirty="0"/>
          </a:p>
          <a:p>
            <a:pPr>
              <a:buNone/>
            </a:pPr>
            <a:r>
              <a:rPr lang="cs-CZ" sz="4000" dirty="0" smtClean="0"/>
              <a:t>	Diváci i divačky odměnil_ herce </a:t>
            </a:r>
          </a:p>
          <a:p>
            <a:pPr>
              <a:buNone/>
            </a:pPr>
            <a:r>
              <a:rPr lang="cs-CZ" sz="4000" dirty="0" smtClean="0"/>
              <a:t>	potleskem.</a:t>
            </a:r>
          </a:p>
          <a:p>
            <a:pPr>
              <a:buNone/>
            </a:pPr>
            <a:r>
              <a:rPr lang="cs-CZ" sz="4000" dirty="0"/>
              <a:t>	</a:t>
            </a:r>
            <a:r>
              <a:rPr lang="cs-CZ" sz="4000" dirty="0">
                <a:solidFill>
                  <a:srgbClr val="00B050"/>
                </a:solidFill>
              </a:rPr>
              <a:t>Diváci i divačky </a:t>
            </a:r>
            <a:r>
              <a:rPr lang="cs-CZ" sz="4000" b="1" dirty="0" smtClean="0">
                <a:solidFill>
                  <a:srgbClr val="C00000"/>
                </a:solidFill>
              </a:rPr>
              <a:t>odměnili</a:t>
            </a:r>
            <a:r>
              <a:rPr lang="cs-CZ" sz="4000" dirty="0" smtClean="0"/>
              <a:t> </a:t>
            </a:r>
            <a:r>
              <a:rPr lang="cs-CZ" sz="4000" dirty="0">
                <a:solidFill>
                  <a:srgbClr val="00B050"/>
                </a:solidFill>
              </a:rPr>
              <a:t>herce potleskem.</a:t>
            </a:r>
          </a:p>
          <a:p>
            <a:pPr>
              <a:buNone/>
            </a:pPr>
            <a:endParaRPr lang="cs-CZ" sz="4000" dirty="0"/>
          </a:p>
        </p:txBody>
      </p:sp>
      <p:sp>
        <p:nvSpPr>
          <p:cNvPr id="2" name="Zaoblený obdélník 1"/>
          <p:cNvSpPr/>
          <p:nvPr/>
        </p:nvSpPr>
        <p:spPr>
          <a:xfrm>
            <a:off x="755576" y="1916832"/>
            <a:ext cx="734481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755576" y="4149080"/>
            <a:ext cx="734481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Marcela\AppData\Local\Microsoft\Windows\Temporary Internet Files\Content.IE5\W9414FBF\MC9002171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25143"/>
            <a:ext cx="1808683" cy="1652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/>
              <a:t>	Ve výukovém materiálu byly použity kliparty </a:t>
            </a:r>
            <a:endParaRPr lang="cs-CZ" dirty="0" smtClean="0"/>
          </a:p>
          <a:p>
            <a:pPr>
              <a:buNone/>
            </a:pPr>
            <a:r>
              <a:rPr lang="cs-CZ"/>
              <a:t>	</a:t>
            </a:r>
            <a:r>
              <a:rPr lang="cs-CZ" smtClean="0"/>
              <a:t>z </a:t>
            </a:r>
            <a:r>
              <a:rPr lang="cs-CZ" dirty="0"/>
              <a:t>programu MS Word 2010 od firmy </a:t>
            </a:r>
            <a:r>
              <a:rPr lang="cs-CZ" dirty="0">
                <a:hlinkClick r:id="rId2"/>
              </a:rPr>
              <a:t>www.microsoft.com</a:t>
            </a:r>
            <a:r>
              <a:rPr lang="cs-CZ" dirty="0"/>
              <a:t> . </a:t>
            </a:r>
          </a:p>
          <a:p>
            <a:pPr>
              <a:buNone/>
            </a:pPr>
            <a:r>
              <a:rPr lang="cs-CZ" dirty="0"/>
              <a:t>	Na tento software máme zakoupenou licenci. </a:t>
            </a:r>
          </a:p>
          <a:p>
            <a:endParaRPr lang="cs-CZ" dirty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450</TotalTime>
  <Words>188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Anotace</vt:lpstr>
      <vt:lpstr>Shoda přísudku s podmětem</vt:lpstr>
      <vt:lpstr>Prezentace aplikace PowerPoint</vt:lpstr>
      <vt:lpstr>Doplňte i/í, y/ý, a 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Marcela</cp:lastModifiedBy>
  <cp:revision>74</cp:revision>
  <dcterms:created xsi:type="dcterms:W3CDTF">2011-06-20T10:40:08Z</dcterms:created>
  <dcterms:modified xsi:type="dcterms:W3CDTF">2012-11-18T12:37:57Z</dcterms:modified>
</cp:coreProperties>
</file>