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63" r:id="rId5"/>
    <p:sldId id="264" r:id="rId6"/>
    <p:sldId id="258" r:id="rId7"/>
    <p:sldId id="260" r:id="rId8"/>
    <p:sldId id="261" r:id="rId9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VY_32_INOVACE_10_Český jazyk pro 7. ročník_Předmět a příslovečné určení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Předmět a příslovečné určení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C155FF6-5E20-454C-B0B1-3ED3CB27B9FC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FCF67182-F2D6-4A35-B459-26F79FBD8481}" type="parTrans" cxnId="{353CECE1-CDE4-4C5B-A3CA-AD712A3DE690}">
      <dgm:prSet/>
      <dgm:spPr/>
      <dgm:t>
        <a:bodyPr/>
        <a:lstStyle/>
        <a:p>
          <a:endParaRPr lang="cs-CZ"/>
        </a:p>
      </dgm:t>
    </dgm:pt>
    <dgm:pt modelId="{1E4E4E9B-2B87-4E0F-B152-201EF08ABFE0}" type="sibTrans" cxnId="{353CECE1-CDE4-4C5B-A3CA-AD712A3DE69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4ECC8CA-3F55-4ECB-9A35-8C2A3AA0FA0D}" type="pres">
      <dgm:prSet presAssocID="{AC155FF6-5E20-454C-B0B1-3ED3CB27B9FC}" presName="vertSpace6" presStyleLbl="node1" presStyleIdx="4" presStyleCnt="6"/>
      <dgm:spPr/>
    </dgm:pt>
    <dgm:pt modelId="{1DE1589A-4116-430D-80E8-F720201DDB9E}" type="pres">
      <dgm:prSet presAssocID="{AC155FF6-5E20-454C-B0B1-3ED3CB27B9FC}" presName="circle6" presStyleLbl="node1" presStyleIdx="5" presStyleCnt="6"/>
      <dgm:spPr/>
    </dgm:pt>
    <dgm:pt modelId="{CDFAFA00-A4A3-4E63-A451-A1E95322140F}" type="pres">
      <dgm:prSet presAssocID="{AC155FF6-5E20-454C-B0B1-3ED3CB27B9F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FF688F-E0A1-4502-B178-632EFF798C05}" type="pres">
      <dgm:prSet presAssocID="{AC155FF6-5E20-454C-B0B1-3ED3CB27B9F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353CECE1-CDE4-4C5B-A3CA-AD712A3DE690}" srcId="{757F3AB3-0718-4624-B441-E567A8F0AB56}" destId="{AC155FF6-5E20-454C-B0B1-3ED3CB27B9FC}" srcOrd="5" destOrd="0" parTransId="{FCF67182-F2D6-4A35-B459-26F79FBD8481}" sibTransId="{1E4E4E9B-2B87-4E0F-B152-201EF08ABFE0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7AD4C3-47BF-466B-840F-F384FC82284A}" type="presOf" srcId="{AC155FF6-5E20-454C-B0B1-3ED3CB27B9FC}" destId="{9CFF688F-E0A1-4502-B178-632EFF798C05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844AC08A-5328-495E-9B66-00555FFAC61F}" type="presOf" srcId="{AC155FF6-5E20-454C-B0B1-3ED3CB27B9FC}" destId="{CDFAFA00-A4A3-4E63-A451-A1E95322140F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4631955D-FC87-42C9-A87F-ABCE819F4900}" type="presParOf" srcId="{333A1088-737F-45CB-B68E-254E46348037}" destId="{A4ECC8CA-3F55-4ECB-9A35-8C2A3AA0FA0D}" srcOrd="15" destOrd="0" presId="urn:microsoft.com/office/officeart/2005/8/layout/target3"/>
    <dgm:cxn modelId="{B5FAC91C-97A1-47BD-B34B-50380A7751D2}" type="presParOf" srcId="{333A1088-737F-45CB-B68E-254E46348037}" destId="{1DE1589A-4116-430D-80E8-F720201DDB9E}" srcOrd="16" destOrd="0" presId="urn:microsoft.com/office/officeart/2005/8/layout/target3"/>
    <dgm:cxn modelId="{AB133F6C-C82A-48CA-A60D-63B851E5DB45}" type="presParOf" srcId="{333A1088-737F-45CB-B68E-254E46348037}" destId="{CDFAFA00-A4A3-4E63-A451-A1E95322140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012216FC-21FE-44E1-9A7F-4B36C8373ECC}" type="presParOf" srcId="{333A1088-737F-45CB-B68E-254E46348037}" destId="{9CFF688F-E0A1-4502-B178-632EFF798C0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34984E-2A3D-4B04-B2F1-9B917656E0EC}" type="doc">
      <dgm:prSet loTypeId="urn:microsoft.com/office/officeart/2005/8/layout/chevron2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7B33B2-0610-46D0-8E03-E31C1FF9B3D1}">
      <dgm:prSet phldrT="[Text]"/>
      <dgm:spPr/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místa</a:t>
          </a:r>
          <a:endParaRPr lang="cs-CZ" dirty="0"/>
        </a:p>
      </dgm:t>
    </dgm:pt>
    <dgm:pt modelId="{4253CBAB-074B-419B-B94A-7866F8955E0D}" type="parTrans" cxnId="{B89FAD58-A979-484F-8953-6CC3933F538D}">
      <dgm:prSet/>
      <dgm:spPr/>
      <dgm:t>
        <a:bodyPr/>
        <a:lstStyle/>
        <a:p>
          <a:endParaRPr lang="cs-CZ"/>
        </a:p>
      </dgm:t>
    </dgm:pt>
    <dgm:pt modelId="{19414BAC-566E-41DC-B9EA-3D8A8E957002}" type="sibTrans" cxnId="{B89FAD58-A979-484F-8953-6CC3933F538D}">
      <dgm:prSet/>
      <dgm:spPr/>
      <dgm:t>
        <a:bodyPr/>
        <a:lstStyle/>
        <a:p>
          <a:endParaRPr lang="cs-CZ"/>
        </a:p>
      </dgm:t>
    </dgm:pt>
    <dgm:pt modelId="{BB7E1898-441C-41C9-9883-4C97C34E09E2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ptáme se </a:t>
          </a:r>
          <a:r>
            <a:rPr lang="cs-CZ" b="1" i="1" dirty="0" smtClean="0">
              <a:solidFill>
                <a:schemeClr val="tx1"/>
              </a:solidFill>
            </a:rPr>
            <a:t>Kde? Kam? Odkud? Kudy?</a:t>
          </a:r>
          <a:endParaRPr lang="cs-CZ" dirty="0"/>
        </a:p>
      </dgm:t>
    </dgm:pt>
    <dgm:pt modelId="{10939C9F-C8AE-47A3-86F0-6011837CCB43}" type="parTrans" cxnId="{1F23A12C-EC01-4793-B51A-22F228DCD4D2}">
      <dgm:prSet/>
      <dgm:spPr/>
      <dgm:t>
        <a:bodyPr/>
        <a:lstStyle/>
        <a:p>
          <a:endParaRPr lang="cs-CZ"/>
        </a:p>
      </dgm:t>
    </dgm:pt>
    <dgm:pt modelId="{FC43286B-732F-47F3-BC7C-972A6EA81D25}" type="sibTrans" cxnId="{1F23A12C-EC01-4793-B51A-22F228DCD4D2}">
      <dgm:prSet/>
      <dgm:spPr/>
      <dgm:t>
        <a:bodyPr/>
        <a:lstStyle/>
        <a:p>
          <a:endParaRPr lang="cs-CZ"/>
        </a:p>
      </dgm:t>
    </dgm:pt>
    <dgm:pt modelId="{156FC876-CFBF-47C4-BFB8-3D3FF005B0FE}">
      <dgm:prSet phldrT="[Text]"/>
      <dgm:spPr/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způsobu</a:t>
          </a:r>
          <a:endParaRPr lang="cs-CZ" dirty="0"/>
        </a:p>
      </dgm:t>
    </dgm:pt>
    <dgm:pt modelId="{1F302608-72CF-48AD-9C7B-BD034D1D72A0}" type="parTrans" cxnId="{DDF26DD0-10AE-4A22-92B1-0A7307EAD3CA}">
      <dgm:prSet/>
      <dgm:spPr/>
      <dgm:t>
        <a:bodyPr/>
        <a:lstStyle/>
        <a:p>
          <a:endParaRPr lang="cs-CZ"/>
        </a:p>
      </dgm:t>
    </dgm:pt>
    <dgm:pt modelId="{5D495B43-B14C-4CA1-8752-8B6712D5438C}" type="sibTrans" cxnId="{DDF26DD0-10AE-4A22-92B1-0A7307EAD3CA}">
      <dgm:prSet/>
      <dgm:spPr/>
      <dgm:t>
        <a:bodyPr/>
        <a:lstStyle/>
        <a:p>
          <a:endParaRPr lang="cs-CZ"/>
        </a:p>
      </dgm:t>
    </dgm:pt>
    <dgm:pt modelId="{BFA3890E-168F-4752-9B9D-32930C354E9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ptáme se </a:t>
          </a:r>
          <a:r>
            <a:rPr lang="cs-CZ" b="1" i="1" dirty="0" smtClean="0">
              <a:solidFill>
                <a:schemeClr val="tx1"/>
              </a:solidFill>
            </a:rPr>
            <a:t>Jak? Jakým způsobem?</a:t>
          </a:r>
          <a:endParaRPr lang="cs-CZ" dirty="0"/>
        </a:p>
      </dgm:t>
    </dgm:pt>
    <dgm:pt modelId="{32A01972-E34D-414A-96D1-C179FB965CBE}" type="parTrans" cxnId="{6E4357A5-F4FF-4999-A440-D0CE3C3D08D3}">
      <dgm:prSet/>
      <dgm:spPr/>
      <dgm:t>
        <a:bodyPr/>
        <a:lstStyle/>
        <a:p>
          <a:endParaRPr lang="cs-CZ"/>
        </a:p>
      </dgm:t>
    </dgm:pt>
    <dgm:pt modelId="{1E1383AB-46B1-4B2F-8DD5-3AF4A08F802A}" type="sibTrans" cxnId="{6E4357A5-F4FF-4999-A440-D0CE3C3D08D3}">
      <dgm:prSet/>
      <dgm:spPr/>
      <dgm:t>
        <a:bodyPr/>
        <a:lstStyle/>
        <a:p>
          <a:endParaRPr lang="cs-CZ"/>
        </a:p>
      </dgm:t>
    </dgm:pt>
    <dgm:pt modelId="{51D1C49B-27D5-477F-BE15-D8741CB8A40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ptáme se </a:t>
          </a:r>
          <a:r>
            <a:rPr lang="cs-CZ" b="1" i="1" dirty="0" smtClean="0">
              <a:solidFill>
                <a:schemeClr val="tx1"/>
              </a:solidFill>
            </a:rPr>
            <a:t>Kdy? Odkdy? Dokdy? Jak dlouho? Jak často?</a:t>
          </a:r>
          <a:endParaRPr lang="cs-CZ" dirty="0"/>
        </a:p>
      </dgm:t>
    </dgm:pt>
    <dgm:pt modelId="{E53D2F1A-D4E6-4454-8B74-20D1D4F28A56}" type="sibTrans" cxnId="{533ABBEB-A7AC-4474-9E60-70149B9D6D40}">
      <dgm:prSet/>
      <dgm:spPr/>
      <dgm:t>
        <a:bodyPr/>
        <a:lstStyle/>
        <a:p>
          <a:endParaRPr lang="cs-CZ"/>
        </a:p>
      </dgm:t>
    </dgm:pt>
    <dgm:pt modelId="{21894D1F-9DE8-42C0-A294-C4DD74CB6D97}" type="parTrans" cxnId="{533ABBEB-A7AC-4474-9E60-70149B9D6D40}">
      <dgm:prSet/>
      <dgm:spPr/>
      <dgm:t>
        <a:bodyPr/>
        <a:lstStyle/>
        <a:p>
          <a:endParaRPr lang="cs-CZ"/>
        </a:p>
      </dgm:t>
    </dgm:pt>
    <dgm:pt modelId="{9BF95116-3430-4200-8C8A-1E05DCB113C7}">
      <dgm:prSet phldrT="[Text]"/>
      <dgm:spPr/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času</a:t>
          </a:r>
          <a:endParaRPr lang="cs-CZ" dirty="0"/>
        </a:p>
      </dgm:t>
    </dgm:pt>
    <dgm:pt modelId="{2337E971-2F9F-4F5C-98B3-6F13852C319C}" type="sibTrans" cxnId="{58C39ECD-1581-45C3-B2FD-8C30125BD240}">
      <dgm:prSet/>
      <dgm:spPr/>
      <dgm:t>
        <a:bodyPr/>
        <a:lstStyle/>
        <a:p>
          <a:endParaRPr lang="cs-CZ"/>
        </a:p>
      </dgm:t>
    </dgm:pt>
    <dgm:pt modelId="{E8109A81-27DE-48C6-92EE-94AFEA3EF9A3}" type="parTrans" cxnId="{58C39ECD-1581-45C3-B2FD-8C30125BD240}">
      <dgm:prSet/>
      <dgm:spPr/>
      <dgm:t>
        <a:bodyPr/>
        <a:lstStyle/>
        <a:p>
          <a:endParaRPr lang="cs-CZ"/>
        </a:p>
      </dgm:t>
    </dgm:pt>
    <dgm:pt modelId="{6E333F80-71EF-49FE-827E-D8EDEA74FB18}" type="pres">
      <dgm:prSet presAssocID="{5434984E-2A3D-4B04-B2F1-9B917656E0EC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C43DE0-B922-45D1-B42A-FC28D14A27CF}" type="pres">
      <dgm:prSet presAssocID="{757B33B2-0610-46D0-8E03-E31C1FF9B3D1}" presName="composite" presStyleCnt="0"/>
      <dgm:spPr/>
    </dgm:pt>
    <dgm:pt modelId="{E85F70F7-78E7-46EB-8404-122B108470E0}" type="pres">
      <dgm:prSet presAssocID="{757B33B2-0610-46D0-8E03-E31C1FF9B3D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9AC56D-A220-4FD7-ADC3-E9AF695597E0}" type="pres">
      <dgm:prSet presAssocID="{757B33B2-0610-46D0-8E03-E31C1FF9B3D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CCE6E6-4AE1-4CC1-8169-2C1A023CD241}" type="pres">
      <dgm:prSet presAssocID="{19414BAC-566E-41DC-B9EA-3D8A8E957002}" presName="sp" presStyleCnt="0"/>
      <dgm:spPr/>
    </dgm:pt>
    <dgm:pt modelId="{A89C999E-78BF-483B-AF9B-2733099E5A6B}" type="pres">
      <dgm:prSet presAssocID="{9BF95116-3430-4200-8C8A-1E05DCB113C7}" presName="composite" presStyleCnt="0"/>
      <dgm:spPr/>
    </dgm:pt>
    <dgm:pt modelId="{68A52DB5-3759-49BF-AFFC-3CBFD17E0CD2}" type="pres">
      <dgm:prSet presAssocID="{9BF95116-3430-4200-8C8A-1E05DCB113C7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D0C278-FB03-489A-9D76-E6475C1B1F5A}" type="pres">
      <dgm:prSet presAssocID="{9BF95116-3430-4200-8C8A-1E05DCB113C7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6E6556-06FE-4B65-A79E-3438C6E0D829}" type="pres">
      <dgm:prSet presAssocID="{2337E971-2F9F-4F5C-98B3-6F13852C319C}" presName="sp" presStyleCnt="0"/>
      <dgm:spPr/>
    </dgm:pt>
    <dgm:pt modelId="{6F429D82-5DCB-47D8-947D-5540715E4A5D}" type="pres">
      <dgm:prSet presAssocID="{156FC876-CFBF-47C4-BFB8-3D3FF005B0FE}" presName="composite" presStyleCnt="0"/>
      <dgm:spPr/>
    </dgm:pt>
    <dgm:pt modelId="{B3CBCB54-909D-419E-9534-EB34725CB7FF}" type="pres">
      <dgm:prSet presAssocID="{156FC876-CFBF-47C4-BFB8-3D3FF005B0FE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9AE652-3978-4D44-8A40-BC6EB138D229}" type="pres">
      <dgm:prSet presAssocID="{156FC876-CFBF-47C4-BFB8-3D3FF005B0FE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23A12C-EC01-4793-B51A-22F228DCD4D2}" srcId="{757B33B2-0610-46D0-8E03-E31C1FF9B3D1}" destId="{BB7E1898-441C-41C9-9883-4C97C34E09E2}" srcOrd="0" destOrd="0" parTransId="{10939C9F-C8AE-47A3-86F0-6011837CCB43}" sibTransId="{FC43286B-732F-47F3-BC7C-972A6EA81D25}"/>
    <dgm:cxn modelId="{1B4985EE-AB1F-4C9D-B4ED-A34256A7E310}" type="presOf" srcId="{BB7E1898-441C-41C9-9883-4C97C34E09E2}" destId="{EB9AC56D-A220-4FD7-ADC3-E9AF695597E0}" srcOrd="0" destOrd="0" presId="urn:microsoft.com/office/officeart/2005/8/layout/chevron2"/>
    <dgm:cxn modelId="{DDF26DD0-10AE-4A22-92B1-0A7307EAD3CA}" srcId="{5434984E-2A3D-4B04-B2F1-9B917656E0EC}" destId="{156FC876-CFBF-47C4-BFB8-3D3FF005B0FE}" srcOrd="2" destOrd="0" parTransId="{1F302608-72CF-48AD-9C7B-BD034D1D72A0}" sibTransId="{5D495B43-B14C-4CA1-8752-8B6712D5438C}"/>
    <dgm:cxn modelId="{58C39ECD-1581-45C3-B2FD-8C30125BD240}" srcId="{5434984E-2A3D-4B04-B2F1-9B917656E0EC}" destId="{9BF95116-3430-4200-8C8A-1E05DCB113C7}" srcOrd="1" destOrd="0" parTransId="{E8109A81-27DE-48C6-92EE-94AFEA3EF9A3}" sibTransId="{2337E971-2F9F-4F5C-98B3-6F13852C319C}"/>
    <dgm:cxn modelId="{46788362-8ED3-4ED8-B9C7-DB428F684818}" type="presOf" srcId="{757B33B2-0610-46D0-8E03-E31C1FF9B3D1}" destId="{E85F70F7-78E7-46EB-8404-122B108470E0}" srcOrd="0" destOrd="0" presId="urn:microsoft.com/office/officeart/2005/8/layout/chevron2"/>
    <dgm:cxn modelId="{4F12051F-898A-4C6B-983D-11831062FE06}" type="presOf" srcId="{51D1C49B-27D5-477F-BE15-D8741CB8A40F}" destId="{A2D0C278-FB03-489A-9D76-E6475C1B1F5A}" srcOrd="0" destOrd="0" presId="urn:microsoft.com/office/officeart/2005/8/layout/chevron2"/>
    <dgm:cxn modelId="{E199A955-B42E-495E-AEC0-48674237325D}" type="presOf" srcId="{5434984E-2A3D-4B04-B2F1-9B917656E0EC}" destId="{6E333F80-71EF-49FE-827E-D8EDEA74FB18}" srcOrd="0" destOrd="0" presId="urn:microsoft.com/office/officeart/2005/8/layout/chevron2"/>
    <dgm:cxn modelId="{B89FAD58-A979-484F-8953-6CC3933F538D}" srcId="{5434984E-2A3D-4B04-B2F1-9B917656E0EC}" destId="{757B33B2-0610-46D0-8E03-E31C1FF9B3D1}" srcOrd="0" destOrd="0" parTransId="{4253CBAB-074B-419B-B94A-7866F8955E0D}" sibTransId="{19414BAC-566E-41DC-B9EA-3D8A8E957002}"/>
    <dgm:cxn modelId="{6E4357A5-F4FF-4999-A440-D0CE3C3D08D3}" srcId="{156FC876-CFBF-47C4-BFB8-3D3FF005B0FE}" destId="{BFA3890E-168F-4752-9B9D-32930C354E93}" srcOrd="0" destOrd="0" parTransId="{32A01972-E34D-414A-96D1-C179FB965CBE}" sibTransId="{1E1383AB-46B1-4B2F-8DD5-3AF4A08F802A}"/>
    <dgm:cxn modelId="{59E6E28F-7CFD-4A5F-B2B3-6B60608CD80C}" type="presOf" srcId="{BFA3890E-168F-4752-9B9D-32930C354E93}" destId="{9D9AE652-3978-4D44-8A40-BC6EB138D229}" srcOrd="0" destOrd="0" presId="urn:microsoft.com/office/officeart/2005/8/layout/chevron2"/>
    <dgm:cxn modelId="{533ABBEB-A7AC-4474-9E60-70149B9D6D40}" srcId="{9BF95116-3430-4200-8C8A-1E05DCB113C7}" destId="{51D1C49B-27D5-477F-BE15-D8741CB8A40F}" srcOrd="0" destOrd="0" parTransId="{21894D1F-9DE8-42C0-A294-C4DD74CB6D97}" sibTransId="{E53D2F1A-D4E6-4454-8B74-20D1D4F28A56}"/>
    <dgm:cxn modelId="{18AB2022-BE76-4D86-A2EB-A47148E4D831}" type="presOf" srcId="{9BF95116-3430-4200-8C8A-1E05DCB113C7}" destId="{68A52DB5-3759-49BF-AFFC-3CBFD17E0CD2}" srcOrd="0" destOrd="0" presId="urn:microsoft.com/office/officeart/2005/8/layout/chevron2"/>
    <dgm:cxn modelId="{15B9B175-0892-48FA-BDF4-FBF38F1D1AD9}" type="presOf" srcId="{156FC876-CFBF-47C4-BFB8-3D3FF005B0FE}" destId="{B3CBCB54-909D-419E-9534-EB34725CB7FF}" srcOrd="0" destOrd="0" presId="urn:microsoft.com/office/officeart/2005/8/layout/chevron2"/>
    <dgm:cxn modelId="{D3085E88-F2FF-46A3-8AAF-948493C4857D}" type="presParOf" srcId="{6E333F80-71EF-49FE-827E-D8EDEA74FB18}" destId="{64C43DE0-B922-45D1-B42A-FC28D14A27CF}" srcOrd="0" destOrd="0" presId="urn:microsoft.com/office/officeart/2005/8/layout/chevron2"/>
    <dgm:cxn modelId="{8C64F617-8220-4158-BAF3-A8C18CD8FB54}" type="presParOf" srcId="{64C43DE0-B922-45D1-B42A-FC28D14A27CF}" destId="{E85F70F7-78E7-46EB-8404-122B108470E0}" srcOrd="0" destOrd="0" presId="urn:microsoft.com/office/officeart/2005/8/layout/chevron2"/>
    <dgm:cxn modelId="{C650C704-F4C1-4983-80C9-E1D671C9DF40}" type="presParOf" srcId="{64C43DE0-B922-45D1-B42A-FC28D14A27CF}" destId="{EB9AC56D-A220-4FD7-ADC3-E9AF695597E0}" srcOrd="1" destOrd="0" presId="urn:microsoft.com/office/officeart/2005/8/layout/chevron2"/>
    <dgm:cxn modelId="{FFB87935-1BA9-4FB1-8527-3EE732912359}" type="presParOf" srcId="{6E333F80-71EF-49FE-827E-D8EDEA74FB18}" destId="{01CCE6E6-4AE1-4CC1-8169-2C1A023CD241}" srcOrd="1" destOrd="0" presId="urn:microsoft.com/office/officeart/2005/8/layout/chevron2"/>
    <dgm:cxn modelId="{3EDD2250-15FD-4E18-9707-2FB18C92E964}" type="presParOf" srcId="{6E333F80-71EF-49FE-827E-D8EDEA74FB18}" destId="{A89C999E-78BF-483B-AF9B-2733099E5A6B}" srcOrd="2" destOrd="0" presId="urn:microsoft.com/office/officeart/2005/8/layout/chevron2"/>
    <dgm:cxn modelId="{3DDEA9E6-24D4-496D-9868-C2241B6FEC3C}" type="presParOf" srcId="{A89C999E-78BF-483B-AF9B-2733099E5A6B}" destId="{68A52DB5-3759-49BF-AFFC-3CBFD17E0CD2}" srcOrd="0" destOrd="0" presId="urn:microsoft.com/office/officeart/2005/8/layout/chevron2"/>
    <dgm:cxn modelId="{748692E0-F7A6-4FC2-A4E5-D2F6736E64C8}" type="presParOf" srcId="{A89C999E-78BF-483B-AF9B-2733099E5A6B}" destId="{A2D0C278-FB03-489A-9D76-E6475C1B1F5A}" srcOrd="1" destOrd="0" presId="urn:microsoft.com/office/officeart/2005/8/layout/chevron2"/>
    <dgm:cxn modelId="{697BCD8D-A614-4579-9407-E02620679414}" type="presParOf" srcId="{6E333F80-71EF-49FE-827E-D8EDEA74FB18}" destId="{466E6556-06FE-4B65-A79E-3438C6E0D829}" srcOrd="3" destOrd="0" presId="urn:microsoft.com/office/officeart/2005/8/layout/chevron2"/>
    <dgm:cxn modelId="{7594FBBC-EA52-464F-901A-1B0E53D770BB}" type="presParOf" srcId="{6E333F80-71EF-49FE-827E-D8EDEA74FB18}" destId="{6F429D82-5DCB-47D8-947D-5540715E4A5D}" srcOrd="4" destOrd="0" presId="urn:microsoft.com/office/officeart/2005/8/layout/chevron2"/>
    <dgm:cxn modelId="{A72D7E47-8E17-48B1-A2EA-71EB75691456}" type="presParOf" srcId="{6F429D82-5DCB-47D8-947D-5540715E4A5D}" destId="{B3CBCB54-909D-419E-9534-EB34725CB7FF}" srcOrd="0" destOrd="0" presId="urn:microsoft.com/office/officeart/2005/8/layout/chevron2"/>
    <dgm:cxn modelId="{1D632C29-2B56-4B9C-B04A-6E5D3CE96A39}" type="presParOf" srcId="{6F429D82-5DCB-47D8-947D-5540715E4A5D}" destId="{9D9AE652-3978-4D44-8A40-BC6EB138D22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Sixtová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VY_32_INOVACE_10_Český jazyk pro 7. ročník_Předmět a příslovečné určení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200" kern="1200" smtClean="0"/>
            <a:t>: Předmět a příslovečné určení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71039" y="1371039"/>
        <a:ext cx="5253696" cy="342760"/>
      </dsp:txXfrm>
    </dsp:sp>
    <dsp:sp modelId="{1DE1589A-4116-430D-80E8-F720201DDB9E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FAFA00-A4A3-4E63-A451-A1E95322140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červenec 2012</a:t>
          </a:r>
          <a:endParaRPr lang="cs-CZ" sz="1200" kern="1200" dirty="0"/>
        </a:p>
      </dsp:txBody>
      <dsp:txXfrm>
        <a:off x="1371039" y="1713800"/>
        <a:ext cx="5253696" cy="342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F70F7-78E7-46EB-8404-122B108470E0}">
      <dsp:nvSpPr>
        <dsp:cNvPr id="0" name=""/>
        <dsp:cNvSpPr/>
      </dsp:nvSpPr>
      <dsp:spPr>
        <a:xfrm rot="5400000">
          <a:off x="-222646" y="223826"/>
          <a:ext cx="1484312" cy="103901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místa</a:t>
          </a:r>
          <a:endParaRPr lang="cs-CZ" sz="2200" kern="1200" dirty="0"/>
        </a:p>
      </dsp:txBody>
      <dsp:txXfrm rot="-5400000">
        <a:off x="1" y="520688"/>
        <a:ext cx="1039018" cy="445294"/>
      </dsp:txXfrm>
    </dsp:sp>
    <dsp:sp modelId="{EB9AC56D-A220-4FD7-ADC3-E9AF695597E0}">
      <dsp:nvSpPr>
        <dsp:cNvPr id="0" name=""/>
        <dsp:cNvSpPr/>
      </dsp:nvSpPr>
      <dsp:spPr>
        <a:xfrm rot="5400000">
          <a:off x="3085107" y="-2044909"/>
          <a:ext cx="964803" cy="50569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>
              <a:solidFill>
                <a:schemeClr val="tx1"/>
              </a:solidFill>
            </a:rPr>
            <a:t>ptáme se </a:t>
          </a:r>
          <a:r>
            <a:rPr lang="cs-CZ" sz="2800" b="1" i="1" kern="1200" dirty="0" smtClean="0">
              <a:solidFill>
                <a:schemeClr val="tx1"/>
              </a:solidFill>
            </a:rPr>
            <a:t>Kde? Kam? Odkud? Kudy?</a:t>
          </a:r>
          <a:endParaRPr lang="cs-CZ" sz="2800" kern="1200" dirty="0"/>
        </a:p>
      </dsp:txBody>
      <dsp:txXfrm rot="-5400000">
        <a:off x="1039018" y="48278"/>
        <a:ext cx="5009883" cy="870607"/>
      </dsp:txXfrm>
    </dsp:sp>
    <dsp:sp modelId="{68A52DB5-3759-49BF-AFFC-3CBFD17E0CD2}">
      <dsp:nvSpPr>
        <dsp:cNvPr id="0" name=""/>
        <dsp:cNvSpPr/>
      </dsp:nvSpPr>
      <dsp:spPr>
        <a:xfrm rot="5400000">
          <a:off x="-222646" y="1512490"/>
          <a:ext cx="1484312" cy="103901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času</a:t>
          </a:r>
          <a:endParaRPr lang="cs-CZ" sz="2200" kern="1200" dirty="0"/>
        </a:p>
      </dsp:txBody>
      <dsp:txXfrm rot="-5400000">
        <a:off x="1" y="1809352"/>
        <a:ext cx="1039018" cy="445294"/>
      </dsp:txXfrm>
    </dsp:sp>
    <dsp:sp modelId="{A2D0C278-FB03-489A-9D76-E6475C1B1F5A}">
      <dsp:nvSpPr>
        <dsp:cNvPr id="0" name=""/>
        <dsp:cNvSpPr/>
      </dsp:nvSpPr>
      <dsp:spPr>
        <a:xfrm rot="5400000">
          <a:off x="3085107" y="-756245"/>
          <a:ext cx="964803" cy="50569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>
              <a:solidFill>
                <a:schemeClr val="tx1"/>
              </a:solidFill>
            </a:rPr>
            <a:t>ptáme se </a:t>
          </a:r>
          <a:r>
            <a:rPr lang="cs-CZ" sz="2800" b="1" i="1" kern="1200" dirty="0" smtClean="0">
              <a:solidFill>
                <a:schemeClr val="tx1"/>
              </a:solidFill>
            </a:rPr>
            <a:t>Kdy? Odkdy? Dokdy? Jak dlouho? Jak často?</a:t>
          </a:r>
          <a:endParaRPr lang="cs-CZ" sz="2800" kern="1200" dirty="0"/>
        </a:p>
      </dsp:txBody>
      <dsp:txXfrm rot="-5400000">
        <a:off x="1039018" y="1336942"/>
        <a:ext cx="5009883" cy="870607"/>
      </dsp:txXfrm>
    </dsp:sp>
    <dsp:sp modelId="{B3CBCB54-909D-419E-9534-EB34725CB7FF}">
      <dsp:nvSpPr>
        <dsp:cNvPr id="0" name=""/>
        <dsp:cNvSpPr/>
      </dsp:nvSpPr>
      <dsp:spPr>
        <a:xfrm rot="5400000">
          <a:off x="-222646" y="2801154"/>
          <a:ext cx="1484312" cy="103901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způsobu</a:t>
          </a:r>
          <a:endParaRPr lang="cs-CZ" sz="2200" kern="1200" dirty="0"/>
        </a:p>
      </dsp:txBody>
      <dsp:txXfrm rot="-5400000">
        <a:off x="1" y="3098016"/>
        <a:ext cx="1039018" cy="445294"/>
      </dsp:txXfrm>
    </dsp:sp>
    <dsp:sp modelId="{9D9AE652-3978-4D44-8A40-BC6EB138D229}">
      <dsp:nvSpPr>
        <dsp:cNvPr id="0" name=""/>
        <dsp:cNvSpPr/>
      </dsp:nvSpPr>
      <dsp:spPr>
        <a:xfrm rot="5400000">
          <a:off x="3085107" y="532418"/>
          <a:ext cx="964803" cy="50569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>
              <a:solidFill>
                <a:schemeClr val="tx1"/>
              </a:solidFill>
            </a:rPr>
            <a:t>ptáme se </a:t>
          </a:r>
          <a:r>
            <a:rPr lang="cs-CZ" sz="2800" b="1" i="1" kern="1200" dirty="0" smtClean="0">
              <a:solidFill>
                <a:schemeClr val="tx1"/>
              </a:solidFill>
            </a:rPr>
            <a:t>Jak? Jakým způsobem?</a:t>
          </a:r>
          <a:endParaRPr lang="cs-CZ" sz="2800" kern="1200" dirty="0"/>
        </a:p>
      </dsp:txBody>
      <dsp:txXfrm rot="-5400000">
        <a:off x="1039018" y="2625605"/>
        <a:ext cx="5009883" cy="8706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300380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ročníku.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Žáci si připomenou a procvičují určování rozvíjejících větných členů - předmět a příslovečné určení. Vybraná cvičení lze vytisknout jako pracovní listy. Prezentace je vhodná pro práci s interaktivní tabulí.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600" dirty="0"/>
              <a:t>předmět je </a:t>
            </a:r>
            <a:r>
              <a:rPr lang="cs-CZ" sz="2600" b="1" dirty="0">
                <a:solidFill>
                  <a:srgbClr val="C00000"/>
                </a:solidFill>
              </a:rPr>
              <a:t>rozvíjející větný člen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bývá </a:t>
            </a:r>
            <a:r>
              <a:rPr lang="cs-CZ" sz="2600" dirty="0"/>
              <a:t>nejčastěji </a:t>
            </a:r>
            <a:r>
              <a:rPr lang="cs-CZ" sz="2600" b="1" dirty="0">
                <a:solidFill>
                  <a:srgbClr val="C00000"/>
                </a:solidFill>
              </a:rPr>
              <a:t>podstatným jménem nebo zájmenem</a:t>
            </a:r>
          </a:p>
          <a:p>
            <a:pPr>
              <a:lnSpc>
                <a:spcPct val="150000"/>
              </a:lnSpc>
            </a:pPr>
            <a:r>
              <a:rPr lang="cs-CZ" sz="2600" dirty="0"/>
              <a:t>nejčastěji je </a:t>
            </a:r>
            <a:r>
              <a:rPr lang="cs-CZ" sz="2600" b="1" dirty="0">
                <a:solidFill>
                  <a:srgbClr val="C00000"/>
                </a:solidFill>
              </a:rPr>
              <a:t>ve 4.pádě</a:t>
            </a:r>
          </a:p>
          <a:p>
            <a:pPr>
              <a:lnSpc>
                <a:spcPct val="150000"/>
              </a:lnSpc>
            </a:pPr>
            <a:r>
              <a:rPr lang="cs-CZ" sz="2600" dirty="0"/>
              <a:t>může být však i v pádě 3., 2. </a:t>
            </a:r>
            <a:r>
              <a:rPr lang="cs-CZ" sz="2600" dirty="0" smtClean="0"/>
              <a:t>nebo </a:t>
            </a:r>
            <a:r>
              <a:rPr lang="cs-CZ" sz="2600" dirty="0"/>
              <a:t>7.</a:t>
            </a:r>
          </a:p>
          <a:p>
            <a:pPr>
              <a:lnSpc>
                <a:spcPct val="150000"/>
              </a:lnSpc>
            </a:pPr>
            <a:r>
              <a:rPr lang="cs-CZ" sz="2600" dirty="0"/>
              <a:t>označujeme ho zkratkou </a:t>
            </a:r>
            <a:r>
              <a:rPr lang="cs-CZ" sz="2600" dirty="0" err="1"/>
              <a:t>Pt</a:t>
            </a:r>
            <a:endParaRPr lang="cs-CZ" sz="2600" dirty="0"/>
          </a:p>
          <a:p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AFZHS9L4\MC900349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33056"/>
            <a:ext cx="457200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62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>
            <a:normAutofit/>
          </a:bodyPr>
          <a:lstStyle/>
          <a:p>
            <a:r>
              <a:rPr lang="cs-CZ" sz="3200" dirty="0"/>
              <a:t>předmět je </a:t>
            </a:r>
            <a:r>
              <a:rPr lang="cs-CZ" sz="3200" b="1" dirty="0">
                <a:solidFill>
                  <a:srgbClr val="C00000"/>
                </a:solidFill>
              </a:rPr>
              <a:t>rozvíjející větný člen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 závislý na slovese, přídavném jménu nebo příslovci</a:t>
            </a:r>
          </a:p>
          <a:p>
            <a:r>
              <a:rPr lang="cs-CZ" sz="3200" b="1" dirty="0">
                <a:solidFill>
                  <a:srgbClr val="C00000"/>
                </a:solidFill>
              </a:rPr>
              <a:t>v</a:t>
            </a:r>
            <a:r>
              <a:rPr lang="cs-CZ" sz="3200" b="1" dirty="0" smtClean="0">
                <a:solidFill>
                  <a:srgbClr val="C00000"/>
                </a:solidFill>
              </a:rPr>
              <a:t>yjadřuje různé okolnosti a vztahy</a:t>
            </a:r>
          </a:p>
          <a:p>
            <a:pPr marL="301943" lvl="1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(místo, čas, způsob a další)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Příslovečné určení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1942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Příslovečné určení:</a:t>
            </a:r>
          </a:p>
          <a:p>
            <a:pPr marL="301943" lvl="1" indent="0">
              <a:lnSpc>
                <a:spcPct val="150000"/>
              </a:lnSpc>
              <a:buNone/>
            </a:pPr>
            <a:endParaRPr lang="cs-CZ" sz="2800" b="1" i="1" dirty="0">
              <a:solidFill>
                <a:srgbClr val="C00000"/>
              </a:solidFill>
            </a:endParaRPr>
          </a:p>
        </p:txBody>
      </p:sp>
      <p:pic>
        <p:nvPicPr>
          <p:cNvPr id="3" name="Picture 2" descr="C:\Users\Marcela\AppData\Local\Microsoft\Windows\Temporary Internet Files\Content.IE5\NL4Y3GT5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1296144" cy="181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6895309"/>
              </p:ext>
            </p:extLst>
          </p:nvPr>
        </p:nvGraphicFramePr>
        <p:xfrm>
          <a:off x="1691680" y="246903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2723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543956" cy="468052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Naposled viděl Jirku včera ve škole.</a:t>
            </a:r>
          </a:p>
          <a:p>
            <a:pPr>
              <a:buNone/>
            </a:pPr>
            <a:r>
              <a:rPr lang="cs-CZ" dirty="0"/>
              <a:t>Naposled viděl </a:t>
            </a:r>
            <a:r>
              <a:rPr lang="cs-CZ" b="1" dirty="0" smtClean="0">
                <a:solidFill>
                  <a:srgbClr val="00B050"/>
                </a:solidFill>
              </a:rPr>
              <a:t>Jirku</a:t>
            </a:r>
            <a:r>
              <a:rPr lang="cs-CZ" dirty="0" smtClean="0"/>
              <a:t> (</a:t>
            </a:r>
            <a:r>
              <a:rPr lang="cs-CZ" dirty="0" err="1" smtClean="0"/>
              <a:t>Pt</a:t>
            </a:r>
            <a:r>
              <a:rPr lang="cs-CZ" dirty="0" smtClean="0"/>
              <a:t>, 4. p.) </a:t>
            </a:r>
            <a:r>
              <a:rPr lang="cs-CZ" b="1" dirty="0" smtClean="0">
                <a:solidFill>
                  <a:srgbClr val="FF0000"/>
                </a:solidFill>
              </a:rPr>
              <a:t>včera</a:t>
            </a:r>
            <a:r>
              <a:rPr lang="cs-CZ" dirty="0" smtClean="0"/>
              <a:t> (PUČ) </a:t>
            </a:r>
            <a:r>
              <a:rPr lang="cs-CZ" b="1" dirty="0">
                <a:solidFill>
                  <a:srgbClr val="FF0000"/>
                </a:solidFill>
              </a:rPr>
              <a:t>ve </a:t>
            </a:r>
            <a:r>
              <a:rPr lang="cs-CZ" b="1" dirty="0" smtClean="0">
                <a:solidFill>
                  <a:srgbClr val="FF0000"/>
                </a:solidFill>
              </a:rPr>
              <a:t>škole</a:t>
            </a:r>
            <a:r>
              <a:rPr lang="cs-CZ" dirty="0" smtClean="0"/>
              <a:t> (PUM).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Jana si koupila na ples nové šaty.</a:t>
            </a:r>
          </a:p>
          <a:p>
            <a:pPr>
              <a:buNone/>
            </a:pPr>
            <a:r>
              <a:rPr lang="cs-CZ" sz="2800" dirty="0"/>
              <a:t>Jana si koupila </a:t>
            </a:r>
            <a:r>
              <a:rPr lang="cs-CZ" sz="2800" b="1" dirty="0">
                <a:solidFill>
                  <a:srgbClr val="FF0000"/>
                </a:solidFill>
              </a:rPr>
              <a:t>na </a:t>
            </a:r>
            <a:r>
              <a:rPr lang="cs-CZ" sz="2800" b="1" dirty="0" smtClean="0">
                <a:solidFill>
                  <a:srgbClr val="FF0000"/>
                </a:solidFill>
              </a:rPr>
              <a:t>ples </a:t>
            </a:r>
            <a:r>
              <a:rPr lang="cs-CZ" sz="2800" dirty="0" smtClean="0"/>
              <a:t>(PUM) </a:t>
            </a:r>
            <a:r>
              <a:rPr lang="cs-CZ" sz="2800" dirty="0"/>
              <a:t>nové </a:t>
            </a:r>
            <a:r>
              <a:rPr lang="cs-CZ" sz="2800" b="1" dirty="0" smtClean="0">
                <a:solidFill>
                  <a:srgbClr val="00B050"/>
                </a:solidFill>
              </a:rPr>
              <a:t>šaty</a:t>
            </a:r>
            <a:r>
              <a:rPr lang="cs-CZ" sz="2800" dirty="0" smtClean="0"/>
              <a:t> (</a:t>
            </a:r>
            <a:r>
              <a:rPr lang="cs-CZ" sz="2800" dirty="0" err="1" smtClean="0"/>
              <a:t>Pt</a:t>
            </a:r>
            <a:r>
              <a:rPr lang="cs-CZ" sz="2800" dirty="0" smtClean="0"/>
              <a:t>, 4. p.).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V mateřské škole děti hrály zajímavé hry.</a:t>
            </a:r>
          </a:p>
          <a:p>
            <a:pPr>
              <a:buNone/>
            </a:pPr>
            <a:r>
              <a:rPr lang="cs-CZ" dirty="0"/>
              <a:t>V mateřské </a:t>
            </a:r>
            <a:r>
              <a:rPr lang="cs-CZ" b="1" dirty="0" smtClean="0">
                <a:solidFill>
                  <a:srgbClr val="FF0000"/>
                </a:solidFill>
              </a:rPr>
              <a:t>škole </a:t>
            </a:r>
            <a:r>
              <a:rPr lang="cs-CZ" dirty="0" smtClean="0">
                <a:solidFill>
                  <a:schemeClr val="tx1"/>
                </a:solidFill>
              </a:rPr>
              <a:t>(PUM)</a:t>
            </a:r>
            <a:r>
              <a:rPr lang="cs-CZ" dirty="0" smtClean="0"/>
              <a:t> </a:t>
            </a:r>
            <a:r>
              <a:rPr lang="cs-CZ" dirty="0"/>
              <a:t>děti hrály zajímavé </a:t>
            </a:r>
            <a:r>
              <a:rPr lang="cs-CZ" b="1" dirty="0" smtClean="0">
                <a:solidFill>
                  <a:srgbClr val="00B050"/>
                </a:solidFill>
              </a:rPr>
              <a:t>hry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cs-CZ" dirty="0" err="1" smtClean="0">
                <a:solidFill>
                  <a:schemeClr val="tx1"/>
                </a:solidFill>
              </a:rPr>
              <a:t>Pt</a:t>
            </a:r>
            <a:r>
              <a:rPr lang="cs-CZ" dirty="0" smtClean="0">
                <a:solidFill>
                  <a:schemeClr val="tx1"/>
                </a:solidFill>
              </a:rPr>
              <a:t>, 4. p.)</a:t>
            </a:r>
            <a:r>
              <a:rPr lang="cs-CZ" dirty="0" smtClean="0"/>
              <a:t>.</a:t>
            </a:r>
            <a:endParaRPr lang="cs-CZ" dirty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78581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Určete větné členy </a:t>
            </a:r>
            <a:r>
              <a:rPr lang="cs-CZ" sz="3600" dirty="0" err="1" smtClean="0"/>
              <a:t>Pt</a:t>
            </a:r>
            <a:r>
              <a:rPr lang="cs-CZ" sz="3600" dirty="0" smtClean="0"/>
              <a:t>, </a:t>
            </a:r>
            <a:r>
              <a:rPr lang="cs-CZ" sz="3600" dirty="0" err="1" smtClean="0"/>
              <a:t>Pu</a:t>
            </a:r>
            <a:r>
              <a:rPr lang="cs-CZ" sz="3600" dirty="0" smtClean="0"/>
              <a:t> M, Č, Z</a:t>
            </a:r>
            <a:endParaRPr lang="cs-CZ" sz="3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dirty="0" smtClean="0"/>
              <a:t>   Přes sobotu a přes neděli jsme vyhrabali listí.</a:t>
            </a:r>
          </a:p>
          <a:p>
            <a:pPr>
              <a:buNone/>
            </a:pPr>
            <a:r>
              <a:rPr lang="cs-CZ" sz="3200" dirty="0" smtClean="0"/>
              <a:t>	</a:t>
            </a:r>
            <a:r>
              <a:rPr lang="cs-CZ" sz="2800" dirty="0" smtClean="0"/>
              <a:t>Přes </a:t>
            </a:r>
            <a:r>
              <a:rPr lang="cs-CZ" sz="2800" b="1" dirty="0" smtClean="0">
                <a:solidFill>
                  <a:srgbClr val="FF0000"/>
                </a:solidFill>
              </a:rPr>
              <a:t>sobotu</a:t>
            </a:r>
            <a:r>
              <a:rPr lang="cs-CZ" sz="2800" dirty="0" smtClean="0"/>
              <a:t> (PUČ) </a:t>
            </a:r>
            <a:r>
              <a:rPr lang="cs-CZ" sz="2800" dirty="0"/>
              <a:t>a přes </a:t>
            </a:r>
            <a:r>
              <a:rPr lang="cs-CZ" sz="2800" b="1" dirty="0" smtClean="0">
                <a:solidFill>
                  <a:srgbClr val="FF0000"/>
                </a:solidFill>
              </a:rPr>
              <a:t>neděli</a:t>
            </a:r>
            <a:r>
              <a:rPr lang="cs-CZ" sz="2800" dirty="0" smtClean="0"/>
              <a:t> (PUČ) </a:t>
            </a:r>
            <a:r>
              <a:rPr lang="cs-CZ" sz="2800" dirty="0"/>
              <a:t>jsme </a:t>
            </a:r>
            <a:r>
              <a:rPr lang="cs-CZ" sz="2800" dirty="0" smtClean="0"/>
              <a:t>   vyhrabali </a:t>
            </a:r>
            <a:r>
              <a:rPr lang="cs-CZ" sz="2800" b="1" dirty="0" smtClean="0">
                <a:solidFill>
                  <a:srgbClr val="00B050"/>
                </a:solidFill>
              </a:rPr>
              <a:t>listí</a:t>
            </a:r>
            <a:r>
              <a:rPr lang="cs-CZ" sz="2800" dirty="0" smtClean="0"/>
              <a:t> (</a:t>
            </a:r>
            <a:r>
              <a:rPr lang="cs-CZ" sz="2800" dirty="0" err="1" smtClean="0"/>
              <a:t>Pt</a:t>
            </a:r>
            <a:r>
              <a:rPr lang="cs-CZ" sz="2800" dirty="0" smtClean="0"/>
              <a:t>, 4. p.).</a:t>
            </a:r>
            <a:endParaRPr lang="cs-CZ" sz="2800" dirty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  V soudní síni se všichni chovali tiše.</a:t>
            </a:r>
          </a:p>
          <a:p>
            <a:pPr>
              <a:buNone/>
            </a:pPr>
            <a:r>
              <a:rPr lang="cs-CZ" sz="3200" dirty="0"/>
              <a:t> </a:t>
            </a:r>
            <a:r>
              <a:rPr lang="cs-CZ" sz="3200" dirty="0" smtClean="0"/>
              <a:t>	 </a:t>
            </a:r>
            <a:r>
              <a:rPr lang="cs-CZ" sz="2800" dirty="0" smtClean="0"/>
              <a:t>V </a:t>
            </a:r>
            <a:r>
              <a:rPr lang="cs-CZ" sz="2800" dirty="0"/>
              <a:t>soudní </a:t>
            </a:r>
            <a:r>
              <a:rPr lang="cs-CZ" sz="2800" b="1" dirty="0">
                <a:solidFill>
                  <a:srgbClr val="FF0000"/>
                </a:solidFill>
              </a:rPr>
              <a:t>síni</a:t>
            </a:r>
            <a:r>
              <a:rPr lang="cs-CZ" sz="2800" dirty="0"/>
              <a:t> </a:t>
            </a:r>
            <a:r>
              <a:rPr lang="cs-CZ" sz="2800" dirty="0" smtClean="0"/>
              <a:t>(PUM) se </a:t>
            </a:r>
            <a:r>
              <a:rPr lang="cs-CZ" sz="2800" dirty="0"/>
              <a:t>všichni chovali </a:t>
            </a:r>
            <a:r>
              <a:rPr lang="cs-CZ" sz="2800" b="1" dirty="0" smtClean="0">
                <a:solidFill>
                  <a:srgbClr val="FF0000"/>
                </a:solidFill>
              </a:rPr>
              <a:t>tiše</a:t>
            </a:r>
            <a:r>
              <a:rPr lang="cs-CZ" sz="2800" dirty="0" smtClean="0"/>
              <a:t> (PUZ).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  </a:t>
            </a:r>
            <a:endParaRPr lang="cs-CZ" sz="3200" dirty="0"/>
          </a:p>
        </p:txBody>
      </p:sp>
      <p:pic>
        <p:nvPicPr>
          <p:cNvPr id="3074" name="Picture 2" descr="C:\Users\Marcela\AppData\Local\Microsoft\Windows\Temporary Internet Files\Content.IE5\NL4Y3GT5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41168"/>
            <a:ext cx="1265560" cy="142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 smtClean="0"/>
              <a:t>	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379</TotalTime>
  <Words>232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Předmět</vt:lpstr>
      <vt:lpstr>Příslovečné určení</vt:lpstr>
      <vt:lpstr>Prezentace aplikace PowerPoint</vt:lpstr>
      <vt:lpstr>Určete větné členy Pt, Pu M, Č, Z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72</cp:revision>
  <dcterms:created xsi:type="dcterms:W3CDTF">2011-06-20T10:40:08Z</dcterms:created>
  <dcterms:modified xsi:type="dcterms:W3CDTF">2012-11-18T12:37:15Z</dcterms:modified>
</cp:coreProperties>
</file>