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58" r:id="rId5"/>
    <p:sldId id="260" r:id="rId6"/>
    <p:sldId id="261" r:id="rId7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VY_32_INOVACE_12_Český jazyk pro 7. ročník_Určování přívlastku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Určování přívlastku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7819519-7956-46DA-B3A4-32E9A43D91A8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0E29A9B4-4AB5-4F1F-8BE1-0590171BDA5E}" type="parTrans" cxnId="{35892838-5FF8-45CA-903E-A21910BBCF73}">
      <dgm:prSet/>
      <dgm:spPr/>
      <dgm:t>
        <a:bodyPr/>
        <a:lstStyle/>
        <a:p>
          <a:endParaRPr lang="cs-CZ"/>
        </a:p>
      </dgm:t>
    </dgm:pt>
    <dgm:pt modelId="{085B6448-DB95-4D42-8520-5519627220C9}" type="sibTrans" cxnId="{35892838-5FF8-45CA-903E-A21910BBCF7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73D109F-1BE1-45CF-9500-F5052D4820DE}" type="pres">
      <dgm:prSet presAssocID="{F7819519-7956-46DA-B3A4-32E9A43D91A8}" presName="vertSpace6" presStyleLbl="node1" presStyleIdx="4" presStyleCnt="6"/>
      <dgm:spPr/>
    </dgm:pt>
    <dgm:pt modelId="{413702C5-D64B-4F02-904F-CCB8677F6111}" type="pres">
      <dgm:prSet presAssocID="{F7819519-7956-46DA-B3A4-32E9A43D91A8}" presName="circle6" presStyleLbl="node1" presStyleIdx="5" presStyleCnt="6"/>
      <dgm:spPr/>
    </dgm:pt>
    <dgm:pt modelId="{8CC36303-9DEB-4F11-B7C1-564F50A3BDDC}" type="pres">
      <dgm:prSet presAssocID="{F7819519-7956-46DA-B3A4-32E9A43D91A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F20B8F-AF97-42AB-A85E-C9D79F04F270}" type="pres">
      <dgm:prSet presAssocID="{F7819519-7956-46DA-B3A4-32E9A43D91A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DAECA64-9F85-4ED9-9609-DE0BA74637F7}" type="presOf" srcId="{F7819519-7956-46DA-B3A4-32E9A43D91A8}" destId="{A9F20B8F-AF97-42AB-A85E-C9D79F04F27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35892838-5FF8-45CA-903E-A21910BBCF73}" srcId="{757F3AB3-0718-4624-B441-E567A8F0AB56}" destId="{F7819519-7956-46DA-B3A4-32E9A43D91A8}" srcOrd="5" destOrd="0" parTransId="{0E29A9B4-4AB5-4F1F-8BE1-0590171BDA5E}" sibTransId="{085B6448-DB95-4D42-8520-5519627220C9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887DBD8B-FDA1-4E8D-872F-68137E9045C8}" type="presOf" srcId="{F7819519-7956-46DA-B3A4-32E9A43D91A8}" destId="{8CC36303-9DEB-4F11-B7C1-564F50A3BDDC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55DAD37E-1348-4C27-B9E2-5C1BF606A0BA}" type="presParOf" srcId="{333A1088-737F-45CB-B68E-254E46348037}" destId="{973D109F-1BE1-45CF-9500-F5052D4820DE}" srcOrd="15" destOrd="0" presId="urn:microsoft.com/office/officeart/2005/8/layout/target3"/>
    <dgm:cxn modelId="{760A666A-FF98-40A3-8260-958A49F0F359}" type="presParOf" srcId="{333A1088-737F-45CB-B68E-254E46348037}" destId="{413702C5-D64B-4F02-904F-CCB8677F6111}" srcOrd="16" destOrd="0" presId="urn:microsoft.com/office/officeart/2005/8/layout/target3"/>
    <dgm:cxn modelId="{E4B8EBD1-135C-40EB-9184-95FAFD022EAF}" type="presParOf" srcId="{333A1088-737F-45CB-B68E-254E46348037}" destId="{8CC36303-9DEB-4F11-B7C1-564F50A3BDDC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FD872C82-6E4E-4EFC-B856-2C972D79E937}" type="presParOf" srcId="{333A1088-737F-45CB-B68E-254E46348037}" destId="{A9F20B8F-AF97-42AB-A85E-C9D79F04F27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VY_32_INOVACE_12_Český jazyk pro 7. ročník_Určování přívlastku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Určování přívlastku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413702C5-D64B-4F02-904F-CCB8677F611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CC36303-9DEB-4F11-B7C1-564F50A3BDDC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2012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424801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Slouží k procvičení přívlastku shodného a neshodného, je vhodný pro práci s interaktivní tabulí. Vybraná cvičení lze vytisknout jako pracovní listy.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39248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PŘÍVLASTEK SHODNÝ – </a:t>
            </a:r>
            <a:r>
              <a:rPr lang="cs-CZ" sz="2800" b="1" dirty="0" err="1" smtClean="0">
                <a:solidFill>
                  <a:srgbClr val="C00000"/>
                </a:solidFill>
              </a:rPr>
              <a:t>PkS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2"/>
            <a:r>
              <a:rPr lang="cs-CZ" sz="2800" dirty="0" smtClean="0"/>
              <a:t>se svým řídícím jménem se shoduje v rodě, čísle, pádě a životnosti</a:t>
            </a:r>
          </a:p>
          <a:p>
            <a:pPr lvl="2"/>
            <a:r>
              <a:rPr lang="cs-CZ" sz="2800" dirty="0" smtClean="0"/>
              <a:t>stojí před jménem</a:t>
            </a:r>
          </a:p>
          <a:p>
            <a:pPr marL="274320" lvl="1"/>
            <a:r>
              <a:rPr lang="cs-CZ" sz="2800" b="1" dirty="0">
                <a:solidFill>
                  <a:srgbClr val="C00000"/>
                </a:solidFill>
              </a:rPr>
              <a:t>PŘÍVLASTEK NESHODNÝ - </a:t>
            </a:r>
            <a:r>
              <a:rPr lang="cs-CZ" sz="2800" b="1" dirty="0" err="1">
                <a:solidFill>
                  <a:srgbClr val="C00000"/>
                </a:solidFill>
              </a:rPr>
              <a:t>PkN</a:t>
            </a:r>
            <a:endParaRPr lang="cs-CZ" sz="2800" b="1" dirty="0">
              <a:solidFill>
                <a:srgbClr val="C00000"/>
              </a:solidFill>
            </a:endParaRPr>
          </a:p>
          <a:p>
            <a:pPr lvl="1"/>
            <a:r>
              <a:rPr lang="cs-CZ" sz="2800" dirty="0"/>
              <a:t>neshoduje se v některé z mluvnických kategorií</a:t>
            </a:r>
          </a:p>
          <a:p>
            <a:pPr lvl="1"/>
            <a:r>
              <a:rPr lang="cs-CZ" sz="2800" dirty="0"/>
              <a:t>stojí za jménem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Připomeň si!</a:t>
            </a:r>
            <a:endParaRPr lang="cs-CZ" sz="3600" dirty="0"/>
          </a:p>
        </p:txBody>
      </p:sp>
      <p:pic>
        <p:nvPicPr>
          <p:cNvPr id="1026" name="Picture 2" descr="C:\Users\Marcela\AppData\Local\Microsoft\Windows\Temporary Internet Files\Content.IE5\28PORT7E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39230"/>
            <a:ext cx="1646913" cy="164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1652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7922208" cy="44903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Noční jízda automobilem ho unavila.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Noční (</a:t>
            </a:r>
            <a:r>
              <a:rPr lang="cs-CZ" b="1" dirty="0" err="1" smtClean="0">
                <a:solidFill>
                  <a:srgbClr val="FF0000"/>
                </a:solidFill>
              </a:rPr>
              <a:t>PkS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jízda </a:t>
            </a:r>
            <a:r>
              <a:rPr lang="cs-CZ" b="1" dirty="0" smtClean="0">
                <a:solidFill>
                  <a:srgbClr val="00B050"/>
                </a:solidFill>
              </a:rPr>
              <a:t>automobilem (</a:t>
            </a:r>
            <a:r>
              <a:rPr lang="cs-CZ" b="1" dirty="0" err="1" smtClean="0">
                <a:solidFill>
                  <a:srgbClr val="00B050"/>
                </a:solidFill>
              </a:rPr>
              <a:t>PkN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ho unavila.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 oštěpem je olympijskou disciplínou.</a:t>
            </a:r>
          </a:p>
          <a:p>
            <a:pPr>
              <a:buNone/>
            </a:pPr>
            <a:r>
              <a:rPr lang="cs-CZ" dirty="0"/>
              <a:t>Hod </a:t>
            </a:r>
            <a:r>
              <a:rPr lang="cs-CZ" b="1" dirty="0" smtClean="0">
                <a:solidFill>
                  <a:srgbClr val="00B050"/>
                </a:solidFill>
              </a:rPr>
              <a:t>oštěpem (</a:t>
            </a:r>
            <a:r>
              <a:rPr lang="cs-CZ" b="1" dirty="0" err="1" smtClean="0">
                <a:solidFill>
                  <a:srgbClr val="00B050"/>
                </a:solidFill>
              </a:rPr>
              <a:t>PkN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olympijskou (</a:t>
            </a:r>
            <a:r>
              <a:rPr lang="cs-CZ" b="1" dirty="0" err="1" smtClean="0">
                <a:solidFill>
                  <a:srgbClr val="FF0000"/>
                </a:solidFill>
              </a:rPr>
              <a:t>PkS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disciplínou.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břehu moře Petr pozoroval východ slunce.</a:t>
            </a:r>
          </a:p>
          <a:p>
            <a:pPr>
              <a:buNone/>
            </a:pPr>
            <a:r>
              <a:rPr lang="cs-CZ" dirty="0"/>
              <a:t>Na břehu </a:t>
            </a:r>
            <a:r>
              <a:rPr lang="cs-CZ" b="1" dirty="0" smtClean="0">
                <a:solidFill>
                  <a:srgbClr val="00B050"/>
                </a:solidFill>
              </a:rPr>
              <a:t>moře (</a:t>
            </a:r>
            <a:r>
              <a:rPr lang="cs-CZ" b="1" dirty="0" err="1" smtClean="0">
                <a:solidFill>
                  <a:srgbClr val="00B050"/>
                </a:solidFill>
              </a:rPr>
              <a:t>PkN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Petr pozoroval východ </a:t>
            </a:r>
            <a:r>
              <a:rPr lang="cs-CZ" b="1" dirty="0" smtClean="0">
                <a:solidFill>
                  <a:srgbClr val="00B050"/>
                </a:solidFill>
              </a:rPr>
              <a:t>slunce (</a:t>
            </a:r>
            <a:r>
              <a:rPr lang="cs-CZ" b="1" dirty="0" err="1" smtClean="0">
                <a:solidFill>
                  <a:srgbClr val="00B050"/>
                </a:solidFill>
              </a:rPr>
              <a:t>PkN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.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7143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Vyhledej přívlastek shodný a neshodný.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2564904"/>
            <a:ext cx="784887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11560" y="3861048"/>
            <a:ext cx="784887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4217" y="5157192"/>
            <a:ext cx="784887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787208" cy="435334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</a:t>
            </a:r>
            <a:r>
              <a:rPr lang="cs-CZ" dirty="0"/>
              <a:t>došlé poště Jitka objevila dopis od kamaráda.</a:t>
            </a:r>
          </a:p>
          <a:p>
            <a:pPr>
              <a:buNone/>
            </a:pPr>
            <a:r>
              <a:rPr lang="cs-CZ" sz="2300" b="1" dirty="0">
                <a:solidFill>
                  <a:srgbClr val="FF0000"/>
                </a:solidFill>
              </a:rPr>
              <a:t>V </a:t>
            </a:r>
            <a:r>
              <a:rPr lang="cs-CZ" sz="2300" b="1" dirty="0" smtClean="0">
                <a:solidFill>
                  <a:srgbClr val="FF0000"/>
                </a:solidFill>
              </a:rPr>
              <a:t>došlé (</a:t>
            </a:r>
            <a:r>
              <a:rPr lang="cs-CZ" sz="2300" b="1" dirty="0" err="1" smtClean="0">
                <a:solidFill>
                  <a:srgbClr val="FF0000"/>
                </a:solidFill>
              </a:rPr>
              <a:t>PkS</a:t>
            </a:r>
            <a:r>
              <a:rPr lang="cs-CZ" sz="2300" b="1" dirty="0" smtClean="0">
                <a:solidFill>
                  <a:srgbClr val="FF0000"/>
                </a:solidFill>
              </a:rPr>
              <a:t>)</a:t>
            </a:r>
            <a:r>
              <a:rPr lang="cs-CZ" sz="2300" dirty="0" smtClean="0"/>
              <a:t> </a:t>
            </a:r>
            <a:r>
              <a:rPr lang="cs-CZ" sz="2300" dirty="0"/>
              <a:t>poště Jitka objevila dopis </a:t>
            </a:r>
            <a:r>
              <a:rPr lang="cs-CZ" sz="2300" b="1" dirty="0">
                <a:solidFill>
                  <a:srgbClr val="00B050"/>
                </a:solidFill>
              </a:rPr>
              <a:t>od </a:t>
            </a:r>
            <a:r>
              <a:rPr lang="cs-CZ" sz="2300" b="1" dirty="0" smtClean="0">
                <a:solidFill>
                  <a:srgbClr val="00B050"/>
                </a:solidFill>
              </a:rPr>
              <a:t>kamaráda (</a:t>
            </a:r>
            <a:r>
              <a:rPr lang="cs-CZ" sz="2300" b="1" dirty="0" err="1" smtClean="0">
                <a:solidFill>
                  <a:srgbClr val="00B050"/>
                </a:solidFill>
              </a:rPr>
              <a:t>PkN</a:t>
            </a:r>
            <a:r>
              <a:rPr lang="cs-CZ" sz="2300" b="1" dirty="0" smtClean="0">
                <a:solidFill>
                  <a:srgbClr val="00B050"/>
                </a:solidFill>
              </a:rPr>
              <a:t>)</a:t>
            </a:r>
            <a:r>
              <a:rPr lang="cs-CZ" sz="2300" dirty="0" smtClean="0">
                <a:solidFill>
                  <a:schemeClr val="tx1"/>
                </a:solidFill>
              </a:rPr>
              <a:t>.</a:t>
            </a:r>
            <a:endParaRPr lang="cs-CZ" sz="2300" b="1" dirty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Dnes maminka uvařila nedělní oběd.</a:t>
            </a:r>
          </a:p>
          <a:p>
            <a:pPr>
              <a:buNone/>
            </a:pPr>
            <a:r>
              <a:rPr lang="cs-CZ" dirty="0"/>
              <a:t>Dnes maminka uvařila </a:t>
            </a:r>
            <a:r>
              <a:rPr lang="cs-CZ" b="1" dirty="0" smtClean="0">
                <a:solidFill>
                  <a:srgbClr val="FF0000"/>
                </a:solidFill>
              </a:rPr>
              <a:t>nedělní (</a:t>
            </a:r>
            <a:r>
              <a:rPr lang="cs-CZ" b="1" dirty="0" err="1" smtClean="0">
                <a:solidFill>
                  <a:srgbClr val="FF0000"/>
                </a:solidFill>
              </a:rPr>
              <a:t>PkS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dirty="0"/>
              <a:t>oběd.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Nákladní auto vysypalo hromadu písku před rozestavěným domem.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Nákladní (</a:t>
            </a:r>
            <a:r>
              <a:rPr lang="cs-CZ" b="1" dirty="0" err="1" smtClean="0">
                <a:solidFill>
                  <a:srgbClr val="FF0000"/>
                </a:solidFill>
              </a:rPr>
              <a:t>PkS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dirty="0"/>
              <a:t>auto vysypalo hromadu </a:t>
            </a:r>
            <a:r>
              <a:rPr lang="cs-CZ" b="1" dirty="0" smtClean="0">
                <a:solidFill>
                  <a:srgbClr val="00B050"/>
                </a:solidFill>
              </a:rPr>
              <a:t>písku(</a:t>
            </a:r>
            <a:r>
              <a:rPr lang="cs-CZ" b="1" dirty="0" err="1" smtClean="0">
                <a:solidFill>
                  <a:srgbClr val="00B050"/>
                </a:solidFill>
              </a:rPr>
              <a:t>PkN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před </a:t>
            </a:r>
            <a:r>
              <a:rPr lang="cs-CZ" b="1" dirty="0" smtClean="0">
                <a:solidFill>
                  <a:srgbClr val="FF0000"/>
                </a:solidFill>
              </a:rPr>
              <a:t>rozestavěným(</a:t>
            </a:r>
            <a:r>
              <a:rPr lang="cs-CZ" b="1" dirty="0" err="1" smtClean="0">
                <a:solidFill>
                  <a:srgbClr val="FF0000"/>
                </a:solidFill>
              </a:rPr>
              <a:t>PkS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/>
              <a:t>domem.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37239" y="2157521"/>
            <a:ext cx="784887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21053" y="3501008"/>
            <a:ext cx="784887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11560" y="5157192"/>
            <a:ext cx="7848872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cela\AppData\Local\Microsoft\Windows\Temporary Internet Files\Content.IE5\W9414FBF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0646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/>
              <a:t>	</a:t>
            </a:r>
            <a:r>
              <a:rPr lang="cs-CZ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389</TotalTime>
  <Words>202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Anotace</vt:lpstr>
      <vt:lpstr>Připomeň si!</vt:lpstr>
      <vt:lpstr>Vyhledej přívlastek shodný a neshodný.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63</cp:revision>
  <dcterms:created xsi:type="dcterms:W3CDTF">2011-06-20T10:40:08Z</dcterms:created>
  <dcterms:modified xsi:type="dcterms:W3CDTF">2012-11-18T12:36:43Z</dcterms:modified>
</cp:coreProperties>
</file>