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62" r:id="rId4"/>
    <p:sldId id="263" r:id="rId5"/>
    <p:sldId id="264" r:id="rId6"/>
    <p:sldId id="258" r:id="rId7"/>
    <p:sldId id="265" r:id="rId8"/>
    <p:sldId id="260" r:id="rId9"/>
    <p:sldId id="261" r:id="rId10"/>
  </p:sldIdLst>
  <p:sldSz cx="9144000" cy="6858000" type="screen4x3"/>
  <p:notesSz cx="6858000" cy="973455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VY_32_INOVACE_13_Český jazyk pro 7. ročník_Určování větných </a:t>
          </a:r>
          <a:r>
            <a:rPr lang="cs-CZ" dirty="0" smtClean="0"/>
            <a:t>členů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Mgr. Eva Sixtová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Určování </a:t>
          </a:r>
          <a:r>
            <a:rPr lang="cs-CZ" smtClean="0"/>
            <a:t>větných </a:t>
          </a:r>
          <a:r>
            <a:rPr lang="cs-CZ" smtClean="0"/>
            <a:t>členů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24B9F889-2C84-4C70-8346-C0252C36B951}">
      <dgm:prSet/>
      <dgm:spPr/>
      <dgm:t>
        <a:bodyPr/>
        <a:lstStyle/>
        <a:p>
          <a:r>
            <a:rPr lang="cs-CZ" smtClean="0"/>
            <a:t>Vytvořeno: červenec 2012</a:t>
          </a:r>
          <a:endParaRPr lang="cs-CZ" dirty="0"/>
        </a:p>
      </dgm:t>
    </dgm:pt>
    <dgm:pt modelId="{34FBA176-5431-4E10-A8E0-5A95838DDD0E}" type="parTrans" cxnId="{1C493FB8-A82F-4C64-92E7-40BD08C8AA93}">
      <dgm:prSet/>
      <dgm:spPr/>
      <dgm:t>
        <a:bodyPr/>
        <a:lstStyle/>
        <a:p>
          <a:endParaRPr lang="cs-CZ"/>
        </a:p>
      </dgm:t>
    </dgm:pt>
    <dgm:pt modelId="{7A3556F9-3F89-4C8F-B1FE-048C37413B00}" type="sibTrans" cxnId="{1C493FB8-A82F-4C64-92E7-40BD08C8AA93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9619B1E5-EEF0-46A0-92A2-61F103FEF062}" type="pres">
      <dgm:prSet presAssocID="{24B9F889-2C84-4C70-8346-C0252C36B951}" presName="vertSpace6" presStyleLbl="node1" presStyleIdx="4" presStyleCnt="6"/>
      <dgm:spPr/>
    </dgm:pt>
    <dgm:pt modelId="{2823B862-0069-4B1B-9F6A-AA7D9C50BA5B}" type="pres">
      <dgm:prSet presAssocID="{24B9F889-2C84-4C70-8346-C0252C36B951}" presName="circle6" presStyleLbl="node1" presStyleIdx="5" presStyleCnt="6"/>
      <dgm:spPr/>
    </dgm:pt>
    <dgm:pt modelId="{2E55BEFD-5695-4759-97C7-97019548317F}" type="pres">
      <dgm:prSet presAssocID="{24B9F889-2C84-4C70-8346-C0252C36B951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115B3E2-B308-456F-AF4B-5D16B2659EC6}" type="pres">
      <dgm:prSet presAssocID="{24B9F889-2C84-4C70-8346-C0252C36B951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233A1CC4-8C53-4114-ADA6-A5142B05E4C0}" type="presOf" srcId="{24B9F889-2C84-4C70-8346-C0252C36B951}" destId="{2E55BEFD-5695-4759-97C7-97019548317F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3B538B30-8FBC-4540-95B4-AB14C57DB142}" type="presOf" srcId="{24B9F889-2C84-4C70-8346-C0252C36B951}" destId="{E115B3E2-B308-456F-AF4B-5D16B2659EC6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1C493FB8-A82F-4C64-92E7-40BD08C8AA93}" srcId="{757F3AB3-0718-4624-B441-E567A8F0AB56}" destId="{24B9F889-2C84-4C70-8346-C0252C36B951}" srcOrd="5" destOrd="0" parTransId="{34FBA176-5431-4E10-A8E0-5A95838DDD0E}" sibTransId="{7A3556F9-3F89-4C8F-B1FE-048C37413B00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38013931-FCE6-46EC-898A-9FC8BA9528C8}" type="presParOf" srcId="{333A1088-737F-45CB-B68E-254E46348037}" destId="{9619B1E5-EEF0-46A0-92A2-61F103FEF062}" srcOrd="15" destOrd="0" presId="urn:microsoft.com/office/officeart/2005/8/layout/target3"/>
    <dgm:cxn modelId="{9D25EEC9-48D8-41F5-A2B8-CF5ACE144326}" type="presParOf" srcId="{333A1088-737F-45CB-B68E-254E46348037}" destId="{2823B862-0069-4B1B-9F6A-AA7D9C50BA5B}" srcOrd="16" destOrd="0" presId="urn:microsoft.com/office/officeart/2005/8/layout/target3"/>
    <dgm:cxn modelId="{5207B3E9-2AD7-4384-8553-6D8A64FD9212}" type="presParOf" srcId="{333A1088-737F-45CB-B68E-254E46348037}" destId="{2E55BEFD-5695-4759-97C7-97019548317F}" srcOrd="17" destOrd="0" presId="urn:microsoft.com/office/officeart/2005/8/layout/target3"/>
    <dgm:cxn modelId="{13CDA376-51CC-43A4-BB28-D68FA4900018}" type="presParOf" srcId="{333A1088-737F-45CB-B68E-254E46348037}" destId="{AED2198E-93D5-4001-81B4-73124B309672}" srcOrd="18" destOrd="0" presId="urn:microsoft.com/office/officeart/2005/8/layout/target3"/>
    <dgm:cxn modelId="{43CC709B-1745-47B2-8A06-E8380F06E8A9}" type="presParOf" srcId="{333A1088-737F-45CB-B68E-254E46348037}" destId="{2BE915AB-18AA-4053-B92C-3BFC9ED204BB}" srcOrd="19" destOrd="0" presId="urn:microsoft.com/office/officeart/2005/8/layout/target3"/>
    <dgm:cxn modelId="{23FB4463-6545-4245-B514-AB668D3F89F0}" type="presParOf" srcId="{333A1088-737F-45CB-B68E-254E46348037}" destId="{6BB5E863-4638-4E1D-BFDE-399D028AC4ED}" srcOrd="20" destOrd="0" presId="urn:microsoft.com/office/officeart/2005/8/layout/target3"/>
    <dgm:cxn modelId="{E511B6D4-0D10-4AEB-B5EF-3B249F5AA9AF}" type="presParOf" srcId="{333A1088-737F-45CB-B68E-254E46348037}" destId="{5A5FFA88-C948-4069-8E93-59FA12366E83}" srcOrd="21" destOrd="0" presId="urn:microsoft.com/office/officeart/2005/8/layout/target3"/>
    <dgm:cxn modelId="{5EB60369-FD44-46BF-8A70-216DE17A7A42}" type="presParOf" srcId="{333A1088-737F-45CB-B68E-254E46348037}" destId="{890E4F0B-2866-4A3F-A3C7-2A14B1797930}" srcOrd="22" destOrd="0" presId="urn:microsoft.com/office/officeart/2005/8/layout/target3"/>
    <dgm:cxn modelId="{EC16D16F-4B1B-4231-B9C2-28DDD2A37DA0}" type="presParOf" srcId="{333A1088-737F-45CB-B68E-254E46348037}" destId="{E115B3E2-B308-456F-AF4B-5D16B2659EC6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742078" cy="274207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371039" y="0"/>
          <a:ext cx="5253696" cy="274207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ZŠ Týnec nad Labem</a:t>
          </a:r>
          <a:endParaRPr lang="cs-CZ" sz="1300" kern="1200" dirty="0"/>
        </a:p>
      </dsp:txBody>
      <dsp:txXfrm>
        <a:off x="1371039" y="0"/>
        <a:ext cx="5253696" cy="342760"/>
      </dsp:txXfrm>
    </dsp:sp>
    <dsp:sp modelId="{A52A0455-90FF-4808-ABD0-F02540D31D5A}">
      <dsp:nvSpPr>
        <dsp:cNvPr id="0" name=""/>
        <dsp:cNvSpPr/>
      </dsp:nvSpPr>
      <dsp:spPr>
        <a:xfrm>
          <a:off x="239932" y="342760"/>
          <a:ext cx="2262213" cy="22622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371039" y="342760"/>
          <a:ext cx="5253696" cy="22622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AUTOR: Mgr. Eva Sixtová</a:t>
          </a:r>
          <a:endParaRPr lang="cs-CZ" sz="1300" kern="1200" dirty="0"/>
        </a:p>
      </dsp:txBody>
      <dsp:txXfrm>
        <a:off x="1371039" y="342760"/>
        <a:ext cx="5253696" cy="342760"/>
      </dsp:txXfrm>
    </dsp:sp>
    <dsp:sp modelId="{313FC574-E1CD-4FB4-B054-0B805CE0447D}">
      <dsp:nvSpPr>
        <dsp:cNvPr id="0" name=""/>
        <dsp:cNvSpPr/>
      </dsp:nvSpPr>
      <dsp:spPr>
        <a:xfrm>
          <a:off x="479864" y="685521"/>
          <a:ext cx="1782348" cy="178234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371039" y="685521"/>
          <a:ext cx="5253696" cy="17823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VY_32_INOVACE_13_Český jazyk pro 7. ročník_Určování větných </a:t>
          </a:r>
          <a:r>
            <a:rPr lang="cs-CZ" sz="1300" kern="1200" dirty="0" smtClean="0"/>
            <a:t>členů</a:t>
          </a:r>
          <a:endParaRPr lang="cs-CZ" sz="1300" kern="1200" dirty="0"/>
        </a:p>
      </dsp:txBody>
      <dsp:txXfrm>
        <a:off x="1371039" y="685521"/>
        <a:ext cx="5253696" cy="342757"/>
      </dsp:txXfrm>
    </dsp:sp>
    <dsp:sp modelId="{FFC9F71D-1B4F-4AD9-A4A6-86ADEFC8AF5C}">
      <dsp:nvSpPr>
        <dsp:cNvPr id="0" name=""/>
        <dsp:cNvSpPr/>
      </dsp:nvSpPr>
      <dsp:spPr>
        <a:xfrm>
          <a:off x="719795" y="1028279"/>
          <a:ext cx="1302487" cy="130248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371039" y="1028279"/>
          <a:ext cx="5253696" cy="130248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Téma: Určování </a:t>
          </a:r>
          <a:r>
            <a:rPr lang="cs-CZ" sz="1300" kern="1200" smtClean="0"/>
            <a:t>větných </a:t>
          </a:r>
          <a:r>
            <a:rPr lang="cs-CZ" sz="1300" kern="1200" smtClean="0"/>
            <a:t>členů</a:t>
          </a:r>
          <a:endParaRPr lang="cs-CZ" sz="1300" kern="1200" dirty="0"/>
        </a:p>
      </dsp:txBody>
      <dsp:txXfrm>
        <a:off x="1371039" y="1028279"/>
        <a:ext cx="5253696" cy="342760"/>
      </dsp:txXfrm>
    </dsp:sp>
    <dsp:sp modelId="{EE85B701-7295-41C0-BA7A-34D3756A2AE6}">
      <dsp:nvSpPr>
        <dsp:cNvPr id="0" name=""/>
        <dsp:cNvSpPr/>
      </dsp:nvSpPr>
      <dsp:spPr>
        <a:xfrm>
          <a:off x="959727" y="1371039"/>
          <a:ext cx="822622" cy="82262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371039" y="1371039"/>
          <a:ext cx="5253696" cy="82262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CZ.1.07/1.4.00/21.1921</a:t>
          </a:r>
          <a:endParaRPr lang="cs-CZ" sz="1300" kern="1200" dirty="0"/>
        </a:p>
      </dsp:txBody>
      <dsp:txXfrm>
        <a:off x="1371039" y="1371039"/>
        <a:ext cx="5253696" cy="342760"/>
      </dsp:txXfrm>
    </dsp:sp>
    <dsp:sp modelId="{2823B862-0069-4B1B-9F6A-AA7D9C50BA5B}">
      <dsp:nvSpPr>
        <dsp:cNvPr id="0" name=""/>
        <dsp:cNvSpPr/>
      </dsp:nvSpPr>
      <dsp:spPr>
        <a:xfrm>
          <a:off x="1199660" y="1713800"/>
          <a:ext cx="342757" cy="34275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E55BEFD-5695-4759-97C7-97019548317F}">
      <dsp:nvSpPr>
        <dsp:cNvPr id="0" name=""/>
        <dsp:cNvSpPr/>
      </dsp:nvSpPr>
      <dsp:spPr>
        <a:xfrm>
          <a:off x="1371039" y="1713800"/>
          <a:ext cx="5253696" cy="3427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smtClean="0"/>
            <a:t>Vytvořeno: červenec 2012</a:t>
          </a:r>
          <a:endParaRPr lang="cs-CZ" sz="1300" kern="1200" dirty="0"/>
        </a:p>
      </dsp:txBody>
      <dsp:txXfrm>
        <a:off x="1371039" y="1713800"/>
        <a:ext cx="5253696" cy="3427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19.11.2012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19.11.2012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19.11.2012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19.11.2012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19.11.2012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19.11.2012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19.11.2012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19.11.2012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19.11.2012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19.11.2012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19.11.2012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19.11.2012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202678470"/>
              </p:ext>
            </p:extLst>
          </p:nvPr>
        </p:nvGraphicFramePr>
        <p:xfrm>
          <a:off x="2339752" y="714356"/>
          <a:ext cx="6624736" cy="27420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 Výukový materiál je určen pro žáky 7. ročníku, slouží k procvičení učiva o rozvíjejících větných členech. 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Je vhodný pro práci s interaktivní tabulí. 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Vybraná cvičení lze vytisknout jako pracovní listy.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1916832"/>
            <a:ext cx="7408333" cy="46085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rgbClr val="7030A0"/>
                </a:solidFill>
              </a:rPr>
              <a:t>PODMĚT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7030A0"/>
                </a:solidFill>
              </a:rPr>
              <a:t>-   </a:t>
            </a:r>
            <a:r>
              <a:rPr lang="cs-CZ" b="1" dirty="0" smtClean="0">
                <a:solidFill>
                  <a:srgbClr val="7030A0"/>
                </a:solidFill>
              </a:rPr>
              <a:t>vyjadřuje </a:t>
            </a:r>
            <a:r>
              <a:rPr lang="cs-CZ" b="1" dirty="0">
                <a:solidFill>
                  <a:srgbClr val="7030A0"/>
                </a:solidFill>
              </a:rPr>
              <a:t>původce děje</a:t>
            </a:r>
            <a:r>
              <a:rPr lang="cs-CZ" dirty="0"/>
              <a:t>, nositele vlastnosti</a:t>
            </a:r>
          </a:p>
          <a:p>
            <a:pPr>
              <a:buFontTx/>
              <a:buChar char="-"/>
            </a:pPr>
            <a:r>
              <a:rPr lang="cs-CZ" b="1" dirty="0">
                <a:solidFill>
                  <a:srgbClr val="7030A0"/>
                </a:solidFill>
              </a:rPr>
              <a:t>není na ničem závislý</a:t>
            </a:r>
            <a:r>
              <a:rPr lang="cs-CZ" dirty="0"/>
              <a:t>, ostatní členy o něm něco vypovídají</a:t>
            </a:r>
          </a:p>
          <a:p>
            <a:pPr>
              <a:buFontTx/>
              <a:buChar char="-"/>
            </a:pPr>
            <a:r>
              <a:rPr lang="cs-CZ" dirty="0" smtClean="0"/>
              <a:t>ptáme </a:t>
            </a:r>
            <a:r>
              <a:rPr lang="cs-CZ" dirty="0"/>
              <a:t>se – </a:t>
            </a:r>
            <a:r>
              <a:rPr lang="cs-CZ" b="1" i="1" dirty="0">
                <a:solidFill>
                  <a:srgbClr val="7030A0"/>
                </a:solidFill>
              </a:rPr>
              <a:t>KDO? CO</a:t>
            </a:r>
            <a:r>
              <a:rPr lang="cs-CZ" b="1" i="1" dirty="0" smtClean="0">
                <a:solidFill>
                  <a:srgbClr val="7030A0"/>
                </a:solidFill>
              </a:rPr>
              <a:t>?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C00000"/>
                </a:solidFill>
              </a:rPr>
              <a:t>-   </a:t>
            </a:r>
            <a:r>
              <a:rPr lang="cs-CZ" dirty="0" smtClean="0">
                <a:solidFill>
                  <a:schemeClr val="tx1"/>
                </a:solidFill>
              </a:rPr>
              <a:t>označení - Po</a:t>
            </a:r>
          </a:p>
          <a:p>
            <a:pPr>
              <a:buFontTx/>
              <a:buChar char="-"/>
            </a:pPr>
            <a:endParaRPr lang="cs-CZ" b="1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00B050"/>
                </a:solidFill>
              </a:rPr>
              <a:t>PŘÍSUDEK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-   vyjadřuje</a:t>
            </a:r>
            <a:r>
              <a:rPr lang="cs-CZ" dirty="0">
                <a:solidFill>
                  <a:schemeClr val="tx1"/>
                </a:solidFill>
              </a:rPr>
              <a:t>, </a:t>
            </a:r>
            <a:r>
              <a:rPr lang="cs-CZ" b="1" dirty="0">
                <a:solidFill>
                  <a:srgbClr val="00B050"/>
                </a:solidFill>
              </a:rPr>
              <a:t>co podmět dělá, co se sním děje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</a:rPr>
              <a:t>-   </a:t>
            </a:r>
            <a:r>
              <a:rPr lang="cs-CZ" dirty="0">
                <a:solidFill>
                  <a:schemeClr val="tx1"/>
                </a:solidFill>
              </a:rPr>
              <a:t>o</a:t>
            </a:r>
            <a:r>
              <a:rPr lang="cs-CZ" dirty="0" smtClean="0">
                <a:solidFill>
                  <a:schemeClr val="tx1"/>
                </a:solidFill>
              </a:rPr>
              <a:t>značení - </a:t>
            </a:r>
            <a:r>
              <a:rPr lang="cs-CZ" dirty="0" err="1" smtClean="0">
                <a:solidFill>
                  <a:schemeClr val="tx1"/>
                </a:solidFill>
              </a:rPr>
              <a:t>Př</a:t>
            </a:r>
            <a:endParaRPr lang="cs-CZ" dirty="0">
              <a:solidFill>
                <a:srgbClr val="C00000"/>
              </a:solidFill>
            </a:endParaRP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Větné členy – ZOPAKUJ SI!</a:t>
            </a:r>
            <a:endParaRPr lang="cs-CZ" dirty="0"/>
          </a:p>
        </p:txBody>
      </p:sp>
      <p:pic>
        <p:nvPicPr>
          <p:cNvPr id="1026" name="Picture 2" descr="C:\Users\Marcela\AppData\Local\Microsoft\Windows\Temporary Internet Files\Content.IE5\28PORT7E\MM900288869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3645024"/>
            <a:ext cx="1293862" cy="1725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1378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1628800"/>
            <a:ext cx="7588365" cy="482453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rgbClr val="FFC000"/>
                </a:solidFill>
              </a:rPr>
              <a:t>PŘEDMĚT</a:t>
            </a:r>
          </a:p>
          <a:p>
            <a:pPr marL="0" indent="0">
              <a:buNone/>
            </a:pPr>
            <a:r>
              <a:rPr lang="cs-CZ" dirty="0" smtClean="0"/>
              <a:t>-   bývá </a:t>
            </a:r>
            <a:r>
              <a:rPr lang="cs-CZ" dirty="0"/>
              <a:t>nejčastěji </a:t>
            </a:r>
            <a:r>
              <a:rPr lang="cs-CZ" b="1" dirty="0">
                <a:solidFill>
                  <a:srgbClr val="FFC000"/>
                </a:solidFill>
              </a:rPr>
              <a:t>podstatným jménem nebo zájmenem</a:t>
            </a:r>
          </a:p>
          <a:p>
            <a:pPr marL="0" indent="0">
              <a:buNone/>
            </a:pPr>
            <a:r>
              <a:rPr lang="cs-CZ" dirty="0" smtClean="0"/>
              <a:t>-   nejčastěji </a:t>
            </a:r>
            <a:r>
              <a:rPr lang="cs-CZ" dirty="0"/>
              <a:t>je </a:t>
            </a:r>
            <a:r>
              <a:rPr lang="cs-CZ" b="1" dirty="0">
                <a:solidFill>
                  <a:srgbClr val="FFC000"/>
                </a:solidFill>
              </a:rPr>
              <a:t>ve </a:t>
            </a:r>
            <a:r>
              <a:rPr lang="cs-CZ" b="1" dirty="0" smtClean="0">
                <a:solidFill>
                  <a:srgbClr val="FFC000"/>
                </a:solidFill>
              </a:rPr>
              <a:t>4.pádě</a:t>
            </a:r>
            <a:r>
              <a:rPr lang="cs-CZ" dirty="0" smtClean="0">
                <a:solidFill>
                  <a:schemeClr val="tx1"/>
                </a:solidFill>
              </a:rPr>
              <a:t>,</a:t>
            </a:r>
            <a:r>
              <a:rPr lang="cs-CZ" b="1" dirty="0" smtClean="0">
                <a:solidFill>
                  <a:srgbClr val="C00000"/>
                </a:solidFill>
              </a:rPr>
              <a:t> </a:t>
            </a:r>
            <a:r>
              <a:rPr lang="cs-CZ" dirty="0"/>
              <a:t>může </a:t>
            </a:r>
            <a:r>
              <a:rPr lang="cs-CZ" dirty="0" smtClean="0"/>
              <a:t>být </a:t>
            </a:r>
            <a:r>
              <a:rPr lang="cs-CZ" dirty="0"/>
              <a:t>i </a:t>
            </a:r>
            <a:r>
              <a:rPr lang="cs-CZ" dirty="0" smtClean="0"/>
              <a:t>ve </a:t>
            </a:r>
            <a:r>
              <a:rPr lang="cs-CZ" dirty="0"/>
              <a:t>3., 2. nebo </a:t>
            </a:r>
            <a:r>
              <a:rPr lang="cs-CZ" dirty="0" smtClean="0"/>
              <a:t>7. pádě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-   označujeme – </a:t>
            </a:r>
            <a:r>
              <a:rPr lang="cs-CZ" dirty="0" err="1" smtClean="0"/>
              <a:t>Pt</a:t>
            </a:r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b="1" dirty="0" smtClean="0">
                <a:solidFill>
                  <a:srgbClr val="0070C0"/>
                </a:solidFill>
              </a:rPr>
              <a:t>PŘÍVLASTEK</a:t>
            </a:r>
          </a:p>
          <a:p>
            <a:pPr marL="0" indent="0">
              <a:buNone/>
            </a:pPr>
            <a:r>
              <a:rPr lang="cs-CZ" dirty="0" smtClean="0"/>
              <a:t>-   je </a:t>
            </a:r>
            <a:r>
              <a:rPr lang="cs-CZ" b="1" dirty="0">
                <a:solidFill>
                  <a:srgbClr val="0070C0"/>
                </a:solidFill>
              </a:rPr>
              <a:t>závislý na podstatném jméně </a:t>
            </a:r>
            <a:r>
              <a:rPr lang="cs-CZ" dirty="0"/>
              <a:t>(oproti </a:t>
            </a:r>
            <a:r>
              <a:rPr lang="cs-CZ" dirty="0" err="1"/>
              <a:t>Pt</a:t>
            </a:r>
            <a:r>
              <a:rPr lang="cs-CZ" dirty="0"/>
              <a:t>, </a:t>
            </a:r>
            <a:r>
              <a:rPr lang="cs-CZ" dirty="0" err="1"/>
              <a:t>Pu</a:t>
            </a:r>
            <a:r>
              <a:rPr lang="cs-CZ" dirty="0"/>
              <a:t>)</a:t>
            </a:r>
          </a:p>
          <a:p>
            <a:pPr marL="301943" lvl="1" indent="0">
              <a:buNone/>
            </a:pPr>
            <a:r>
              <a:rPr lang="cs-CZ" sz="2400" b="1" dirty="0" smtClean="0">
                <a:solidFill>
                  <a:srgbClr val="0070C0"/>
                </a:solidFill>
              </a:rPr>
              <a:t>-  rozvíjí</a:t>
            </a:r>
            <a:r>
              <a:rPr lang="cs-CZ" sz="2400" dirty="0" smtClean="0">
                <a:solidFill>
                  <a:srgbClr val="0070C0"/>
                </a:solidFill>
              </a:rPr>
              <a:t> </a:t>
            </a:r>
            <a:r>
              <a:rPr lang="cs-CZ" sz="2400" dirty="0"/>
              <a:t>– blíže určuje význam podstatného jména</a:t>
            </a:r>
          </a:p>
          <a:p>
            <a:pPr>
              <a:buFontTx/>
              <a:buChar char="-"/>
            </a:pPr>
            <a:r>
              <a:rPr lang="cs-CZ" dirty="0" smtClean="0"/>
              <a:t>ptáme </a:t>
            </a:r>
            <a:r>
              <a:rPr lang="cs-CZ" dirty="0"/>
              <a:t>se na něho: </a:t>
            </a:r>
            <a:r>
              <a:rPr lang="cs-CZ" b="1" i="1" dirty="0">
                <a:solidFill>
                  <a:srgbClr val="0070C0"/>
                </a:solidFill>
              </a:rPr>
              <a:t>Jaký? Který? Čí</a:t>
            </a:r>
            <a:r>
              <a:rPr lang="cs-CZ" b="1" i="1" dirty="0" smtClean="0">
                <a:solidFill>
                  <a:srgbClr val="0070C0"/>
                </a:solidFill>
              </a:rPr>
              <a:t>?</a:t>
            </a:r>
          </a:p>
          <a:p>
            <a:pPr marL="0" indent="0">
              <a:buNone/>
            </a:pPr>
            <a:r>
              <a:rPr lang="cs-CZ" b="1" i="1" dirty="0" smtClean="0">
                <a:solidFill>
                  <a:srgbClr val="C00000"/>
                </a:solidFill>
              </a:rPr>
              <a:t>-   </a:t>
            </a:r>
            <a:r>
              <a:rPr lang="cs-CZ" dirty="0" smtClean="0">
                <a:solidFill>
                  <a:schemeClr val="tx1"/>
                </a:solidFill>
              </a:rPr>
              <a:t>dělíme ho na </a:t>
            </a:r>
            <a:r>
              <a:rPr lang="cs-CZ" b="1" dirty="0" smtClean="0">
                <a:solidFill>
                  <a:srgbClr val="0070C0"/>
                </a:solidFill>
              </a:rPr>
              <a:t>shodný a neshodný</a:t>
            </a:r>
            <a:endParaRPr lang="cs-CZ" b="1" i="1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-   označujeme - </a:t>
            </a:r>
            <a:r>
              <a:rPr lang="cs-CZ" dirty="0" err="1" smtClean="0">
                <a:solidFill>
                  <a:schemeClr val="tx1"/>
                </a:solidFill>
              </a:rPr>
              <a:t>Pk</a:t>
            </a:r>
            <a:endParaRPr lang="cs-CZ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2050" name="Picture 2" descr="C:\Users\Marcela\AppData\Local\Microsoft\Windows\Temporary Internet Files\Content.IE5\W9414FBF\MC90029828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04664"/>
            <a:ext cx="864096" cy="1519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0669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2132856"/>
            <a:ext cx="7408333" cy="39933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</a:rPr>
              <a:t>PŘÍSLOVEČNÉ URČENÍ</a:t>
            </a:r>
          </a:p>
          <a:p>
            <a:pPr marL="0" indent="0">
              <a:buNone/>
            </a:pPr>
            <a:endParaRPr lang="cs-CZ" b="1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cs-CZ" dirty="0" smtClean="0"/>
              <a:t>-   je </a:t>
            </a:r>
            <a:r>
              <a:rPr lang="cs-CZ" dirty="0"/>
              <a:t>závislý na slovese, přídavném jménu nebo příslovci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</a:rPr>
              <a:t>-   vyjadřuje </a:t>
            </a:r>
            <a:r>
              <a:rPr lang="cs-CZ" b="1" dirty="0">
                <a:solidFill>
                  <a:srgbClr val="C00000"/>
                </a:solidFill>
              </a:rPr>
              <a:t>různé okolnosti a vztahy</a:t>
            </a:r>
          </a:p>
          <a:p>
            <a:pPr lvl="1"/>
            <a:r>
              <a:rPr lang="cs-CZ" sz="2400" b="1" dirty="0" smtClean="0">
                <a:solidFill>
                  <a:srgbClr val="C00000"/>
                </a:solidFill>
              </a:rPr>
              <a:t>místa </a:t>
            </a:r>
            <a:r>
              <a:rPr lang="cs-CZ" sz="2400" b="1" dirty="0">
                <a:solidFill>
                  <a:schemeClr val="tx1"/>
                </a:solidFill>
              </a:rPr>
              <a:t>- </a:t>
            </a:r>
            <a:r>
              <a:rPr lang="cs-CZ" sz="2400" dirty="0">
                <a:solidFill>
                  <a:schemeClr val="tx1"/>
                </a:solidFill>
              </a:rPr>
              <a:t>ptáme se </a:t>
            </a:r>
            <a:r>
              <a:rPr lang="cs-CZ" sz="2400" b="1" i="1" dirty="0">
                <a:solidFill>
                  <a:schemeClr val="tx1"/>
                </a:solidFill>
              </a:rPr>
              <a:t>Kde? Kam? Odkud? Kudy?</a:t>
            </a:r>
          </a:p>
          <a:p>
            <a:pPr lvl="1"/>
            <a:r>
              <a:rPr lang="cs-CZ" sz="2400" b="1" dirty="0">
                <a:solidFill>
                  <a:srgbClr val="C00000"/>
                </a:solidFill>
              </a:rPr>
              <a:t>času</a:t>
            </a:r>
            <a:r>
              <a:rPr lang="cs-CZ" sz="2400" b="1" dirty="0">
                <a:solidFill>
                  <a:schemeClr val="tx1"/>
                </a:solidFill>
              </a:rPr>
              <a:t> – </a:t>
            </a:r>
            <a:r>
              <a:rPr lang="cs-CZ" sz="2400" dirty="0">
                <a:solidFill>
                  <a:schemeClr val="tx1"/>
                </a:solidFill>
              </a:rPr>
              <a:t>ptáme se </a:t>
            </a:r>
            <a:r>
              <a:rPr lang="cs-CZ" sz="2400" b="1" i="1" dirty="0">
                <a:solidFill>
                  <a:schemeClr val="tx1"/>
                </a:solidFill>
              </a:rPr>
              <a:t>Kdy? Odkdy? Dokdy? Jak dlouho? Jak často?</a:t>
            </a:r>
          </a:p>
          <a:p>
            <a:pPr lvl="1"/>
            <a:r>
              <a:rPr lang="cs-CZ" sz="2400" b="1" dirty="0">
                <a:solidFill>
                  <a:srgbClr val="C00000"/>
                </a:solidFill>
              </a:rPr>
              <a:t>způsobu</a:t>
            </a:r>
            <a:r>
              <a:rPr lang="cs-CZ" sz="2400" b="1" dirty="0">
                <a:solidFill>
                  <a:schemeClr val="tx1"/>
                </a:solidFill>
              </a:rPr>
              <a:t> – </a:t>
            </a:r>
            <a:r>
              <a:rPr lang="cs-CZ" sz="2400" dirty="0">
                <a:solidFill>
                  <a:schemeClr val="tx1"/>
                </a:solidFill>
              </a:rPr>
              <a:t>ptáme se </a:t>
            </a:r>
            <a:r>
              <a:rPr lang="cs-CZ" sz="2400" b="1" i="1" dirty="0">
                <a:solidFill>
                  <a:schemeClr val="tx1"/>
                </a:solidFill>
              </a:rPr>
              <a:t>Jak? Jakým způsobem?</a:t>
            </a:r>
            <a:endParaRPr lang="cs-CZ" sz="2400" b="1" i="1" dirty="0">
              <a:solidFill>
                <a:srgbClr val="C00000"/>
              </a:solidFill>
            </a:endParaRPr>
          </a:p>
          <a:p>
            <a:pPr marL="301943" lvl="1" indent="0">
              <a:buNone/>
            </a:pPr>
            <a:endParaRPr lang="cs-CZ" sz="2400" dirty="0"/>
          </a:p>
        </p:txBody>
      </p:sp>
      <p:pic>
        <p:nvPicPr>
          <p:cNvPr id="3074" name="Picture 2" descr="C:\Users\Marcela\AppData\Local\Microsoft\Windows\Temporary Internet Files\Content.IE5\28PORT7E\MP90043940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620688"/>
            <a:ext cx="1959935" cy="2110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5494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772816"/>
            <a:ext cx="8389596" cy="46543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3600" dirty="0" smtClean="0">
                <a:solidFill>
                  <a:schemeClr val="tx1"/>
                </a:solidFill>
              </a:rPr>
              <a:t>Odpoledne si v parku hrálo malé dítě.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C00000"/>
                </a:solidFill>
              </a:rPr>
              <a:t>Odpoledne (PUČ) </a:t>
            </a:r>
            <a:r>
              <a:rPr lang="cs-CZ" sz="2800" b="1" dirty="0">
                <a:solidFill>
                  <a:srgbClr val="00B050"/>
                </a:solidFill>
              </a:rPr>
              <a:t>si</a:t>
            </a:r>
            <a:r>
              <a:rPr lang="cs-CZ" sz="2800" dirty="0">
                <a:solidFill>
                  <a:schemeClr val="tx1"/>
                </a:solidFill>
              </a:rPr>
              <a:t> </a:t>
            </a:r>
            <a:r>
              <a:rPr lang="cs-CZ" sz="2800" b="1" dirty="0">
                <a:solidFill>
                  <a:srgbClr val="C00000"/>
                </a:solidFill>
              </a:rPr>
              <a:t>v </a:t>
            </a:r>
            <a:r>
              <a:rPr lang="cs-CZ" sz="2800" b="1" dirty="0" smtClean="0">
                <a:solidFill>
                  <a:srgbClr val="C00000"/>
                </a:solidFill>
              </a:rPr>
              <a:t>parku (PUM) </a:t>
            </a:r>
            <a:r>
              <a:rPr lang="cs-CZ" sz="2800" b="1" dirty="0" smtClean="0">
                <a:solidFill>
                  <a:srgbClr val="00B050"/>
                </a:solidFill>
              </a:rPr>
              <a:t>hrálo (</a:t>
            </a:r>
            <a:r>
              <a:rPr lang="cs-CZ" sz="2800" b="1" dirty="0" err="1" smtClean="0">
                <a:solidFill>
                  <a:srgbClr val="00B050"/>
                </a:solidFill>
              </a:rPr>
              <a:t>Př</a:t>
            </a:r>
            <a:r>
              <a:rPr lang="cs-CZ" sz="2800" b="1" dirty="0" smtClean="0">
                <a:solidFill>
                  <a:srgbClr val="00B050"/>
                </a:solidFill>
              </a:rPr>
              <a:t>) 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70C0"/>
                </a:solidFill>
              </a:rPr>
              <a:t>malé (</a:t>
            </a:r>
            <a:r>
              <a:rPr lang="cs-CZ" sz="2800" b="1" dirty="0" err="1" smtClean="0">
                <a:solidFill>
                  <a:srgbClr val="0070C0"/>
                </a:solidFill>
              </a:rPr>
              <a:t>PkS</a:t>
            </a:r>
            <a:r>
              <a:rPr lang="cs-CZ" sz="2800" b="1" dirty="0" smtClean="0">
                <a:solidFill>
                  <a:srgbClr val="0070C0"/>
                </a:solidFill>
              </a:rPr>
              <a:t>) </a:t>
            </a:r>
            <a:r>
              <a:rPr lang="cs-CZ" sz="2800" b="1" dirty="0" smtClean="0">
                <a:solidFill>
                  <a:srgbClr val="7030A0"/>
                </a:solidFill>
              </a:rPr>
              <a:t>dítě (Po)</a:t>
            </a:r>
            <a:r>
              <a:rPr lang="cs-CZ" sz="2800" dirty="0" smtClean="0">
                <a:solidFill>
                  <a:schemeClr val="tx1"/>
                </a:solidFill>
              </a:rPr>
              <a:t>.</a:t>
            </a:r>
          </a:p>
          <a:p>
            <a:pPr>
              <a:buNone/>
            </a:pPr>
            <a:endParaRPr lang="cs-CZ" sz="3600" dirty="0" smtClean="0">
              <a:solidFill>
                <a:schemeClr val="tx1"/>
              </a:solidFill>
            </a:endParaRPr>
          </a:p>
          <a:p>
            <a:pPr>
              <a:buNone/>
            </a:pPr>
            <a:r>
              <a:rPr lang="cs-CZ" sz="3600" dirty="0" smtClean="0">
                <a:solidFill>
                  <a:schemeClr val="tx1"/>
                </a:solidFill>
              </a:rPr>
              <a:t>Tvoje maminka mi poslala včera blahopřejný dopis.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70C0"/>
                </a:solidFill>
              </a:rPr>
              <a:t>Tvoje (</a:t>
            </a:r>
            <a:r>
              <a:rPr lang="cs-CZ" sz="2800" b="1" dirty="0" err="1" smtClean="0">
                <a:solidFill>
                  <a:srgbClr val="0070C0"/>
                </a:solidFill>
              </a:rPr>
              <a:t>PkS</a:t>
            </a:r>
            <a:r>
              <a:rPr lang="cs-CZ" sz="2800" b="1" dirty="0" smtClean="0">
                <a:solidFill>
                  <a:srgbClr val="0070C0"/>
                </a:solidFill>
              </a:rPr>
              <a:t>) </a:t>
            </a:r>
            <a:r>
              <a:rPr lang="cs-CZ" sz="2800" b="1" dirty="0" smtClean="0">
                <a:solidFill>
                  <a:srgbClr val="7030A0"/>
                </a:solidFill>
              </a:rPr>
              <a:t>maminka (Po) </a:t>
            </a:r>
            <a:r>
              <a:rPr lang="cs-CZ" sz="2800" b="1" dirty="0" smtClean="0">
                <a:solidFill>
                  <a:srgbClr val="FFC000"/>
                </a:solidFill>
              </a:rPr>
              <a:t>mi (</a:t>
            </a:r>
            <a:r>
              <a:rPr lang="cs-CZ" sz="2800" b="1" dirty="0" err="1" smtClean="0">
                <a:solidFill>
                  <a:srgbClr val="FFC000"/>
                </a:solidFill>
              </a:rPr>
              <a:t>Pt</a:t>
            </a:r>
            <a:r>
              <a:rPr lang="cs-CZ" sz="2800" b="1" dirty="0" smtClean="0">
                <a:solidFill>
                  <a:srgbClr val="FFC000"/>
                </a:solidFill>
              </a:rPr>
              <a:t>, 3. p.) </a:t>
            </a:r>
            <a:r>
              <a:rPr lang="cs-CZ" sz="2800" b="1" dirty="0" smtClean="0">
                <a:solidFill>
                  <a:srgbClr val="00B050"/>
                </a:solidFill>
              </a:rPr>
              <a:t>poslala (</a:t>
            </a:r>
            <a:r>
              <a:rPr lang="cs-CZ" sz="2800" b="1" dirty="0" err="1" smtClean="0">
                <a:solidFill>
                  <a:srgbClr val="00B050"/>
                </a:solidFill>
              </a:rPr>
              <a:t>Př</a:t>
            </a:r>
            <a:r>
              <a:rPr lang="cs-CZ" sz="2800" b="1" dirty="0" smtClean="0">
                <a:solidFill>
                  <a:srgbClr val="00B050"/>
                </a:solidFill>
              </a:rPr>
              <a:t>) </a:t>
            </a:r>
            <a:r>
              <a:rPr lang="cs-CZ" sz="2800" b="1" dirty="0" smtClean="0">
                <a:solidFill>
                  <a:srgbClr val="C00000"/>
                </a:solidFill>
              </a:rPr>
              <a:t>včera (PUČ) </a:t>
            </a:r>
            <a:r>
              <a:rPr lang="cs-CZ" sz="2800" b="1" dirty="0" smtClean="0">
                <a:solidFill>
                  <a:srgbClr val="0070C0"/>
                </a:solidFill>
              </a:rPr>
              <a:t>blahopřejný (</a:t>
            </a:r>
            <a:r>
              <a:rPr lang="cs-CZ" sz="2800" b="1" dirty="0" err="1" smtClean="0">
                <a:solidFill>
                  <a:srgbClr val="0070C0"/>
                </a:solidFill>
              </a:rPr>
              <a:t>PkS</a:t>
            </a:r>
            <a:r>
              <a:rPr lang="cs-CZ" sz="2800" b="1" dirty="0" smtClean="0">
                <a:solidFill>
                  <a:srgbClr val="0070C0"/>
                </a:solidFill>
              </a:rPr>
              <a:t>)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b="1" dirty="0" smtClean="0">
                <a:solidFill>
                  <a:srgbClr val="FFC000"/>
                </a:solidFill>
              </a:rPr>
              <a:t>dopis (</a:t>
            </a:r>
            <a:r>
              <a:rPr lang="cs-CZ" sz="2800" b="1" dirty="0" err="1" smtClean="0">
                <a:solidFill>
                  <a:srgbClr val="FFC000"/>
                </a:solidFill>
              </a:rPr>
              <a:t>Pt</a:t>
            </a:r>
            <a:r>
              <a:rPr lang="cs-CZ" sz="2800" b="1" dirty="0" smtClean="0">
                <a:solidFill>
                  <a:srgbClr val="FFC000"/>
                </a:solidFill>
              </a:rPr>
              <a:t>, 4. p.)</a:t>
            </a:r>
            <a:r>
              <a:rPr lang="cs-CZ" sz="2800" dirty="0" smtClean="0">
                <a:solidFill>
                  <a:schemeClr val="tx1"/>
                </a:solidFill>
              </a:rPr>
              <a:t>.</a:t>
            </a:r>
            <a:endParaRPr lang="cs-CZ" sz="2800" dirty="0">
              <a:solidFill>
                <a:schemeClr val="tx1"/>
              </a:solidFill>
            </a:endParaRPr>
          </a:p>
          <a:p>
            <a:pPr>
              <a:buNone/>
            </a:pPr>
            <a:endParaRPr lang="cs-CZ" sz="3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cs-CZ" sz="3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cs-CZ" sz="3600" dirty="0" smtClean="0">
              <a:solidFill>
                <a:schemeClr val="tx1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714380"/>
          </a:xfrm>
        </p:spPr>
        <p:txBody>
          <a:bodyPr>
            <a:normAutofit/>
          </a:bodyPr>
          <a:lstStyle/>
          <a:p>
            <a:r>
              <a:rPr lang="cs-CZ" sz="3600" dirty="0" smtClean="0"/>
              <a:t>Urči větné členy</a:t>
            </a:r>
            <a:endParaRPr lang="cs-CZ" sz="3600" dirty="0"/>
          </a:p>
        </p:txBody>
      </p:sp>
      <p:sp>
        <p:nvSpPr>
          <p:cNvPr id="4" name="Zaoblený obdélník 3"/>
          <p:cNvSpPr/>
          <p:nvPr/>
        </p:nvSpPr>
        <p:spPr>
          <a:xfrm>
            <a:off x="395536" y="2420888"/>
            <a:ext cx="7992888" cy="93610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C:\Documents and Settings\PC\Local Settings\Temporary Internet Files\Content.IE5\NENJXPIZ\MC900441456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16216" y="3068960"/>
            <a:ext cx="2385667" cy="2385667"/>
          </a:xfrm>
          <a:prstGeom prst="rect">
            <a:avLst/>
          </a:prstGeom>
          <a:noFill/>
        </p:spPr>
      </p:pic>
      <p:sp>
        <p:nvSpPr>
          <p:cNvPr id="6" name="Zaoblený obdélník 5"/>
          <p:cNvSpPr/>
          <p:nvPr/>
        </p:nvSpPr>
        <p:spPr>
          <a:xfrm>
            <a:off x="419512" y="5301208"/>
            <a:ext cx="7992888" cy="93610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683568" y="1844824"/>
            <a:ext cx="7812856" cy="453650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3600" dirty="0">
                <a:solidFill>
                  <a:schemeClr val="tx1"/>
                </a:solidFill>
              </a:rPr>
              <a:t>Petr se lehce dotkl mé ruky</a:t>
            </a:r>
            <a:r>
              <a:rPr lang="cs-CZ" sz="3600" dirty="0" smtClean="0">
                <a:solidFill>
                  <a:schemeClr val="tx1"/>
                </a:solidFill>
              </a:rPr>
              <a:t>.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rgbClr val="7030A0"/>
                </a:solidFill>
              </a:rPr>
              <a:t>Petr (Po) </a:t>
            </a:r>
            <a:r>
              <a:rPr lang="cs-CZ" sz="2800" b="1" dirty="0">
                <a:solidFill>
                  <a:srgbClr val="00B050"/>
                </a:solidFill>
              </a:rPr>
              <a:t>se</a:t>
            </a:r>
            <a:r>
              <a:rPr lang="cs-CZ" sz="2800" dirty="0">
                <a:solidFill>
                  <a:schemeClr val="tx1"/>
                </a:solidFill>
              </a:rPr>
              <a:t> </a:t>
            </a:r>
            <a:r>
              <a:rPr lang="cs-CZ" sz="2800" b="1" dirty="0" smtClean="0">
                <a:solidFill>
                  <a:srgbClr val="C00000"/>
                </a:solidFill>
              </a:rPr>
              <a:t>lehce (PUZ) </a:t>
            </a:r>
            <a:r>
              <a:rPr lang="cs-CZ" sz="2800" b="1" dirty="0" smtClean="0">
                <a:solidFill>
                  <a:srgbClr val="00B050"/>
                </a:solidFill>
              </a:rPr>
              <a:t>dotkl (</a:t>
            </a:r>
            <a:r>
              <a:rPr lang="cs-CZ" sz="2800" b="1" dirty="0" err="1" smtClean="0">
                <a:solidFill>
                  <a:srgbClr val="00B050"/>
                </a:solidFill>
              </a:rPr>
              <a:t>Př</a:t>
            </a:r>
            <a:r>
              <a:rPr lang="cs-CZ" sz="2800" b="1" dirty="0" smtClean="0">
                <a:solidFill>
                  <a:srgbClr val="00B050"/>
                </a:solidFill>
              </a:rPr>
              <a:t>) </a:t>
            </a:r>
            <a:r>
              <a:rPr lang="cs-CZ" sz="2800" b="1" dirty="0" smtClean="0">
                <a:solidFill>
                  <a:srgbClr val="0070C0"/>
                </a:solidFill>
              </a:rPr>
              <a:t>mé (</a:t>
            </a:r>
            <a:r>
              <a:rPr lang="cs-CZ" sz="2800" b="1" dirty="0" err="1" smtClean="0">
                <a:solidFill>
                  <a:srgbClr val="0070C0"/>
                </a:solidFill>
              </a:rPr>
              <a:t>PkS</a:t>
            </a:r>
            <a:r>
              <a:rPr lang="cs-CZ" sz="2800" b="1" dirty="0" smtClean="0">
                <a:solidFill>
                  <a:srgbClr val="0070C0"/>
                </a:solidFill>
              </a:rPr>
              <a:t>) 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rgbClr val="FFC000"/>
                </a:solidFill>
              </a:rPr>
              <a:t>ruky (</a:t>
            </a:r>
            <a:r>
              <a:rPr lang="cs-CZ" sz="2800" b="1" dirty="0" err="1" smtClean="0">
                <a:solidFill>
                  <a:srgbClr val="FFC000"/>
                </a:solidFill>
              </a:rPr>
              <a:t>Pt</a:t>
            </a:r>
            <a:r>
              <a:rPr lang="cs-CZ" sz="2800" b="1" dirty="0" smtClean="0">
                <a:solidFill>
                  <a:srgbClr val="FFC000"/>
                </a:solidFill>
              </a:rPr>
              <a:t>, 2. p.)</a:t>
            </a:r>
            <a:r>
              <a:rPr lang="cs-CZ" sz="2800" dirty="0" smtClean="0">
                <a:solidFill>
                  <a:schemeClr val="tx1"/>
                </a:solidFill>
              </a:rPr>
              <a:t>.</a:t>
            </a:r>
            <a:endParaRPr lang="cs-CZ" sz="28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sz="36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3600" dirty="0"/>
              <a:t>Rodiče včera nevěděli o pětce z matematiky.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rgbClr val="7030A0"/>
                </a:solidFill>
              </a:rPr>
              <a:t>Rodiče (Po) </a:t>
            </a:r>
            <a:r>
              <a:rPr lang="cs-CZ" sz="2800" b="1" dirty="0" smtClean="0">
                <a:solidFill>
                  <a:srgbClr val="C00000"/>
                </a:solidFill>
              </a:rPr>
              <a:t>včera (PUČ) </a:t>
            </a:r>
            <a:r>
              <a:rPr lang="cs-CZ" sz="2800" b="1" dirty="0">
                <a:solidFill>
                  <a:srgbClr val="00B050"/>
                </a:solidFill>
              </a:rPr>
              <a:t>nevěděli </a:t>
            </a:r>
            <a:r>
              <a:rPr lang="cs-CZ" sz="2800" b="1" dirty="0" smtClean="0">
                <a:solidFill>
                  <a:srgbClr val="00B050"/>
                </a:solidFill>
              </a:rPr>
              <a:t>(</a:t>
            </a:r>
            <a:r>
              <a:rPr lang="cs-CZ" sz="2800" b="1" dirty="0" err="1" smtClean="0">
                <a:solidFill>
                  <a:srgbClr val="00B050"/>
                </a:solidFill>
              </a:rPr>
              <a:t>Př</a:t>
            </a:r>
            <a:r>
              <a:rPr lang="cs-CZ" sz="2800" b="1" dirty="0" smtClean="0">
                <a:solidFill>
                  <a:srgbClr val="00B050"/>
                </a:solidFill>
              </a:rPr>
              <a:t>) 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rgbClr val="FFC000"/>
                </a:solidFill>
              </a:rPr>
              <a:t>o </a:t>
            </a:r>
            <a:r>
              <a:rPr lang="cs-CZ" sz="2800" b="1" dirty="0">
                <a:solidFill>
                  <a:srgbClr val="FFC000"/>
                </a:solidFill>
              </a:rPr>
              <a:t>pětce </a:t>
            </a:r>
            <a:r>
              <a:rPr lang="cs-CZ" sz="2800" b="1" dirty="0" smtClean="0">
                <a:solidFill>
                  <a:srgbClr val="FFC000"/>
                </a:solidFill>
              </a:rPr>
              <a:t>(</a:t>
            </a:r>
            <a:r>
              <a:rPr lang="cs-CZ" sz="2800" b="1" dirty="0" err="1" smtClean="0">
                <a:solidFill>
                  <a:srgbClr val="FFC000"/>
                </a:solidFill>
              </a:rPr>
              <a:t>Pt</a:t>
            </a:r>
            <a:r>
              <a:rPr lang="cs-CZ" sz="2800" b="1" dirty="0" smtClean="0">
                <a:solidFill>
                  <a:srgbClr val="FFC000"/>
                </a:solidFill>
              </a:rPr>
              <a:t>, 6. p.) </a:t>
            </a:r>
            <a:r>
              <a:rPr lang="cs-CZ" sz="2800" b="1" dirty="0" smtClean="0">
                <a:solidFill>
                  <a:srgbClr val="0070C0"/>
                </a:solidFill>
              </a:rPr>
              <a:t>z matematiky (</a:t>
            </a:r>
            <a:r>
              <a:rPr lang="cs-CZ" sz="2800" b="1" dirty="0" err="1" smtClean="0">
                <a:solidFill>
                  <a:srgbClr val="0070C0"/>
                </a:solidFill>
              </a:rPr>
              <a:t>PkN</a:t>
            </a:r>
            <a:r>
              <a:rPr lang="cs-CZ" sz="2800" b="1" dirty="0" smtClean="0">
                <a:solidFill>
                  <a:srgbClr val="0070C0"/>
                </a:solidFill>
              </a:rPr>
              <a:t>).</a:t>
            </a:r>
            <a:endParaRPr lang="cs-CZ" sz="2800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cs-CZ" sz="3600" dirty="0">
              <a:solidFill>
                <a:schemeClr val="tx1"/>
              </a:solidFill>
            </a:endParaRPr>
          </a:p>
          <a:p>
            <a:endParaRPr lang="cs-CZ" sz="3600" dirty="0"/>
          </a:p>
        </p:txBody>
      </p:sp>
      <p:pic>
        <p:nvPicPr>
          <p:cNvPr id="4098" name="Picture 2" descr="C:\Users\Marcela\AppData\Local\Microsoft\Windows\Temporary Internet Files\Content.IE5\28PORT7E\MC90029793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06799">
            <a:off x="7355614" y="3428998"/>
            <a:ext cx="1201522" cy="170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aoblený obdélník 3"/>
          <p:cNvSpPr/>
          <p:nvPr/>
        </p:nvSpPr>
        <p:spPr>
          <a:xfrm>
            <a:off x="683568" y="2420888"/>
            <a:ext cx="7272808" cy="91584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683568" y="5085184"/>
            <a:ext cx="7272808" cy="91584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2403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760640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endParaRPr lang="cs-CZ" sz="3600" dirty="0" smtClean="0">
              <a:solidFill>
                <a:schemeClr val="tx1"/>
              </a:solidFill>
            </a:endParaRPr>
          </a:p>
          <a:p>
            <a:pPr>
              <a:buNone/>
            </a:pPr>
            <a:r>
              <a:rPr lang="cs-CZ" sz="4200" dirty="0" smtClean="0">
                <a:solidFill>
                  <a:schemeClr val="tx1"/>
                </a:solidFill>
              </a:rPr>
              <a:t>Z hlubokého lesa se ozývaly tajemné hlasy zvířat.</a:t>
            </a:r>
          </a:p>
          <a:p>
            <a:pPr>
              <a:buNone/>
            </a:pPr>
            <a:r>
              <a:rPr lang="cs-CZ" sz="3300" b="1" dirty="0">
                <a:solidFill>
                  <a:srgbClr val="0070C0"/>
                </a:solidFill>
              </a:rPr>
              <a:t>Z </a:t>
            </a:r>
            <a:r>
              <a:rPr lang="cs-CZ" sz="3300" b="1" dirty="0" smtClean="0">
                <a:solidFill>
                  <a:srgbClr val="0070C0"/>
                </a:solidFill>
              </a:rPr>
              <a:t>hlubokého (</a:t>
            </a:r>
            <a:r>
              <a:rPr lang="cs-CZ" sz="3300" b="1" dirty="0" err="1" smtClean="0">
                <a:solidFill>
                  <a:srgbClr val="0070C0"/>
                </a:solidFill>
              </a:rPr>
              <a:t>PkS</a:t>
            </a:r>
            <a:r>
              <a:rPr lang="cs-CZ" sz="3300" b="1" dirty="0" smtClean="0">
                <a:solidFill>
                  <a:srgbClr val="0070C0"/>
                </a:solidFill>
              </a:rPr>
              <a:t>) </a:t>
            </a:r>
            <a:r>
              <a:rPr lang="cs-CZ" sz="3300" b="1" dirty="0" smtClean="0">
                <a:solidFill>
                  <a:srgbClr val="C00000"/>
                </a:solidFill>
              </a:rPr>
              <a:t>lesa (PUM) </a:t>
            </a:r>
            <a:r>
              <a:rPr lang="cs-CZ" sz="3300" b="1" dirty="0">
                <a:solidFill>
                  <a:srgbClr val="00B050"/>
                </a:solidFill>
              </a:rPr>
              <a:t>se </a:t>
            </a:r>
            <a:r>
              <a:rPr lang="cs-CZ" sz="3300" b="1" dirty="0" smtClean="0">
                <a:solidFill>
                  <a:srgbClr val="00B050"/>
                </a:solidFill>
              </a:rPr>
              <a:t>ozývaly (</a:t>
            </a:r>
            <a:r>
              <a:rPr lang="cs-CZ" sz="3300" b="1" dirty="0" err="1" smtClean="0">
                <a:solidFill>
                  <a:srgbClr val="00B050"/>
                </a:solidFill>
              </a:rPr>
              <a:t>Př</a:t>
            </a:r>
            <a:r>
              <a:rPr lang="cs-CZ" sz="3300" b="1" dirty="0" smtClean="0">
                <a:solidFill>
                  <a:srgbClr val="00B050"/>
                </a:solidFill>
              </a:rPr>
              <a:t>) </a:t>
            </a:r>
          </a:p>
          <a:p>
            <a:pPr>
              <a:buNone/>
            </a:pPr>
            <a:r>
              <a:rPr lang="cs-CZ" sz="3300" b="1" dirty="0" smtClean="0">
                <a:solidFill>
                  <a:srgbClr val="0070C0"/>
                </a:solidFill>
              </a:rPr>
              <a:t>tajemné (PKS) </a:t>
            </a:r>
            <a:r>
              <a:rPr lang="cs-CZ" sz="3300" b="1" dirty="0">
                <a:solidFill>
                  <a:srgbClr val="7030A0"/>
                </a:solidFill>
              </a:rPr>
              <a:t>hlasy </a:t>
            </a:r>
            <a:r>
              <a:rPr lang="cs-CZ" sz="3300" b="1" dirty="0" smtClean="0">
                <a:solidFill>
                  <a:srgbClr val="7030A0"/>
                </a:solidFill>
              </a:rPr>
              <a:t>(Po) </a:t>
            </a:r>
            <a:r>
              <a:rPr lang="cs-CZ" sz="3300" b="1" dirty="0" smtClean="0">
                <a:solidFill>
                  <a:srgbClr val="0070C0"/>
                </a:solidFill>
              </a:rPr>
              <a:t>zvířat (</a:t>
            </a:r>
            <a:r>
              <a:rPr lang="cs-CZ" sz="3300" b="1" dirty="0" err="1" smtClean="0">
                <a:solidFill>
                  <a:srgbClr val="0070C0"/>
                </a:solidFill>
              </a:rPr>
              <a:t>PkN</a:t>
            </a:r>
            <a:r>
              <a:rPr lang="cs-CZ" sz="3300" b="1" dirty="0" smtClean="0">
                <a:solidFill>
                  <a:srgbClr val="0070C0"/>
                </a:solidFill>
              </a:rPr>
              <a:t>).</a:t>
            </a:r>
            <a:endParaRPr lang="cs-CZ" sz="3300" b="1" dirty="0">
              <a:solidFill>
                <a:srgbClr val="0070C0"/>
              </a:solidFill>
            </a:endParaRPr>
          </a:p>
          <a:p>
            <a:pPr>
              <a:buNone/>
            </a:pPr>
            <a:endParaRPr lang="cs-CZ" sz="3600" dirty="0" smtClean="0">
              <a:solidFill>
                <a:schemeClr val="tx1"/>
              </a:solidFill>
            </a:endParaRPr>
          </a:p>
          <a:p>
            <a:pPr>
              <a:buNone/>
            </a:pPr>
            <a:r>
              <a:rPr lang="cs-CZ" sz="4200" dirty="0" smtClean="0">
                <a:solidFill>
                  <a:schemeClr val="tx1"/>
                </a:solidFill>
              </a:rPr>
              <a:t>Už na chodbě jsem cítil vůni vánočního cukroví.</a:t>
            </a:r>
          </a:p>
          <a:p>
            <a:pPr>
              <a:buNone/>
            </a:pPr>
            <a:r>
              <a:rPr lang="cs-CZ" sz="3300" b="1" dirty="0">
                <a:solidFill>
                  <a:srgbClr val="C00000"/>
                </a:solidFill>
              </a:rPr>
              <a:t>Už </a:t>
            </a:r>
            <a:r>
              <a:rPr lang="cs-CZ" sz="3300" b="1" dirty="0" smtClean="0">
                <a:solidFill>
                  <a:srgbClr val="C00000"/>
                </a:solidFill>
              </a:rPr>
              <a:t>(PUČ) na chodbě (PUM) </a:t>
            </a:r>
            <a:r>
              <a:rPr lang="cs-CZ" sz="3300" b="1" dirty="0">
                <a:solidFill>
                  <a:srgbClr val="00B050"/>
                </a:solidFill>
              </a:rPr>
              <a:t>jsem </a:t>
            </a:r>
            <a:r>
              <a:rPr lang="cs-CZ" sz="3300" b="1" dirty="0" smtClean="0">
                <a:solidFill>
                  <a:srgbClr val="00B050"/>
                </a:solidFill>
              </a:rPr>
              <a:t>cítil (</a:t>
            </a:r>
            <a:r>
              <a:rPr lang="cs-CZ" sz="3300" b="1" dirty="0" err="1" smtClean="0">
                <a:solidFill>
                  <a:srgbClr val="00B050"/>
                </a:solidFill>
              </a:rPr>
              <a:t>Př</a:t>
            </a:r>
            <a:r>
              <a:rPr lang="cs-CZ" sz="3300" b="1" dirty="0" smtClean="0">
                <a:solidFill>
                  <a:srgbClr val="00B050"/>
                </a:solidFill>
              </a:rPr>
              <a:t>) </a:t>
            </a:r>
          </a:p>
          <a:p>
            <a:pPr>
              <a:buNone/>
            </a:pPr>
            <a:r>
              <a:rPr lang="cs-CZ" sz="3300" b="1" dirty="0" smtClean="0">
                <a:solidFill>
                  <a:srgbClr val="FFC000"/>
                </a:solidFill>
              </a:rPr>
              <a:t>vůni (</a:t>
            </a:r>
            <a:r>
              <a:rPr lang="cs-CZ" sz="3300" b="1" dirty="0" err="1" smtClean="0">
                <a:solidFill>
                  <a:srgbClr val="FFC000"/>
                </a:solidFill>
              </a:rPr>
              <a:t>Pt</a:t>
            </a:r>
            <a:r>
              <a:rPr lang="cs-CZ" sz="3300" b="1" dirty="0" smtClean="0">
                <a:solidFill>
                  <a:srgbClr val="FFC000"/>
                </a:solidFill>
              </a:rPr>
              <a:t>, 4. p.)</a:t>
            </a:r>
            <a:r>
              <a:rPr lang="cs-CZ" sz="3300" dirty="0" smtClean="0">
                <a:solidFill>
                  <a:schemeClr val="tx1"/>
                </a:solidFill>
              </a:rPr>
              <a:t> </a:t>
            </a:r>
            <a:r>
              <a:rPr lang="cs-CZ" sz="3300" b="1" dirty="0" smtClean="0">
                <a:solidFill>
                  <a:srgbClr val="0070C0"/>
                </a:solidFill>
              </a:rPr>
              <a:t>vánočního (</a:t>
            </a:r>
            <a:r>
              <a:rPr lang="cs-CZ" sz="3300" b="1" dirty="0" err="1" smtClean="0">
                <a:solidFill>
                  <a:srgbClr val="0070C0"/>
                </a:solidFill>
              </a:rPr>
              <a:t>PkS</a:t>
            </a:r>
            <a:r>
              <a:rPr lang="cs-CZ" sz="3300" b="1" dirty="0" smtClean="0">
                <a:solidFill>
                  <a:srgbClr val="0070C0"/>
                </a:solidFill>
              </a:rPr>
              <a:t>) cukroví (</a:t>
            </a:r>
            <a:r>
              <a:rPr lang="cs-CZ" sz="3300" b="1" dirty="0" err="1" smtClean="0">
                <a:solidFill>
                  <a:srgbClr val="0070C0"/>
                </a:solidFill>
              </a:rPr>
              <a:t>PkN</a:t>
            </a:r>
            <a:r>
              <a:rPr lang="cs-CZ" sz="3300" b="1" dirty="0" smtClean="0">
                <a:solidFill>
                  <a:srgbClr val="0070C0"/>
                </a:solidFill>
              </a:rPr>
              <a:t>)</a:t>
            </a:r>
            <a:r>
              <a:rPr lang="cs-CZ" sz="3300" dirty="0" smtClean="0">
                <a:solidFill>
                  <a:schemeClr val="tx1"/>
                </a:solidFill>
              </a:rPr>
              <a:t>.</a:t>
            </a:r>
            <a:endParaRPr lang="cs-CZ" sz="3300" dirty="0">
              <a:solidFill>
                <a:schemeClr val="tx1"/>
              </a:solidFill>
            </a:endParaRPr>
          </a:p>
          <a:p>
            <a:pPr>
              <a:buNone/>
            </a:pPr>
            <a:endParaRPr lang="cs-CZ" sz="3600" dirty="0" smtClean="0">
              <a:solidFill>
                <a:schemeClr val="tx1"/>
              </a:solidFill>
            </a:endParaRPr>
          </a:p>
          <a:p>
            <a:pPr>
              <a:buNone/>
            </a:pPr>
            <a:r>
              <a:rPr lang="cs-CZ" sz="3600" dirty="0" smtClean="0">
                <a:solidFill>
                  <a:schemeClr val="tx1"/>
                </a:solidFill>
              </a:rPr>
              <a:t>                     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2" name="Zaoblený obdélník 1"/>
          <p:cNvSpPr/>
          <p:nvPr/>
        </p:nvSpPr>
        <p:spPr>
          <a:xfrm>
            <a:off x="467544" y="2780928"/>
            <a:ext cx="7560840" cy="108012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aoblený obdélník 3"/>
          <p:cNvSpPr/>
          <p:nvPr/>
        </p:nvSpPr>
        <p:spPr>
          <a:xfrm>
            <a:off x="492494" y="5085184"/>
            <a:ext cx="7560840" cy="108012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/>
              <a:t>	Ve výukovém materiálu byly použity kliparty </a:t>
            </a:r>
            <a:endParaRPr lang="cs-CZ" dirty="0" smtClean="0"/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z </a:t>
            </a:r>
            <a:r>
              <a:rPr lang="cs-CZ" dirty="0"/>
              <a:t>programu MS Word 2010 od firmy </a:t>
            </a:r>
            <a:r>
              <a:rPr lang="cs-CZ" dirty="0">
                <a:hlinkClick r:id="rId2"/>
              </a:rPr>
              <a:t>www.microsoft.com</a:t>
            </a:r>
            <a:r>
              <a:rPr lang="cs-CZ" dirty="0"/>
              <a:t> . </a:t>
            </a:r>
          </a:p>
          <a:p>
            <a:pPr>
              <a:buNone/>
            </a:pPr>
            <a:r>
              <a:rPr lang="cs-CZ" dirty="0"/>
              <a:t>	Na tento software máme zakoupenou licenci. </a:t>
            </a:r>
          </a:p>
          <a:p>
            <a:endParaRPr lang="cs-CZ" dirty="0"/>
          </a:p>
          <a:p>
            <a:endParaRPr lang="cs-CZ" dirty="0"/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443</TotalTime>
  <Words>449</Words>
  <Application>Microsoft Office PowerPoint</Application>
  <PresentationFormat>Předvádění na obrazovce (4:3)</PresentationFormat>
  <Paragraphs>70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Vlnění</vt:lpstr>
      <vt:lpstr>Prezentace aplikace PowerPoint</vt:lpstr>
      <vt:lpstr>Anotace</vt:lpstr>
      <vt:lpstr>Větné členy – ZOPAKUJ SI!</vt:lpstr>
      <vt:lpstr>Prezentace aplikace PowerPoint</vt:lpstr>
      <vt:lpstr>Prezentace aplikace PowerPoint</vt:lpstr>
      <vt:lpstr>Urči větné členy</vt:lpstr>
      <vt:lpstr>Prezentace aplikace PowerPoint</vt:lpstr>
      <vt:lpstr>Prezentace aplikace PowerPoint</vt:lpstr>
      <vt:lpstr>Použité zdroje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Marcela</cp:lastModifiedBy>
  <cp:revision>74</cp:revision>
  <dcterms:created xsi:type="dcterms:W3CDTF">2011-06-20T10:40:08Z</dcterms:created>
  <dcterms:modified xsi:type="dcterms:W3CDTF">2012-11-19T13:27:04Z</dcterms:modified>
</cp:coreProperties>
</file>