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59" r:id="rId5"/>
    <p:sldId id="261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VY_32_INOVACE_14_Český jazyk pro 7. ročník_Podstatná jména abstraktní a konkrétní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Podstatná jména abstraktní a konkrétní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97B82B5-F41E-4545-AF81-278083B7BE6F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D91CCB97-49A2-4EA5-A49C-5903E25368CB}" type="parTrans" cxnId="{99C5B485-53B3-4A74-8AA3-89F400207963}">
      <dgm:prSet/>
      <dgm:spPr/>
      <dgm:t>
        <a:bodyPr/>
        <a:lstStyle/>
        <a:p>
          <a:endParaRPr lang="cs-CZ"/>
        </a:p>
      </dgm:t>
    </dgm:pt>
    <dgm:pt modelId="{7BB38127-DEB0-43DA-B0CF-B38B4B639301}" type="sibTrans" cxnId="{99C5B485-53B3-4A74-8AA3-89F40020796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59D84D6-C6C6-4C41-8A15-FCACFA1CA7B9}" type="pres">
      <dgm:prSet presAssocID="{997B82B5-F41E-4545-AF81-278083B7BE6F}" presName="vertSpace6" presStyleLbl="node1" presStyleIdx="4" presStyleCnt="6"/>
      <dgm:spPr/>
    </dgm:pt>
    <dgm:pt modelId="{96C15247-BB29-45F4-8BC4-332C67A92C79}" type="pres">
      <dgm:prSet presAssocID="{997B82B5-F41E-4545-AF81-278083B7BE6F}" presName="circle6" presStyleLbl="node1" presStyleIdx="5" presStyleCnt="6"/>
      <dgm:spPr/>
    </dgm:pt>
    <dgm:pt modelId="{B7B4EC0F-6735-49DF-8335-3D52C08390F5}" type="pres">
      <dgm:prSet presAssocID="{997B82B5-F41E-4545-AF81-278083B7BE6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2BA41D-FCC1-4552-BF7F-FCC2CC6EF721}" type="pres">
      <dgm:prSet presAssocID="{997B82B5-F41E-4545-AF81-278083B7BE6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0BF634-ABDF-43B0-B21C-A9B774DCE2BF}" type="presOf" srcId="{997B82B5-F41E-4545-AF81-278083B7BE6F}" destId="{B7B4EC0F-6735-49DF-8335-3D52C08390F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2BC7E4F-4806-4217-B66D-D3EB1D39D411}" type="presOf" srcId="{997B82B5-F41E-4545-AF81-278083B7BE6F}" destId="{A82BA41D-FCC1-4552-BF7F-FCC2CC6EF721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99C5B485-53B3-4A74-8AA3-89F400207963}" srcId="{757F3AB3-0718-4624-B441-E567A8F0AB56}" destId="{997B82B5-F41E-4545-AF81-278083B7BE6F}" srcOrd="5" destOrd="0" parTransId="{D91CCB97-49A2-4EA5-A49C-5903E25368CB}" sibTransId="{7BB38127-DEB0-43DA-B0CF-B38B4B639301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0314C6FA-F90D-42A6-84FA-D5698CF38B0E}" type="presParOf" srcId="{333A1088-737F-45CB-B68E-254E46348037}" destId="{C59D84D6-C6C6-4C41-8A15-FCACFA1CA7B9}" srcOrd="15" destOrd="0" presId="urn:microsoft.com/office/officeart/2005/8/layout/target3"/>
    <dgm:cxn modelId="{B59EAF8C-892B-436D-AB01-D457B9035B02}" type="presParOf" srcId="{333A1088-737F-45CB-B68E-254E46348037}" destId="{96C15247-BB29-45F4-8BC4-332C67A92C79}" srcOrd="16" destOrd="0" presId="urn:microsoft.com/office/officeart/2005/8/layout/target3"/>
    <dgm:cxn modelId="{3D8B274C-EEC0-48E5-9EB9-AA1BB769AE35}" type="presParOf" srcId="{333A1088-737F-45CB-B68E-254E46348037}" destId="{B7B4EC0F-6735-49DF-8335-3D52C08390F5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9122B32-D1CC-4D15-87C5-98C11C08CB27}" type="presParOf" srcId="{333A1088-737F-45CB-B68E-254E46348037}" destId="{A82BA41D-FCC1-4552-BF7F-FCC2CC6EF72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VY_32_INOVACE_14_Český jazyk pro 7. ročník_Podstatná jména abstraktní a konkrétní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Podstatná jména abstraktní a konkrétní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96C15247-BB29-45F4-8BC4-332C67A92C79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7B4EC0F-6735-49DF-8335-3D52C08390F5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6456872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ročníku.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Slouží k procvičení podstatných jmen konkrétních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 abstraktních. Vybraná cvičení lze vytisknout jako pracovní listy. Pro kontrolu je vhodná interaktivní tabule.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76872"/>
            <a:ext cx="7408333" cy="3849291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edno z možných rozdělení podstatných jmen je podle jejich významu na konkrétní a abstraktní</a:t>
            </a:r>
          </a:p>
          <a:p>
            <a:pPr marL="0" indent="0">
              <a:buNone/>
            </a:pPr>
            <a:endParaRPr lang="cs-CZ" dirty="0" smtClean="0"/>
          </a:p>
          <a:p>
            <a:pPr lvl="1"/>
            <a:r>
              <a:rPr lang="cs-CZ" sz="2800" b="1" dirty="0">
                <a:solidFill>
                  <a:srgbClr val="FFC000"/>
                </a:solidFill>
              </a:rPr>
              <a:t>konkrétní </a:t>
            </a:r>
            <a:r>
              <a:rPr lang="cs-CZ" sz="2800" dirty="0"/>
              <a:t>– označují názvy </a:t>
            </a:r>
            <a:r>
              <a:rPr lang="cs-CZ" sz="2800" u="sng" dirty="0"/>
              <a:t>osob, zvířat a věcí</a:t>
            </a:r>
            <a:r>
              <a:rPr lang="cs-CZ" sz="2800" dirty="0"/>
              <a:t>, dále se dělí </a:t>
            </a:r>
            <a:r>
              <a:rPr lang="cs-CZ" sz="2800" dirty="0" smtClean="0"/>
              <a:t>na obecná a vlastní</a:t>
            </a:r>
            <a:endParaRPr lang="cs-CZ" sz="2800" dirty="0"/>
          </a:p>
          <a:p>
            <a:pPr marL="627063" lvl="2" indent="0">
              <a:buNone/>
            </a:pPr>
            <a:endParaRPr lang="cs-CZ" sz="2800" dirty="0"/>
          </a:p>
          <a:p>
            <a:pPr lvl="1"/>
            <a:r>
              <a:rPr lang="cs-CZ" sz="2800" b="1" dirty="0">
                <a:solidFill>
                  <a:srgbClr val="FFC000"/>
                </a:solidFill>
              </a:rPr>
              <a:t>abstraktní</a:t>
            </a:r>
            <a:r>
              <a:rPr lang="cs-CZ" sz="2800" dirty="0"/>
              <a:t> – vyjadřují názvy </a:t>
            </a:r>
            <a:r>
              <a:rPr lang="cs-CZ" sz="2800" u="sng" dirty="0"/>
              <a:t>vlastností, dějů, činností a </a:t>
            </a:r>
            <a:r>
              <a:rPr lang="cs-CZ" sz="2800" u="sng" dirty="0" smtClean="0"/>
              <a:t>stavů</a:t>
            </a:r>
            <a:endParaRPr lang="cs-CZ" sz="2800" u="sng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Podstatná jména konkrétní a abstraktní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550817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75466"/>
            <a:ext cx="8676456" cy="384987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dirty="0">
                <a:solidFill>
                  <a:schemeClr val="tx1"/>
                </a:solidFill>
              </a:rPr>
              <a:t>d</a:t>
            </a:r>
            <a:r>
              <a:rPr lang="cs-CZ" sz="4000" dirty="0" smtClean="0">
                <a:solidFill>
                  <a:schemeClr val="tx1"/>
                </a:solidFill>
              </a:rPr>
              <a:t>ům</a:t>
            </a:r>
            <a:r>
              <a:rPr lang="cs-CZ" sz="4000" dirty="0">
                <a:solidFill>
                  <a:schemeClr val="tx1"/>
                </a:solidFill>
              </a:rPr>
              <a:t>	 </a:t>
            </a:r>
            <a:r>
              <a:rPr lang="cs-CZ" sz="4000" dirty="0" smtClean="0">
                <a:solidFill>
                  <a:schemeClr val="tx1"/>
                </a:solidFill>
              </a:rPr>
              <a:t>   ________	</a:t>
            </a:r>
            <a:r>
              <a:rPr lang="cs-CZ" dirty="0" smtClean="0">
                <a:solidFill>
                  <a:schemeClr val="tx1"/>
                </a:solidFill>
              </a:rPr>
              <a:t>konkrétní – název věci</a:t>
            </a:r>
            <a:endParaRPr lang="cs-CZ" sz="4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létání	    ________	</a:t>
            </a:r>
            <a:r>
              <a:rPr lang="cs-CZ" dirty="0" smtClean="0">
                <a:solidFill>
                  <a:schemeClr val="tx1"/>
                </a:solidFill>
              </a:rPr>
              <a:t>abstraktní – název děje</a:t>
            </a:r>
          </a:p>
          <a:p>
            <a:pPr>
              <a:buNone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  <a:r>
              <a:rPr lang="cs-CZ" sz="4000" dirty="0" smtClean="0">
                <a:solidFill>
                  <a:schemeClr val="tx1"/>
                </a:solidFill>
              </a:rPr>
              <a:t>tižádost  ________	</a:t>
            </a:r>
            <a:r>
              <a:rPr lang="cs-CZ" dirty="0" smtClean="0">
                <a:solidFill>
                  <a:schemeClr val="tx1"/>
                </a:solidFill>
              </a:rPr>
              <a:t>abstraktní – název vlastnosti</a:t>
            </a:r>
            <a:endParaRPr lang="cs-CZ" sz="4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badatel	</a:t>
            </a: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   ________</a:t>
            </a:r>
            <a:r>
              <a:rPr lang="cs-CZ" dirty="0" smtClean="0">
                <a:solidFill>
                  <a:schemeClr val="tx1"/>
                </a:solidFill>
              </a:rPr>
              <a:t>    konkrétní – název osoby</a:t>
            </a:r>
            <a:endParaRPr lang="cs-CZ" sz="4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běh		    ________	</a:t>
            </a:r>
            <a:r>
              <a:rPr lang="cs-CZ" dirty="0" smtClean="0">
                <a:solidFill>
                  <a:schemeClr val="tx1"/>
                </a:solidFill>
              </a:rPr>
              <a:t>abstraktní – název činnosti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Urči, zda jsou podstatná jména konkrétní či abstraktní, odůvodni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76056" y="2780928"/>
            <a:ext cx="374441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076056" y="3509392"/>
            <a:ext cx="374441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76056" y="4221088"/>
            <a:ext cx="374441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076056" y="5013176"/>
            <a:ext cx="374441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076056" y="5805264"/>
            <a:ext cx="374441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cela\AppData\Local\Microsoft\Windows\Temporary Internet Files\Content.IE5\AFZHS9L4\MP900448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75511"/>
            <a:ext cx="1813459" cy="120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579296" cy="42484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pytel	</a:t>
            </a:r>
            <a:r>
              <a:rPr lang="cs-CZ" sz="4000" dirty="0">
                <a:solidFill>
                  <a:schemeClr val="tx1"/>
                </a:solidFill>
              </a:rPr>
              <a:t>	</a:t>
            </a:r>
            <a:r>
              <a:rPr lang="cs-CZ" sz="4000" dirty="0" smtClean="0">
                <a:solidFill>
                  <a:schemeClr val="tx1"/>
                </a:solidFill>
              </a:rPr>
              <a:t>_______</a:t>
            </a: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konkrétní – název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věci</a:t>
            </a:r>
            <a:r>
              <a:rPr lang="cs-CZ" sz="4000" dirty="0" smtClean="0">
                <a:solidFill>
                  <a:schemeClr val="tx1"/>
                </a:solidFill>
              </a:rPr>
              <a:t>	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kormorán	_______  </a:t>
            </a:r>
            <a:r>
              <a:rPr lang="cs-CZ" dirty="0" smtClean="0">
                <a:solidFill>
                  <a:schemeClr val="tx1"/>
                </a:solidFill>
              </a:rPr>
              <a:t>konkrétní – název zvířete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vlastenectví	_______  </a:t>
            </a:r>
            <a:r>
              <a:rPr lang="cs-CZ" dirty="0" smtClean="0">
                <a:solidFill>
                  <a:schemeClr val="tx1"/>
                </a:solidFill>
              </a:rPr>
              <a:t>abstraktní – název stavu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závodník	_______	  </a:t>
            </a:r>
            <a:r>
              <a:rPr lang="cs-CZ" dirty="0" smtClean="0">
                <a:solidFill>
                  <a:schemeClr val="tx1"/>
                </a:solidFill>
              </a:rPr>
              <a:t>konkrétní – název osoby</a:t>
            </a:r>
          </a:p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aeroplán	_______	  </a:t>
            </a:r>
            <a:r>
              <a:rPr lang="cs-CZ" dirty="0" smtClean="0">
                <a:solidFill>
                  <a:schemeClr val="tx1"/>
                </a:solidFill>
              </a:rPr>
              <a:t>konkrétní – název věci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273095" y="2420888"/>
            <a:ext cx="3528392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273095" y="3170441"/>
            <a:ext cx="3528392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273095" y="3931332"/>
            <a:ext cx="3528392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273095" y="4725165"/>
            <a:ext cx="3528392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273095" y="5517232"/>
            <a:ext cx="3528392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cela\AppData\Local\Microsoft\Windows\Temporary Internet Files\Content.IE5\28PORT7E\MC900083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967642" cy="129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28PORT7E\MC9000888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931" y="601426"/>
            <a:ext cx="1215930" cy="128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NL4Y3GT5\MC900089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56078"/>
            <a:ext cx="1677670" cy="112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28PORT7E\MC9002905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09958"/>
            <a:ext cx="1168903" cy="1275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060848"/>
            <a:ext cx="8784975" cy="453650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KONKRÉTNÍ			ABSTRAKTNÍ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______________		_______________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>
                <a:solidFill>
                  <a:srgbClr val="C00000"/>
                </a:solidFill>
              </a:rPr>
              <a:t>______________		_______________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>
                <a:solidFill>
                  <a:srgbClr val="C00000"/>
                </a:solidFill>
              </a:rPr>
              <a:t>______________		</a:t>
            </a:r>
            <a:r>
              <a:rPr lang="cs-CZ" b="1" dirty="0" smtClean="0">
                <a:solidFill>
                  <a:srgbClr val="C00000"/>
                </a:solidFill>
              </a:rPr>
              <a:t>_______________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______________		_______________</a:t>
            </a:r>
          </a:p>
          <a:p>
            <a:pPr marL="0" indent="0" algn="ctr">
              <a:lnSpc>
                <a:spcPct val="150000"/>
              </a:lnSpc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833099" y="5107042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UČITEL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9632" y="5624413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LAVIČKA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6173688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BĚHÁNÍ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63888" y="6151227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LEGUÁN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39952" y="5624413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ČTENÍ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56176" y="6110064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NEMOC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588224" y="5473392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MOTOKÁRA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3968" y="5062794"/>
            <a:ext cx="2304256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SPOLEHLIVOST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1918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0093 C -0.00295 -0.00834 -0.00313 -0.0132 -0.00504 -0.02176 C -0.00851 -0.03704 -0.01163 -0.04977 -0.01354 -0.06574 C -0.01563 -0.10371 -0.0224 -0.14097 -0.02917 -0.17801 C -0.03004 -0.19769 -0.03125 -0.21297 -0.03351 -0.23148 C -0.03403 -0.25116 -0.03004 -0.32454 -0.04063 -0.3456 C -0.04236 -0.36273 -0.04219 -0.35579 -0.04219 -0.36667 " pathEditMode="relative" ptsTypes="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C 0.00087 -0.03959 0.00017 -0.08033 0.00434 -0.11991 C 0.00538 -0.14815 0.00729 -0.17593 0.00989 -0.20394 C 0.01042 -0.22361 0.01059 -0.24329 0.01146 -0.26297 C 0.0118 -0.27176 0.01528 -0.28102 0.01719 -0.28959 C 0.02135 -0.30834 0.0243 -0.33102 0.0243 -0.35047 " pathEditMode="relative" ptsTypes="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1.48148E-6 C 0.00329 -0.01366 0.00781 -0.02662 0.01145 -0.04005 C 0.02118 -0.07639 0.0302 -0.11296 0.04131 -0.14861 C 0.04652 -0.16551 0.05156 -0.18241 0.05572 -0.2 C 0.05763 -0.20764 0.06145 -0.22292 0.06145 -0.22292 C 0.06284 -0.2338 0.06371 -0.24398 0.06857 -0.25324 C 0.07048 -0.2662 0.07413 -0.27778 0.07847 -0.28958 C 0.08107 -0.30579 0.08593 -0.32199 0.09131 -0.33704 C 0.0934 -0.35208 0.09479 -0.36736 0.09999 -0.38102 C 0.1019 -0.39375 0.10815 -0.40301 0.11145 -0.41528 C 0.11197 -0.42222 0.11197 -0.42917 0.11284 -0.43611 C 0.11336 -0.44005 0.11562 -0.44769 0.11562 -0.44769 " pathEditMode="relative" ptsTypes="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116 C 0.01025 -0.02917 0.01164 -0.05649 0.02379 -0.08102 C 0.03143 -0.09653 0.04063 -0.11042 0.04948 -0.125 C 0.05452 -0.13334 0.06285 -0.1382 0.0665 -0.14769 C 0.07014 -0.15741 0.08073 -0.17338 0.08664 -0.18218 C 0.09757 -0.19862 0.09063 -0.18542 0.09653 -0.19723 C 0.09966 -0.21019 0.09584 -0.19445 0.10087 -0.21436 C 0.10191 -0.21829 0.10365 -0.22593 0.10365 -0.2257 C 0.10296 -0.24098 0.10087 -0.25487 0.10087 -0.26968 " pathEditMode="relative" rAng="0" ptsTypes="ffffffff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74" y="-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 0.00509 C -0.02743 -0.00833 0.01406 0.00972 -0.0092 -0.0044 C -0.02222 -0.01227 -0.03594 -0.01829 -0.04913 -0.02546 C -0.05747 -0.03009 -0.07639 -0.04676 -0.08334 -0.05208 C -0.10747 -0.07083 -0.12934 -0.09167 -0.15191 -0.11319 C -0.16302 -0.12384 -0.19809 -0.14583 -0.20365 -0.14745 C -0.21632 -0.15116 -0.24202 -0.1588 -0.24202 -0.15857 C -0.26754 -0.15625 -0.29132 -0.15324 -0.31632 -0.14745 C -0.32865 -0.14861 -0.34115 -0.14884 -0.35347 -0.15116 C -0.35521 -0.15139 -0.36806 -0.16134 -0.37049 -0.1625 C -0.37379 -0.1669 -0.37604 -0.17407 -0.38056 -0.17593 C -0.40695 -0.18611 -0.3941 -0.18032 -0.4191 -0.19306 C -0.42986 -0.19861 -0.43993 -0.2088 -0.45052 -0.21412 C -0.45556 -0.21667 -0.46111 -0.21736 -0.46632 -0.21968 C -0.47275 -0.22569 -0.47656 -0.22569 -0.4849 -0.22732 C -0.50625 -0.23681 -0.51563 -0.23194 -0.54618 -0.2331 C -0.54913 -0.23681 -0.55504 -0.2456 -0.5592 -0.24074 " pathEditMode="relative" rAng="0" ptsTypes="ffffffffffffffff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17" y="-1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094 -0.06527 0.13889 -0.10185 0.21146 -0.13703 C 0.24462 -0.15301 0.28333 -0.16713 0.31285 -0.19236 C 0.34427 -0.21921 0.37674 -0.24537 0.40712 -0.2743 C 0.41545 -0.28217 0.42014 -0.29166 0.43003 -0.29722 C 0.44149 -0.30995 0.44253 -0.30625 0.45573 -0.31227 C 0.45851 -0.31365 0.46146 -0.31481 0.46424 -0.3162 C 0.46563 -0.31689 0.46858 -0.31805 0.46858 -0.31805 C 0.47726 -0.32685 0.48594 -0.3324 0.49566 -0.33912 C 0.49896 -0.34514 0.49688 -0.34467 0.5 -0.34467 " pathEditMode="relative" ptsTypes="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671 -0.00851 -0.00857 -0.01424 -0.01343 C -0.02622 -0.02338 -0.03837 -0.03495 -0.05 -0.04583 C -0.06164 -0.05671 -0.0757 -0.06319 -0.08559 -0.07639 C -0.10139 -0.09745 -0.11389 -0.12107 -0.12709 -0.14491 C -0.13039 -0.15069 -0.13941 -0.17107 -0.14289 -0.17338 C -0.14966 -0.17824 -0.15556 -0.1875 -0.16285 -0.19051 C -0.16563 -0.19167 -0.16858 -0.19167 -0.17136 -0.19259 C -0.17431 -0.19352 -0.17709 -0.19514 -0.18004 -0.1963 C -0.18976 -0.20509 -0.18525 -0.20255 -0.19289 -0.20579 C -0.20139 -0.21759 -0.19184 -0.20602 -0.20573 -0.21528 C -0.21493 -0.2213 -0.22257 -0.23079 -0.23004 -0.24005 C -0.22952 -0.24444 -0.22848 -0.25347 -0.22848 -0.25347 " pathEditMode="relative" ptsTypes="ffffffffffff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927 -0.00416 -0.02674 -0.02754 -0.03715 -0.04768 C -0.04983 -0.07222 -0.05851 -0.10277 -0.06858 -0.12939 C -0.06997 -0.13726 -0.07344 -0.15833 -0.07569 -0.16388 C -0.07847 -0.17083 -0.0816 -0.17754 -0.0842 -0.18472 C -0.08628 -0.19699 -0.08854 -0.20879 -0.09149 -0.22083 C -0.09375 -0.22986 -0.09392 -0.23564 -0.09861 -0.24189 C -0.10017 -0.24838 -0.09844 -0.24768 -0.10139 -0.24768 " pathEditMode="relative" ptsTypes="fffffff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319</TotalTime>
  <Words>115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Anotace</vt:lpstr>
      <vt:lpstr>Podstatná jména konkrétní a abstraktní </vt:lpstr>
      <vt:lpstr>Urči, zda jsou podstatná jména konkrétní či abstraktní, odůvodni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55</cp:revision>
  <dcterms:created xsi:type="dcterms:W3CDTF">2011-06-20T10:40:08Z</dcterms:created>
  <dcterms:modified xsi:type="dcterms:W3CDTF">2012-11-18T12:46:06Z</dcterms:modified>
</cp:coreProperties>
</file>