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63" r:id="rId5"/>
    <p:sldId id="258" r:id="rId6"/>
    <p:sldId id="260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EB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VY_32_INOVACE_15_Český jazyk pro 7.  ročník_Podstatná jména hromadná a pomnožná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Podstatná jména hromadná a pomnožná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A9840AC-38B4-4A8A-ABE3-890A687F25C8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DF40E8F6-E397-4041-B54E-661832CBCD9C}" type="parTrans" cxnId="{378273B7-A0DE-476E-9EA8-D1AF884C0C91}">
      <dgm:prSet/>
      <dgm:spPr/>
      <dgm:t>
        <a:bodyPr/>
        <a:lstStyle/>
        <a:p>
          <a:endParaRPr lang="cs-CZ"/>
        </a:p>
      </dgm:t>
    </dgm:pt>
    <dgm:pt modelId="{4C1935DE-CC5A-4544-9426-F786E68E6C3B}" type="sibTrans" cxnId="{378273B7-A0DE-476E-9EA8-D1AF884C0C9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1B1D363-5AD7-4468-B1CF-35454AD20B25}" type="pres">
      <dgm:prSet presAssocID="{CA9840AC-38B4-4A8A-ABE3-890A687F25C8}" presName="vertSpace6" presStyleLbl="node1" presStyleIdx="4" presStyleCnt="6"/>
      <dgm:spPr/>
    </dgm:pt>
    <dgm:pt modelId="{1594EF83-63F0-4815-BFD2-C45A322D4AF9}" type="pres">
      <dgm:prSet presAssocID="{CA9840AC-38B4-4A8A-ABE3-890A687F25C8}" presName="circle6" presStyleLbl="node1" presStyleIdx="5" presStyleCnt="6"/>
      <dgm:spPr/>
    </dgm:pt>
    <dgm:pt modelId="{E9672D65-727A-419B-B866-836B37A34057}" type="pres">
      <dgm:prSet presAssocID="{CA9840AC-38B4-4A8A-ABE3-890A687F25C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94BD4-D83D-4035-93E5-E4632351A877}" type="pres">
      <dgm:prSet presAssocID="{CA9840AC-38B4-4A8A-ABE3-890A687F25C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A8932527-ED15-4809-A468-CD04CD030EE9}" type="presOf" srcId="{CA9840AC-38B4-4A8A-ABE3-890A687F25C8}" destId="{E9672D65-727A-419B-B866-836B37A3405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8273B7-A0DE-476E-9EA8-D1AF884C0C91}" srcId="{757F3AB3-0718-4624-B441-E567A8F0AB56}" destId="{CA9840AC-38B4-4A8A-ABE3-890A687F25C8}" srcOrd="5" destOrd="0" parTransId="{DF40E8F6-E397-4041-B54E-661832CBCD9C}" sibTransId="{4C1935DE-CC5A-4544-9426-F786E68E6C3B}"/>
    <dgm:cxn modelId="{E6370EDE-876B-473D-8BEF-42E358A1649C}" type="presOf" srcId="{CA9840AC-38B4-4A8A-ABE3-890A687F25C8}" destId="{74494BD4-D83D-4035-93E5-E4632351A877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3E89C09-A3CB-474A-A090-E78653174FA7}" type="presParOf" srcId="{333A1088-737F-45CB-B68E-254E46348037}" destId="{31B1D363-5AD7-4468-B1CF-35454AD20B25}" srcOrd="15" destOrd="0" presId="urn:microsoft.com/office/officeart/2005/8/layout/target3"/>
    <dgm:cxn modelId="{8F13FDF4-E9F2-482A-8182-A1B003A84DFC}" type="presParOf" srcId="{333A1088-737F-45CB-B68E-254E46348037}" destId="{1594EF83-63F0-4815-BFD2-C45A322D4AF9}" srcOrd="16" destOrd="0" presId="urn:microsoft.com/office/officeart/2005/8/layout/target3"/>
    <dgm:cxn modelId="{DAACFCF3-C2A3-4BAE-8EB1-B7B545663E32}" type="presParOf" srcId="{333A1088-737F-45CB-B68E-254E46348037}" destId="{E9672D65-727A-419B-B866-836B37A3405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658F4AC-1E83-4AE9-8F2F-C4FC78ED2950}" type="presParOf" srcId="{333A1088-737F-45CB-B68E-254E46348037}" destId="{74494BD4-D83D-4035-93E5-E4632351A87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VY_32_INOVACE_15_Český jazyk pro 7.  ročník_Podstatná jména hromadná a pomnožná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Podstatná jména hromadná a pomnožná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1594EF83-63F0-4815-BFD2-C45A322D4AF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9672D65-727A-419B-B866-836B37A3405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506660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ročníku.</a:t>
            </a:r>
          </a:p>
          <a:p>
            <a:pPr>
              <a:buNone/>
            </a:pPr>
            <a:r>
              <a:rPr lang="cs-CZ" dirty="0" smtClean="0"/>
              <a:t>	Slouží </a:t>
            </a:r>
            <a:r>
              <a:rPr lang="cs-CZ" dirty="0"/>
              <a:t>k procvičení podstatných jmen </a:t>
            </a:r>
            <a:r>
              <a:rPr lang="cs-CZ" dirty="0" smtClean="0"/>
              <a:t>hromadných a pomnožných. </a:t>
            </a:r>
            <a:r>
              <a:rPr lang="cs-CZ" dirty="0"/>
              <a:t>Vybraná cvičení lze vytisknout jako pracovní listy. Pro kontrolu je vhodná interaktivní tabule.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alší možné rozdělení podstatných jmen je na hromadná a pomnožná</a:t>
            </a:r>
          </a:p>
          <a:p>
            <a:endParaRPr lang="cs-CZ" dirty="0"/>
          </a:p>
          <a:p>
            <a:r>
              <a:rPr lang="cs-CZ" sz="3000" b="1" dirty="0" smtClean="0">
                <a:solidFill>
                  <a:srgbClr val="0070C0"/>
                </a:solidFill>
              </a:rPr>
              <a:t>HROMADNÁ</a:t>
            </a:r>
          </a:p>
          <a:p>
            <a:pPr lvl="1"/>
            <a:r>
              <a:rPr lang="cs-CZ" sz="3000" dirty="0"/>
              <a:t>jednotným číslem </a:t>
            </a:r>
            <a:r>
              <a:rPr lang="cs-CZ" sz="3000" b="1" dirty="0">
                <a:solidFill>
                  <a:srgbClr val="0070C0"/>
                </a:solidFill>
              </a:rPr>
              <a:t>vyjadřují více věcí </a:t>
            </a:r>
            <a:r>
              <a:rPr lang="cs-CZ" sz="3000" i="1" dirty="0"/>
              <a:t>(např. dříví, smetí)</a:t>
            </a:r>
          </a:p>
          <a:p>
            <a:pPr lvl="1"/>
            <a:r>
              <a:rPr lang="cs-CZ" sz="3000" dirty="0" smtClean="0"/>
              <a:t>jsou </a:t>
            </a:r>
            <a:r>
              <a:rPr lang="cs-CZ" sz="3000" dirty="0"/>
              <a:t>to </a:t>
            </a:r>
            <a:r>
              <a:rPr lang="cs-CZ" sz="3000" dirty="0" smtClean="0"/>
              <a:t>i </a:t>
            </a:r>
            <a:r>
              <a:rPr lang="cs-CZ" sz="3000" dirty="0"/>
              <a:t>jména </a:t>
            </a:r>
            <a:r>
              <a:rPr lang="cs-CZ" sz="3000" b="1" dirty="0">
                <a:solidFill>
                  <a:srgbClr val="0070C0"/>
                </a:solidFill>
              </a:rPr>
              <a:t>s příponou – </a:t>
            </a:r>
            <a:r>
              <a:rPr lang="cs-CZ" sz="3000" b="1" dirty="0" err="1">
                <a:solidFill>
                  <a:srgbClr val="0070C0"/>
                </a:solidFill>
              </a:rPr>
              <a:t>stvo</a:t>
            </a:r>
            <a:r>
              <a:rPr lang="cs-CZ" sz="3000" b="1" dirty="0">
                <a:solidFill>
                  <a:srgbClr val="0070C0"/>
                </a:solidFill>
              </a:rPr>
              <a:t>, - </a:t>
            </a:r>
            <a:r>
              <a:rPr lang="cs-CZ" sz="3000" b="1" dirty="0" err="1">
                <a:solidFill>
                  <a:srgbClr val="0070C0"/>
                </a:solidFill>
              </a:rPr>
              <a:t>ctvo</a:t>
            </a:r>
            <a:r>
              <a:rPr lang="cs-CZ" sz="3000" b="1" dirty="0">
                <a:solidFill>
                  <a:srgbClr val="0070C0"/>
                </a:solidFill>
              </a:rPr>
              <a:t> </a:t>
            </a:r>
          </a:p>
          <a:p>
            <a:pPr marL="627063" lvl="2" indent="0">
              <a:buNone/>
            </a:pPr>
            <a:r>
              <a:rPr lang="cs-CZ" sz="2800" i="1" dirty="0" smtClean="0"/>
              <a:t>(</a:t>
            </a:r>
            <a:r>
              <a:rPr lang="cs-CZ" sz="2800" i="1" dirty="0"/>
              <a:t>např. bratrstvo, ptactvo</a:t>
            </a:r>
            <a:r>
              <a:rPr lang="cs-CZ" sz="2800" i="1" dirty="0" smtClean="0"/>
              <a:t>)</a:t>
            </a:r>
          </a:p>
          <a:p>
            <a:pPr marL="627063" lvl="2" indent="0">
              <a:buNone/>
            </a:pPr>
            <a:endParaRPr lang="cs-CZ" sz="2400" dirty="0" smtClean="0"/>
          </a:p>
          <a:p>
            <a:pPr lvl="2"/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Podstatná jména hromadná a pomnožná</a:t>
            </a:r>
            <a:endParaRPr lang="cs-CZ" sz="3600" dirty="0"/>
          </a:p>
        </p:txBody>
      </p:sp>
      <p:pic>
        <p:nvPicPr>
          <p:cNvPr id="1026" name="Picture 2" descr="C:\Users\Marcela\AppData\Local\Microsoft\Windows\Temporary Internet Files\Content.IE5\AFZHS9L4\MP900403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212976"/>
            <a:ext cx="108012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W9414FBF\MP9001825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239" y="5373216"/>
            <a:ext cx="1936232" cy="1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6282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POMNOŽNÁ </a:t>
            </a:r>
          </a:p>
          <a:p>
            <a:pPr lvl="1"/>
            <a:r>
              <a:rPr lang="cs-CZ" sz="2800" dirty="0"/>
              <a:t>j</a:t>
            </a:r>
            <a:r>
              <a:rPr lang="cs-CZ" sz="2800" dirty="0" smtClean="0"/>
              <a:t>ména označující </a:t>
            </a:r>
            <a:r>
              <a:rPr lang="cs-CZ" sz="2800" b="1" dirty="0" smtClean="0">
                <a:solidFill>
                  <a:srgbClr val="0070C0"/>
                </a:solidFill>
              </a:rPr>
              <a:t>jednu věc</a:t>
            </a:r>
            <a:r>
              <a:rPr lang="cs-CZ" sz="2800" dirty="0" smtClean="0"/>
              <a:t>, ale tvar slova </a:t>
            </a:r>
            <a:r>
              <a:rPr lang="cs-CZ" sz="2800" b="1" dirty="0" smtClean="0">
                <a:solidFill>
                  <a:srgbClr val="0070C0"/>
                </a:solidFill>
              </a:rPr>
              <a:t>se chová jako číslo množné </a:t>
            </a:r>
            <a:r>
              <a:rPr lang="cs-CZ" sz="2800" i="1" dirty="0" smtClean="0"/>
              <a:t>(např. housle, sáně, prázdniny)</a:t>
            </a:r>
          </a:p>
          <a:p>
            <a:pPr lvl="1"/>
            <a:r>
              <a:rPr lang="cs-CZ" sz="2800" dirty="0"/>
              <a:t>p</a:t>
            </a:r>
            <a:r>
              <a:rPr lang="cs-CZ" sz="2800" dirty="0" smtClean="0"/>
              <a:t>atří k nim názvy některých </a:t>
            </a:r>
            <a:r>
              <a:rPr lang="cs-CZ" sz="2800" b="1" dirty="0" smtClean="0">
                <a:solidFill>
                  <a:srgbClr val="0070C0"/>
                </a:solidFill>
              </a:rPr>
              <a:t>svátků</a:t>
            </a:r>
            <a:r>
              <a:rPr lang="cs-CZ" sz="2800" dirty="0" smtClean="0"/>
              <a:t> </a:t>
            </a:r>
            <a:r>
              <a:rPr lang="cs-CZ" sz="2800" i="1" dirty="0" smtClean="0"/>
              <a:t>(Vánoce) </a:t>
            </a:r>
            <a:r>
              <a:rPr lang="cs-CZ" sz="2800" dirty="0" smtClean="0"/>
              <a:t>a některé </a:t>
            </a:r>
            <a:r>
              <a:rPr lang="cs-CZ" sz="2800" b="1" dirty="0" smtClean="0">
                <a:solidFill>
                  <a:srgbClr val="0070C0"/>
                </a:solidFill>
              </a:rPr>
              <a:t>místní názvy </a:t>
            </a:r>
            <a:r>
              <a:rPr lang="cs-CZ" sz="2800" i="1" dirty="0" smtClean="0"/>
              <a:t>(např. Letňany, Krakovany, Čechy)</a:t>
            </a:r>
            <a:endParaRPr lang="cs-CZ" sz="2800" i="1" dirty="0"/>
          </a:p>
        </p:txBody>
      </p:sp>
      <p:pic>
        <p:nvPicPr>
          <p:cNvPr id="2050" name="Picture 2" descr="C:\Users\Marcela\AppData\Local\Microsoft\Windows\Temporary Internet Files\Content.IE5\AFZHS9L4\MP900385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24744"/>
            <a:ext cx="1103011" cy="15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NL4Y3GT5\MP9004226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284" y="1628801"/>
            <a:ext cx="1555379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W9414FBF\MP9004037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45" y="4941168"/>
            <a:ext cx="1152127" cy="139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8008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568951" cy="453650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3600" dirty="0" smtClean="0"/>
              <a:t>letectvo	</a:t>
            </a:r>
            <a:r>
              <a:rPr lang="cs-CZ" sz="3600" dirty="0"/>
              <a:t> </a:t>
            </a:r>
            <a:r>
              <a:rPr lang="cs-CZ" sz="3600" dirty="0" smtClean="0"/>
              <a:t>  ________  </a:t>
            </a:r>
            <a:r>
              <a:rPr lang="cs-CZ" dirty="0" smtClean="0"/>
              <a:t>hromadné – více </a:t>
            </a:r>
            <a:r>
              <a:rPr lang="cs-CZ" dirty="0" err="1" smtClean="0"/>
              <a:t>letedel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housle	   ________  </a:t>
            </a:r>
            <a:r>
              <a:rPr lang="cs-CZ" dirty="0" smtClean="0"/>
              <a:t>pomnožné – </a:t>
            </a:r>
            <a:r>
              <a:rPr lang="cs-CZ" sz="1800" dirty="0" smtClean="0"/>
              <a:t>jedna věc, chová se 						      	       jako mn. č.</a:t>
            </a:r>
          </a:p>
          <a:p>
            <a:pPr>
              <a:buNone/>
            </a:pPr>
            <a:r>
              <a:rPr lang="cs-CZ" sz="3600" dirty="0"/>
              <a:t>n</a:t>
            </a:r>
            <a:r>
              <a:rPr lang="cs-CZ" sz="3600" dirty="0" smtClean="0"/>
              <a:t>arozeniny________  </a:t>
            </a:r>
            <a:r>
              <a:rPr lang="cs-CZ" dirty="0" smtClean="0"/>
              <a:t>pomnožné - </a:t>
            </a:r>
            <a:r>
              <a:rPr lang="cs-CZ" sz="3600" dirty="0"/>
              <a:t> </a:t>
            </a:r>
            <a:r>
              <a:rPr lang="cs-CZ" sz="3600" dirty="0" smtClean="0"/>
              <a:t>  -II-</a:t>
            </a:r>
          </a:p>
          <a:p>
            <a:pPr>
              <a:buNone/>
            </a:pPr>
            <a:r>
              <a:rPr lang="cs-CZ" sz="3600" dirty="0" smtClean="0"/>
              <a:t>zrní		   ________  </a:t>
            </a:r>
            <a:r>
              <a:rPr lang="cs-CZ" dirty="0" smtClean="0"/>
              <a:t>hromadné – více zrnek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dříví 	   ________  </a:t>
            </a:r>
            <a:r>
              <a:rPr lang="cs-CZ" dirty="0" smtClean="0"/>
              <a:t>hromadné – více kusů dřeva</a:t>
            </a:r>
            <a:r>
              <a:rPr lang="cs-CZ" sz="2400" dirty="0" smtClean="0"/>
              <a:t>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Rozliš podstatná jména pomnožná a </a:t>
            </a:r>
            <a:r>
              <a:rPr lang="cs-CZ" sz="3600" b="1" dirty="0" smtClean="0"/>
              <a:t>hromadná, odůvodni</a:t>
            </a:r>
            <a:endParaRPr lang="cs-CZ" sz="3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582711" y="2708920"/>
            <a:ext cx="4032448" cy="648072"/>
          </a:xfrm>
          <a:prstGeom prst="roundRect">
            <a:avLst/>
          </a:prstGeom>
          <a:solidFill>
            <a:srgbClr val="C6EB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577193" y="3509392"/>
            <a:ext cx="4032448" cy="648072"/>
          </a:xfrm>
          <a:prstGeom prst="roundRect">
            <a:avLst/>
          </a:prstGeom>
          <a:solidFill>
            <a:srgbClr val="C6EB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577193" y="4221088"/>
            <a:ext cx="4032448" cy="648072"/>
          </a:xfrm>
          <a:prstGeom prst="roundRect">
            <a:avLst/>
          </a:prstGeom>
          <a:solidFill>
            <a:srgbClr val="C6EB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577193" y="4942041"/>
            <a:ext cx="4032448" cy="648072"/>
          </a:xfrm>
          <a:prstGeom prst="roundRect">
            <a:avLst/>
          </a:prstGeom>
          <a:solidFill>
            <a:srgbClr val="C6EB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572000" y="5661248"/>
            <a:ext cx="4032448" cy="648072"/>
          </a:xfrm>
          <a:prstGeom prst="roundRect">
            <a:avLst/>
          </a:prstGeom>
          <a:solidFill>
            <a:srgbClr val="C6EB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568952" cy="43533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smtClean="0"/>
              <a:t>Litoměřice ________  </a:t>
            </a:r>
            <a:r>
              <a:rPr lang="cs-CZ" dirty="0" smtClean="0"/>
              <a:t>pomnožné – místní název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sáňky	   ________  </a:t>
            </a:r>
            <a:r>
              <a:rPr lang="cs-CZ" dirty="0" smtClean="0"/>
              <a:t>pomnožné - </a:t>
            </a:r>
            <a:r>
              <a:rPr lang="cs-CZ" sz="3600" dirty="0" smtClean="0"/>
              <a:t> </a:t>
            </a:r>
            <a:r>
              <a:rPr lang="cs-CZ" sz="1900" dirty="0"/>
              <a:t>jedna věc, chová se 						      </a:t>
            </a:r>
            <a:r>
              <a:rPr lang="cs-CZ" sz="1900" dirty="0" smtClean="0"/>
              <a:t>                  </a:t>
            </a:r>
            <a:r>
              <a:rPr lang="cs-CZ" sz="1900" dirty="0"/>
              <a:t>jako mn. č</a:t>
            </a:r>
            <a:r>
              <a:rPr lang="cs-CZ" sz="1900" dirty="0" smtClean="0"/>
              <a:t>.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kalhoty	   ________  </a:t>
            </a:r>
            <a:r>
              <a:rPr lang="cs-CZ" dirty="0" smtClean="0"/>
              <a:t>pomnožné -      </a:t>
            </a:r>
            <a:r>
              <a:rPr lang="cs-CZ" sz="3600" dirty="0"/>
              <a:t>-</a:t>
            </a:r>
            <a:r>
              <a:rPr lang="cs-CZ" sz="3600" dirty="0" smtClean="0"/>
              <a:t>II-	</a:t>
            </a:r>
          </a:p>
          <a:p>
            <a:pPr>
              <a:buNone/>
            </a:pPr>
            <a:r>
              <a:rPr lang="cs-CZ" sz="3600" dirty="0" smtClean="0"/>
              <a:t>krmivo	   ________  </a:t>
            </a:r>
            <a:r>
              <a:rPr lang="cs-CZ" dirty="0" smtClean="0"/>
              <a:t>hromadné – větší množství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sloupoví	   ________  </a:t>
            </a:r>
            <a:r>
              <a:rPr lang="cs-CZ" dirty="0" smtClean="0"/>
              <a:t>hromadné – více sloupů</a:t>
            </a:r>
            <a:endParaRPr lang="cs-CZ" sz="3600" dirty="0"/>
          </a:p>
        </p:txBody>
      </p:sp>
      <p:sp>
        <p:nvSpPr>
          <p:cNvPr id="2" name="Zaoblený obdélník 1"/>
          <p:cNvSpPr/>
          <p:nvPr/>
        </p:nvSpPr>
        <p:spPr>
          <a:xfrm>
            <a:off x="4577842" y="2603511"/>
            <a:ext cx="38884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577842" y="3302110"/>
            <a:ext cx="38884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572000" y="4005064"/>
            <a:ext cx="38884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572000" y="4740277"/>
            <a:ext cx="38884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572000" y="5470195"/>
            <a:ext cx="38884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Marcela\AppData\Local\Microsoft\Windows\Temporary Internet Files\Content.IE5\28PORT7E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178" y="566737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HROMADNÁ			POMNOŽNÁ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_____________		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>
                <a:solidFill>
                  <a:srgbClr val="0070C0"/>
                </a:solidFill>
              </a:rPr>
              <a:t>_____________		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>
                <a:solidFill>
                  <a:srgbClr val="0070C0"/>
                </a:solidFill>
              </a:rPr>
              <a:t>_____________		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>
                <a:solidFill>
                  <a:srgbClr val="0070C0"/>
                </a:solidFill>
              </a:rPr>
              <a:t>_____________		_____________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70C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15616" y="4941168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ŽACTVO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88224" y="6093296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KAMENÍ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6309320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KRUPICE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99992" y="5733256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STROMOŘADÍ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6204520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JMENINY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015716" y="5536299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VELIKONOCE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79912" y="4993447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ŠATY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00192" y="5157192"/>
            <a:ext cx="208823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VINAŘICE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2247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22222E-6 C -0.00573 -0.03148 -0.00295 -0.01319 0.00139 -0.0838 C 0.00174 -0.08958 0.00348 -0.09514 0.00434 -0.10092 C 0.00625 -0.11435 0.00625 -0.12986 0.01007 -0.14282 C 0.01545 -0.16065 0.02309 -0.17755 0.03004 -0.19421 C 0.03351 -0.20255 0.03629 -0.2125 0.0415 -0.21898 C 0.04323 -0.22847 0.04566 -0.23403 0.05 -0.2419 C 0.05313 -0.26319 0.05261 -0.26134 0.05139 -0.29143 C 0.05243 -0.30787 0.05313 -0.31389 0.05573 -0.32755 C 0.05625 -0.33403 0.05643 -0.34051 0.05712 -0.34676 C 0.05782 -0.35255 0.06007 -0.35764 0.06007 -0.36389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1.85185E-6 C -0.04844 -0.00579 -0.08334 -0.05116 -0.11997 -0.08959 C -0.16962 -0.14167 -0.22067 -0.19676 -0.28438 -0.2132 C -0.30192 -0.22408 -0.32014 -0.23172 -0.33855 -0.24005 C -0.34619 -0.24352 -0.35365 -0.25278 -0.36146 -0.25718 C -0.37171 -0.27639 -0.38386 -0.27963 -0.39862 -0.28959 C -0.40539 -0.29422 -0.42101 -0.30926 -0.4257 -0.31436 C -0.45139 -0.34283 -0.47223 -0.37894 -0.50001 -0.40371 C -0.50278 -0.41088 -0.50712 -0.42084 -0.51146 -0.42662 C -0.51667 -0.43357 -0.52483 -0.43496 -0.53143 -0.43797 C -0.53473 -0.44237 -0.53525 -0.447 -0.53855 -0.45139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7 C -0.00191 -0.0007 -0.00399 -0.00093 -0.00573 -0.00209 C -0.00885 -0.00417 -0.01441 -0.00972 -0.01441 -0.00972 C -0.02344 -0.02616 -0.04149 -0.04144 -0.04861 -0.05718 C -0.05729 -0.07616 -0.06962 -0.08982 -0.08003 -0.10671 C -0.0868 -0.11759 -0.08576 -0.12084 -0.09149 -0.13334 C -0.09687 -0.14514 -0.10295 -0.15625 -0.10868 -0.16783 C -0.11094 -0.17222 -0.11128 -0.17801 -0.11285 -0.18287 C -0.1191 -0.20232 -0.12413 -0.2213 -0.12726 -0.24213 C -0.12778 -0.24908 -0.12864 -0.25602 -0.12864 -0.26296 C -0.12864 -0.27894 -0.12656 -0.29468 -0.12726 -0.31065 C -0.1276 -0.31759 -0.14253 -0.33889 -0.14722 -0.34306 C -0.15139 -0.35139 -0.15295 -0.35996 -0.15434 -0.36968 C -0.15278 -0.3919 -0.15295 -0.38241 -0.15295 -0.39815 " pathEditMode="relative" ptsTypes="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069 C -0.01163 -0.00324 -0.02639 -0.00671 -0.03628 -0.01412 C -0.04583 -0.0213 -0.05434 -0.03079 -0.06337 -0.03889 C -0.07187 -0.04653 -0.08264 -0.04907 -0.09201 -0.05393 C -0.10087 -0.05856 -0.10868 -0.06389 -0.11771 -0.06736 C -0.13229 -0.07315 -0.14983 -0.08866 -0.16337 -0.09792 C -0.18038 -0.10949 -0.19601 -0.12986 -0.21476 -0.13588 C -0.21806 -0.14028 -0.21823 -0.1456 -0.22205 -0.1493 C -0.24392 -0.17037 -0.26771 -0.18796 -0.2934 -0.19884 C -0.29566 -0.20787 -0.30139 -0.21088 -0.30764 -0.21412 C -0.31146 -0.21875 -0.31007 -0.2162 -0.31198 -0.22176 " pathEditMode="relative" ptsTypes="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C -0.00052 -0.00185 -0.00208 -0.00393 -0.00156 -0.00579 C -0.00052 -0.01018 0.00486 -0.01273 0.00712 -0.01528 C 0.00972 -0.01829 0.01163 -0.02199 0.01424 -0.02477 C 0.02066 -0.03218 0.02761 -0.03889 0.0342 -0.04583 C 0.06146 -0.07431 0.08698 -0.10486 0.11285 -0.13542 C 0.13073 -0.15648 0.14584 -0.17986 0.16563 -0.19815 C 0.17552 -0.20718 0.18716 -0.21204 0.19705 -0.22106 C 0.22969 -0.25069 0.26285 -0.27893 0.29566 -0.30856 C 0.30816 -0.31991 0.33716 -0.35324 0.34427 -0.36389 C 0.35243 -0.37593 0.36059 -0.38796 0.36858 -0.4 C 0.3724 -0.40579 0.37483 -0.41366 0.37986 -0.41713 C 0.39132 -0.425 0.39896 -0.4331 0.4099 -0.4419 C 0.43004 -0.4581 0.45052 -0.47176 0.47136 -0.48588 C 0.47413 -0.48773 0.47587 -0.49143 0.47847 -0.49352 C 0.48108 -0.49583 0.4842 -0.49722 0.48698 -0.49907 C 0.49254 -0.50648 0.49913 -0.51042 0.50556 -0.5162 C 0.50747 -0.51782 0.51302 -0.52593 0.51563 -0.52963 C 0.51302 -0.56111 0.51788 -0.53796 0.50851 -0.55046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.00903 C 0.01302 0.00278 0.02274 -0.02222 0.03437 -0.03287 C 0.05503 -0.05185 0.07951 -0.06343 0.1 -0.08241 C 0.13767 -0.11736 0.12205 -0.10255 0.14722 -0.12639 C 0.1559 -0.13449 0.18403 -0.18079 0.18576 -0.18357 C 0.1993 -0.20533 0.21267 -0.2294 0.23003 -0.2463 C 0.23611 -0.25209 0.24236 -0.25764 0.24861 -0.26343 C 0.25312 -0.2676 0.26285 -0.27477 0.26285 -0.27454 C 0.26996 -0.28727 0.28055 -0.28866 0.2901 -0.29769 C 0.3092 -0.31597 0.32552 -0.3375 0.34861 -0.34722 C 0.34913 -0.34792 0.35364 -0.3544 0.35434 -0.35486 C 0.36024 -0.3581 0.36528 -0.35857 0.37153 -0.3625 C 0.36823 -0.36898 0.36979 -0.36667 0.36719 -0.37014 " pathEditMode="relative" rAng="0" ptsTypes="ffffff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76" y="-1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C 0.00642 -0.01481 0.01597 -0.01991 0.02413 -0.03426 C 0.03975 -0.06181 0.05816 -0.08727 0.07847 -0.10856 C 0.11475 -0.14653 0.06805 -0.09468 0.1 -0.12384 C 0.11302 -0.13565 0.12465 -0.15116 0.13715 -0.16389 C 0.13906 -0.17222 0.14618 -0.18495 0.15138 -0.19051 C 0.15503 -0.19444 0.15937 -0.19606 0.16284 -0.2 " pathEditMode="relative" ptsTypes="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-0.00138 C 0.00695 -0.0037 0.00138 -0.00462 -0.00347 -0.00902 C -0.00798 -0.01319 -0.01145 -0.01898 -0.01632 -0.02222 C -0.0191 -0.02407 -0.02188 -0.02638 -0.02483 -0.028 C -0.02865 -0.03009 -0.03628 -0.03379 -0.03628 -0.03356 C -0.03906 -0.0375 -0.0493 -0.04814 -0.05208 -0.05277 C -0.05833 -0.06319 -0.06372 -0.07569 -0.07204 -0.08333 C -0.07673 -0.09259 -0.08472 -0.1 -0.09062 -0.1081 C -0.09305 -0.11134 -0.09635 -0.11944 -0.09635 -0.11921 C -0.09843 -0.12824 -0.10313 -0.12824 -0.10625 -0.13657 " pathEditMode="relative" rAng="0" ptsTypes="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37" y="-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290</TotalTime>
  <Words>162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Podstatná jména hromadná a pomnožná</vt:lpstr>
      <vt:lpstr>Prezentace aplikace PowerPoint</vt:lpstr>
      <vt:lpstr>Rozliš podstatná jména pomnožná a hromadná, odůvodni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50</cp:revision>
  <dcterms:created xsi:type="dcterms:W3CDTF">2011-06-20T10:40:08Z</dcterms:created>
  <dcterms:modified xsi:type="dcterms:W3CDTF">2012-11-18T12:47:17Z</dcterms:modified>
</cp:coreProperties>
</file>