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1" r:id="rId4"/>
    <p:sldId id="262" r:id="rId5"/>
    <p:sldId id="258" r:id="rId6"/>
    <p:sldId id="260" r:id="rId7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VY_32_INOVACE_16_Český </a:t>
          </a:r>
          <a:r>
            <a:rPr lang="cs-CZ" dirty="0" smtClean="0"/>
            <a:t>jazyk pro 7. ročník_Mluvnické kategorie podstatný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Mluvnické kategorie podstatný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6B72FDE-17EA-44F3-B97D-D04E0AEB7613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3C6B4F02-B4E9-4AD5-93B8-470FAC30E801}" type="parTrans" cxnId="{B5BF4DAE-632D-4BDC-9FB6-3BA2D74D3C51}">
      <dgm:prSet/>
      <dgm:spPr/>
      <dgm:t>
        <a:bodyPr/>
        <a:lstStyle/>
        <a:p>
          <a:endParaRPr lang="cs-CZ"/>
        </a:p>
      </dgm:t>
    </dgm:pt>
    <dgm:pt modelId="{C52CD406-6B7C-4E46-8CD8-EE7EEDA627B2}" type="sibTrans" cxnId="{B5BF4DAE-632D-4BDC-9FB6-3BA2D74D3C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A1B1AC3-972D-4FB4-B092-1DED6A836146}" type="pres">
      <dgm:prSet presAssocID="{26B72FDE-17EA-44F3-B97D-D04E0AEB7613}" presName="vertSpace6" presStyleLbl="node1" presStyleIdx="4" presStyleCnt="6"/>
      <dgm:spPr/>
    </dgm:pt>
    <dgm:pt modelId="{6B92DF88-7530-4E21-AD09-33C69ADAB096}" type="pres">
      <dgm:prSet presAssocID="{26B72FDE-17EA-44F3-B97D-D04E0AEB7613}" presName="circle6" presStyleLbl="node1" presStyleIdx="5" presStyleCnt="6"/>
      <dgm:spPr/>
    </dgm:pt>
    <dgm:pt modelId="{29F498A1-19ED-41BF-AEBA-72EA5F5EBA58}" type="pres">
      <dgm:prSet presAssocID="{26B72FDE-17EA-44F3-B97D-D04E0AEB761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9C48-CAEB-42F3-83BC-169410F36CF3}" type="pres">
      <dgm:prSet presAssocID="{26B72FDE-17EA-44F3-B97D-D04E0AEB761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5993A0-BE8C-4918-A3D3-C144E1927411}" type="presOf" srcId="{26B72FDE-17EA-44F3-B97D-D04E0AEB7613}" destId="{672C9C48-CAEB-42F3-83BC-169410F36CF3}" srcOrd="1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DBA368A6-E665-410B-9603-E3E5A289C558}" type="presOf" srcId="{26B72FDE-17EA-44F3-B97D-D04E0AEB7613}" destId="{29F498A1-19ED-41BF-AEBA-72EA5F5EBA58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B5BF4DAE-632D-4BDC-9FB6-3BA2D74D3C51}" srcId="{757F3AB3-0718-4624-B441-E567A8F0AB56}" destId="{26B72FDE-17EA-44F3-B97D-D04E0AEB7613}" srcOrd="5" destOrd="0" parTransId="{3C6B4F02-B4E9-4AD5-93B8-470FAC30E801}" sibTransId="{C52CD406-6B7C-4E46-8CD8-EE7EEDA627B2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AAA36271-A4A3-4A70-8E03-7E6BA4BFFB07}" type="presParOf" srcId="{333A1088-737F-45CB-B68E-254E46348037}" destId="{DA1B1AC3-972D-4FB4-B092-1DED6A836146}" srcOrd="15" destOrd="0" presId="urn:microsoft.com/office/officeart/2005/8/layout/target3"/>
    <dgm:cxn modelId="{80CAC418-46B4-4F27-9F24-52CB361B1A0E}" type="presParOf" srcId="{333A1088-737F-45CB-B68E-254E46348037}" destId="{6B92DF88-7530-4E21-AD09-33C69ADAB096}" srcOrd="16" destOrd="0" presId="urn:microsoft.com/office/officeart/2005/8/layout/target3"/>
    <dgm:cxn modelId="{72F53D41-ED2E-4607-878D-75CD41D34ECC}" type="presParOf" srcId="{333A1088-737F-45CB-B68E-254E46348037}" destId="{29F498A1-19ED-41BF-AEBA-72EA5F5EBA5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3B628BDE-8790-42B6-A0D9-7A0A5B46F216}" type="presParOf" srcId="{333A1088-737F-45CB-B68E-254E46348037}" destId="{672C9C48-CAEB-42F3-83BC-169410F36CF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VY_32_INOVACE_16_Český </a:t>
          </a:r>
          <a:r>
            <a:rPr lang="cs-CZ" sz="1100" kern="1200" dirty="0" smtClean="0"/>
            <a:t>jazyk pro 7. ročník_Mluvnické kategorie podstatný jmen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Mluvnické kategorie podstatný jmen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6B92DF88-7530-4E21-AD09-33C69ADAB09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9F498A1-19ED-41BF-AEBA-72EA5F5EBA58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2012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8989108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Výukový materiál je určen pro žáky 7. ročníku. </a:t>
            </a:r>
          </a:p>
          <a:p>
            <a:pPr lvl="0">
              <a:buNone/>
            </a:pPr>
            <a:r>
              <a:rPr lang="cs-CZ" dirty="0"/>
              <a:t>	</a:t>
            </a:r>
            <a:r>
              <a:rPr lang="cs-CZ" dirty="0" smtClean="0"/>
              <a:t>Slouží k procvičení mluvnických kategoriích podstatný jmen. Každý žák pracuje na svůj pracovní list. Vhodné je využití </a:t>
            </a:r>
            <a:r>
              <a:rPr lang="cs-CZ" smtClean="0"/>
              <a:t>interaktivní tabule.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132856"/>
            <a:ext cx="7732381" cy="41764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ČÍSLO</a:t>
            </a:r>
            <a:r>
              <a:rPr lang="cs-CZ" dirty="0" smtClean="0"/>
              <a:t> – jednotné, množné</a:t>
            </a:r>
          </a:p>
          <a:p>
            <a:pPr>
              <a:spcBef>
                <a:spcPts val="1200"/>
              </a:spcBef>
            </a:pPr>
            <a:r>
              <a:rPr lang="cs-CZ" b="1" dirty="0" smtClean="0">
                <a:solidFill>
                  <a:srgbClr val="FF0000"/>
                </a:solidFill>
              </a:rPr>
              <a:t>PÁD</a:t>
            </a:r>
            <a:r>
              <a:rPr lang="cs-CZ" dirty="0" smtClean="0"/>
              <a:t> - </a:t>
            </a:r>
            <a:r>
              <a:rPr lang="cs-CZ" dirty="0"/>
              <a:t>celkem 7. pádů – ptáme se na otázky</a:t>
            </a:r>
            <a:r>
              <a:rPr lang="cs-CZ" dirty="0" smtClean="0"/>
              <a:t>:</a:t>
            </a:r>
          </a:p>
          <a:p>
            <a:pPr lvl="1">
              <a:spcBef>
                <a:spcPts val="1200"/>
              </a:spcBef>
            </a:pPr>
            <a:r>
              <a:rPr lang="cs-CZ" sz="2400" dirty="0" smtClean="0"/>
              <a:t>1</a:t>
            </a:r>
            <a:r>
              <a:rPr lang="cs-CZ" sz="2400" dirty="0"/>
              <a:t>. pád – </a:t>
            </a: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</a:rPr>
              <a:t>Kdo? Co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?		</a:t>
            </a:r>
            <a:r>
              <a:rPr lang="cs-CZ" sz="2400" dirty="0" smtClean="0"/>
              <a:t>5</a:t>
            </a:r>
            <a:r>
              <a:rPr lang="cs-CZ" sz="2400" dirty="0"/>
              <a:t>. pád - 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oslovení</a:t>
            </a:r>
            <a:endParaRPr lang="cs-CZ" sz="2400" dirty="0"/>
          </a:p>
          <a:p>
            <a:pPr lvl="1">
              <a:spcBef>
                <a:spcPts val="1200"/>
              </a:spcBef>
            </a:pPr>
            <a:r>
              <a:rPr lang="cs-CZ" sz="2400" dirty="0"/>
              <a:t>2. pád – </a:t>
            </a: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</a:rPr>
              <a:t>Koho? Čeho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?	</a:t>
            </a:r>
            <a:r>
              <a:rPr lang="cs-CZ" sz="2400" dirty="0" smtClean="0"/>
              <a:t>6</a:t>
            </a:r>
            <a:r>
              <a:rPr lang="cs-CZ" sz="2400" dirty="0"/>
              <a:t>. pád – </a:t>
            </a: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</a:rPr>
              <a:t>(O) kom? (O) čem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/>
          </a:p>
          <a:p>
            <a:pPr lvl="1">
              <a:spcBef>
                <a:spcPts val="1200"/>
              </a:spcBef>
            </a:pPr>
            <a:r>
              <a:rPr lang="cs-CZ" sz="2400" dirty="0"/>
              <a:t>3. pád – </a:t>
            </a: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</a:rPr>
              <a:t>Komu? Čemu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?	</a:t>
            </a:r>
            <a:r>
              <a:rPr lang="cs-CZ" sz="2400" dirty="0" smtClean="0"/>
              <a:t>7</a:t>
            </a:r>
            <a:r>
              <a:rPr lang="cs-CZ" sz="2400" dirty="0"/>
              <a:t>. pád – </a:t>
            </a: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</a:rPr>
              <a:t>Kým? Čím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2400" dirty="0"/>
          </a:p>
          <a:p>
            <a:pPr lvl="1">
              <a:spcBef>
                <a:spcPts val="1200"/>
              </a:spcBef>
            </a:pPr>
            <a:r>
              <a:rPr lang="cs-CZ" sz="2400" dirty="0"/>
              <a:t>4. pád – </a:t>
            </a:r>
            <a:r>
              <a:rPr lang="cs-CZ" sz="2400" b="1" i="1" dirty="0">
                <a:solidFill>
                  <a:schemeClr val="accent2">
                    <a:lumMod val="75000"/>
                  </a:schemeClr>
                </a:solidFill>
              </a:rPr>
              <a:t>Koho? Co?</a:t>
            </a:r>
            <a:endParaRPr lang="cs-CZ" sz="2400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SI!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NL4Y3GT5\MP9003900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97152"/>
            <a:ext cx="1016512" cy="142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2675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675467"/>
            <a:ext cx="7920879" cy="3450696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ROD</a:t>
            </a:r>
            <a:r>
              <a:rPr lang="cs-CZ" dirty="0"/>
              <a:t> – mužský (životný, neživotný), ženský, </a:t>
            </a:r>
            <a:r>
              <a:rPr lang="cs-CZ" dirty="0" smtClean="0"/>
              <a:t>střední</a:t>
            </a: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FF0000"/>
                </a:solidFill>
              </a:rPr>
              <a:t>VZOR</a:t>
            </a:r>
            <a:r>
              <a:rPr lang="cs-CZ" dirty="0"/>
              <a:t> – </a:t>
            </a:r>
            <a:r>
              <a:rPr lang="cs-CZ" dirty="0" smtClean="0"/>
              <a:t>každý rod má své vzory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            -  rod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mužský </a:t>
            </a:r>
            <a:r>
              <a:rPr lang="cs-CZ" dirty="0"/>
              <a:t>– vzory </a:t>
            </a:r>
            <a:r>
              <a:rPr lang="cs-CZ" b="1" i="1" dirty="0">
                <a:solidFill>
                  <a:srgbClr val="00B0F0"/>
                </a:solidFill>
              </a:rPr>
              <a:t>pán, hrad muž, stroj, </a:t>
            </a:r>
            <a:r>
              <a:rPr lang="cs-CZ" b="1" i="1" dirty="0" smtClean="0">
                <a:solidFill>
                  <a:srgbClr val="00B0F0"/>
                </a:solidFill>
              </a:rPr>
              <a:t>					předseda</a:t>
            </a:r>
            <a:r>
              <a:rPr lang="cs-CZ" b="1" i="1" dirty="0">
                <a:solidFill>
                  <a:srgbClr val="00B0F0"/>
                </a:solidFill>
              </a:rPr>
              <a:t>, soudce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  	-  rod ženský </a:t>
            </a:r>
            <a:r>
              <a:rPr lang="cs-CZ" dirty="0"/>
              <a:t>– vzory </a:t>
            </a:r>
            <a:r>
              <a:rPr lang="cs-CZ" b="1" i="1" dirty="0">
                <a:solidFill>
                  <a:srgbClr val="00B0F0"/>
                </a:solidFill>
              </a:rPr>
              <a:t>žena, růže, píseň, kost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	-  rod střední </a:t>
            </a:r>
            <a:r>
              <a:rPr lang="cs-CZ" dirty="0"/>
              <a:t>– vzory </a:t>
            </a:r>
            <a:r>
              <a:rPr lang="cs-CZ" b="1" i="1" dirty="0">
                <a:solidFill>
                  <a:srgbClr val="00B0F0"/>
                </a:solidFill>
              </a:rPr>
              <a:t>město, moře, kuře, stavení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Marcela\AppData\Local\Microsoft\Windows\Temporary Internet Files\Content.IE5\W9414FBF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48680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4772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136904" cy="576064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/>
              <a:t>Žáci naší školy se podíleli na úklidu v okolí budovy.</a:t>
            </a:r>
          </a:p>
          <a:p>
            <a:pPr>
              <a:buNone/>
            </a:pPr>
            <a:r>
              <a:rPr lang="cs-CZ" dirty="0" smtClean="0"/>
              <a:t>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rod              číslo               pád             vzor  </a:t>
            </a:r>
          </a:p>
          <a:p>
            <a:pPr>
              <a:buNone/>
            </a:pPr>
            <a:r>
              <a:rPr lang="cs-CZ" dirty="0" smtClean="0"/>
              <a:t>	____________________________________________________________________________________________________________________________________________________________________________________________________</a:t>
            </a:r>
          </a:p>
          <a:p>
            <a:pPr>
              <a:buNone/>
            </a:pPr>
            <a:r>
              <a:rPr lang="cs-CZ" dirty="0" smtClean="0"/>
              <a:t>	_________________________________________________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    </a:t>
            </a:r>
          </a:p>
          <a:p>
            <a:pPr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	   rod              </a:t>
            </a:r>
            <a:r>
              <a:rPr lang="cs-CZ" b="1" dirty="0">
                <a:solidFill>
                  <a:srgbClr val="FF0000"/>
                </a:solidFill>
              </a:rPr>
              <a:t>číslo               pád             vzor  </a:t>
            </a:r>
          </a:p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žáci</a:t>
            </a:r>
            <a:r>
              <a:rPr lang="cs-CZ" dirty="0" smtClean="0"/>
              <a:t>                   </a:t>
            </a:r>
            <a:r>
              <a:rPr lang="cs-CZ" i="1" dirty="0" smtClean="0"/>
              <a:t>muž. </a:t>
            </a:r>
            <a:r>
              <a:rPr lang="cs-CZ" i="1" dirty="0"/>
              <a:t>ž</a:t>
            </a:r>
            <a:r>
              <a:rPr lang="cs-CZ" i="1" dirty="0" smtClean="0"/>
              <a:t>iv.          mn</a:t>
            </a:r>
            <a:r>
              <a:rPr lang="cs-CZ" i="1" dirty="0"/>
              <a:t>.           </a:t>
            </a:r>
            <a:r>
              <a:rPr lang="cs-CZ" i="1" dirty="0" smtClean="0"/>
              <a:t>        </a:t>
            </a:r>
            <a:r>
              <a:rPr lang="cs-CZ" i="1" dirty="0"/>
              <a:t>1.     </a:t>
            </a:r>
            <a:r>
              <a:rPr lang="cs-CZ" i="1" dirty="0" smtClean="0"/>
              <a:t>            </a:t>
            </a:r>
            <a:r>
              <a:rPr lang="cs-CZ" i="1" dirty="0"/>
              <a:t>pán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školy</a:t>
            </a:r>
            <a:r>
              <a:rPr lang="cs-CZ" dirty="0"/>
              <a:t>                  </a:t>
            </a:r>
            <a:r>
              <a:rPr lang="cs-CZ" i="1" dirty="0" smtClean="0"/>
              <a:t>ženský            jed.                   </a:t>
            </a:r>
            <a:r>
              <a:rPr lang="cs-CZ" i="1" dirty="0"/>
              <a:t>2.       </a:t>
            </a:r>
            <a:r>
              <a:rPr lang="cs-CZ" i="1" dirty="0" smtClean="0"/>
              <a:t>         </a:t>
            </a:r>
            <a:r>
              <a:rPr lang="cs-CZ" i="1" dirty="0"/>
              <a:t>žena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na úklidu        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/>
              <a:t>muž. </a:t>
            </a:r>
            <a:r>
              <a:rPr lang="cs-CZ" i="1" dirty="0"/>
              <a:t>n</a:t>
            </a:r>
            <a:r>
              <a:rPr lang="cs-CZ" i="1" dirty="0" smtClean="0"/>
              <a:t>ež.        jed.                   </a:t>
            </a:r>
            <a:r>
              <a:rPr lang="cs-CZ" i="1" dirty="0"/>
              <a:t>6.        </a:t>
            </a:r>
            <a:r>
              <a:rPr lang="cs-CZ" i="1" dirty="0" smtClean="0"/>
              <a:t>        </a:t>
            </a:r>
            <a:r>
              <a:rPr lang="cs-CZ" i="1" dirty="0"/>
              <a:t>hrad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v okolí              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i="1" dirty="0" smtClean="0"/>
              <a:t>střední            jed.                   </a:t>
            </a:r>
            <a:r>
              <a:rPr lang="cs-CZ" i="1" dirty="0"/>
              <a:t>6.        </a:t>
            </a:r>
            <a:r>
              <a:rPr lang="cs-CZ" i="1" dirty="0" smtClean="0"/>
              <a:t>      </a:t>
            </a:r>
            <a:r>
              <a:rPr lang="cs-CZ" i="1" dirty="0"/>
              <a:t>stavení</a:t>
            </a:r>
          </a:p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budovy</a:t>
            </a:r>
            <a:r>
              <a:rPr lang="cs-CZ" dirty="0"/>
              <a:t>             </a:t>
            </a:r>
            <a:r>
              <a:rPr lang="cs-CZ" dirty="0" smtClean="0"/>
              <a:t> </a:t>
            </a:r>
            <a:r>
              <a:rPr lang="cs-CZ" i="1" dirty="0" smtClean="0"/>
              <a:t>ženský            jed.                   </a:t>
            </a:r>
            <a:r>
              <a:rPr lang="cs-CZ" i="1" dirty="0"/>
              <a:t>2.          </a:t>
            </a:r>
            <a:r>
              <a:rPr lang="cs-CZ" i="1" dirty="0" smtClean="0"/>
              <a:t>      </a:t>
            </a:r>
            <a:r>
              <a:rPr lang="cs-CZ" i="1" dirty="0"/>
              <a:t>žena</a:t>
            </a:r>
          </a:p>
          <a:p>
            <a:pPr>
              <a:buNone/>
            </a:pPr>
            <a:endParaRPr lang="cs-CZ" i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2400" dirty="0" smtClean="0"/>
              <a:t>Vypiš s textu podstatná jména a urči mluvnické kategorie</a:t>
            </a:r>
            <a:endParaRPr lang="cs-CZ" sz="2400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</a:p>
          <a:p>
            <a:pPr>
              <a:buNone/>
            </a:pPr>
            <a:r>
              <a:rPr lang="cs-CZ" dirty="0"/>
              <a:t>	z 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417</TotalTime>
  <Words>128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Vlnění</vt:lpstr>
      <vt:lpstr>Prezentace aplikace PowerPoint</vt:lpstr>
      <vt:lpstr>Anotace</vt:lpstr>
      <vt:lpstr>ZOPAKUJ SI!</vt:lpstr>
      <vt:lpstr>Prezentace aplikace PowerPoint</vt:lpstr>
      <vt:lpstr>Vypiš s textu podstatná jména a urči mluvnické kategorie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73</cp:revision>
  <dcterms:created xsi:type="dcterms:W3CDTF">2011-06-20T10:40:08Z</dcterms:created>
  <dcterms:modified xsi:type="dcterms:W3CDTF">2012-11-26T18:52:52Z</dcterms:modified>
</cp:coreProperties>
</file>