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8" r:id="rId4"/>
    <p:sldId id="263" r:id="rId5"/>
    <p:sldId id="264" r:id="rId6"/>
    <p:sldId id="265" r:id="rId7"/>
    <p:sldId id="266" r:id="rId8"/>
    <p:sldId id="267" r:id="rId9"/>
    <p:sldId id="258" r:id="rId10"/>
    <p:sldId id="259" r:id="rId11"/>
    <p:sldId id="262" r:id="rId12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VY_32_INOVACE_17_Český </a:t>
          </a:r>
          <a:r>
            <a:rPr lang="cs-CZ" dirty="0" smtClean="0"/>
            <a:t>jazyk pro 7. ročník_Pravopis koncovek podstatných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koncovek podstatných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641B22D-F800-4774-9DD8-EC3590AF4A22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65CC6846-75AA-4D73-B90B-AEED18872DDF}" type="parTrans" cxnId="{C4C03B0E-0C28-4AC3-9BB0-8A126E32E78B}">
      <dgm:prSet/>
      <dgm:spPr/>
      <dgm:t>
        <a:bodyPr/>
        <a:lstStyle/>
        <a:p>
          <a:endParaRPr lang="cs-CZ"/>
        </a:p>
      </dgm:t>
    </dgm:pt>
    <dgm:pt modelId="{595F4E07-0105-4264-8AE8-4239897B5615}" type="sibTrans" cxnId="{C4C03B0E-0C28-4AC3-9BB0-8A126E32E78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877634B-EFF2-41FE-8B20-9237C7F3D18D}" type="pres">
      <dgm:prSet presAssocID="{1641B22D-F800-4774-9DD8-EC3590AF4A22}" presName="vertSpace6" presStyleLbl="node1" presStyleIdx="4" presStyleCnt="6"/>
      <dgm:spPr/>
    </dgm:pt>
    <dgm:pt modelId="{074E3F47-C840-487D-AB1C-6905CCBCCC41}" type="pres">
      <dgm:prSet presAssocID="{1641B22D-F800-4774-9DD8-EC3590AF4A22}" presName="circle6" presStyleLbl="node1" presStyleIdx="5" presStyleCnt="6"/>
      <dgm:spPr/>
    </dgm:pt>
    <dgm:pt modelId="{389B6687-CB8E-45AC-9885-C77F1EBCFF9F}" type="pres">
      <dgm:prSet presAssocID="{1641B22D-F800-4774-9DD8-EC3590AF4A2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44185F-AB9F-4901-B118-DA7E576E7C22}" type="pres">
      <dgm:prSet presAssocID="{1641B22D-F800-4774-9DD8-EC3590AF4A2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943A57-199F-4B8F-A0AB-9BFAEB08B37F}" type="presOf" srcId="{1641B22D-F800-4774-9DD8-EC3590AF4A22}" destId="{389B6687-CB8E-45AC-9885-C77F1EBCFF9F}" srcOrd="0" destOrd="0" presId="urn:microsoft.com/office/officeart/2005/8/layout/target3"/>
    <dgm:cxn modelId="{414D052D-2779-476F-AEFD-E9B2BF8B2A22}" type="presOf" srcId="{1641B22D-F800-4774-9DD8-EC3590AF4A22}" destId="{DE44185F-AB9F-4901-B118-DA7E576E7C22}" srcOrd="1" destOrd="0" presId="urn:microsoft.com/office/officeart/2005/8/layout/target3"/>
    <dgm:cxn modelId="{C4C03B0E-0C28-4AC3-9BB0-8A126E32E78B}" srcId="{757F3AB3-0718-4624-B441-E567A8F0AB56}" destId="{1641B22D-F800-4774-9DD8-EC3590AF4A22}" srcOrd="5" destOrd="0" parTransId="{65CC6846-75AA-4D73-B90B-AEED18872DDF}" sibTransId="{595F4E07-0105-4264-8AE8-4239897B5615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B5904925-237D-4DEA-B72B-1279DABE6C7A}" type="presParOf" srcId="{333A1088-737F-45CB-B68E-254E46348037}" destId="{B877634B-EFF2-41FE-8B20-9237C7F3D18D}" srcOrd="15" destOrd="0" presId="urn:microsoft.com/office/officeart/2005/8/layout/target3"/>
    <dgm:cxn modelId="{1F4E6FB5-4473-439F-9175-6DED244EB188}" type="presParOf" srcId="{333A1088-737F-45CB-B68E-254E46348037}" destId="{074E3F47-C840-487D-AB1C-6905CCBCCC41}" srcOrd="16" destOrd="0" presId="urn:microsoft.com/office/officeart/2005/8/layout/target3"/>
    <dgm:cxn modelId="{D83C73C7-705F-40D1-8123-4C6CE1857E34}" type="presParOf" srcId="{333A1088-737F-45CB-B68E-254E46348037}" destId="{389B6687-CB8E-45AC-9885-C77F1EBCFF9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E7027CC1-5A8D-4848-962A-5F6A11478994}" type="presParOf" srcId="{333A1088-737F-45CB-B68E-254E46348037}" destId="{DE44185F-AB9F-4901-B118-DA7E576E7C2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VY_32_INOVACE_17_Český </a:t>
          </a:r>
          <a:r>
            <a:rPr lang="cs-CZ" sz="1100" kern="1200" dirty="0" smtClean="0"/>
            <a:t>jazyk pro 7. ročník_Pravopis koncovek podstatných jmen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Pravopis koncovek podstatných jmen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074E3F47-C840-487D-AB1C-6905CCBCCC41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89B6687-CB8E-45AC-9885-C77F1EBCFF9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2012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00981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Výukový materiál je určen pro žáky 7. ročníku </a:t>
            </a:r>
          </a:p>
          <a:p>
            <a:pPr lvl="0">
              <a:buNone/>
            </a:pPr>
            <a:r>
              <a:rPr lang="cs-CZ" dirty="0"/>
              <a:t>	</a:t>
            </a:r>
            <a:r>
              <a:rPr lang="cs-CZ" dirty="0" smtClean="0"/>
              <a:t>Slouží pro zopakování základních pravidel k odvození koncovek podstatných jmen. Text je vhodný pro práci s interaktivní tabulí. Cvičení lze vytisknout jako pracovní list se </a:t>
            </a:r>
            <a:r>
              <a:rPr lang="cs-CZ" smtClean="0"/>
              <a:t>zpětnou kontrolou na tabuli.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oncovky podstatných jmen jsou závislé na mluvnických kategoriích:</a:t>
            </a:r>
          </a:p>
          <a:p>
            <a:pPr lvl="1"/>
            <a:r>
              <a:rPr lang="cs-CZ" sz="2800" b="1" dirty="0" smtClean="0">
                <a:solidFill>
                  <a:srgbClr val="C00000"/>
                </a:solidFill>
              </a:rPr>
              <a:t>pád </a:t>
            </a:r>
            <a:r>
              <a:rPr lang="cs-CZ" sz="2800" dirty="0" smtClean="0">
                <a:solidFill>
                  <a:schemeClr val="tx1"/>
                </a:solidFill>
              </a:rPr>
              <a:t>(1. – 7.)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lvl="1"/>
            <a:r>
              <a:rPr lang="cs-CZ" sz="2800" b="1" dirty="0">
                <a:solidFill>
                  <a:srgbClr val="C00000"/>
                </a:solidFill>
              </a:rPr>
              <a:t>č</a:t>
            </a:r>
            <a:r>
              <a:rPr lang="cs-CZ" sz="2800" b="1" dirty="0" smtClean="0">
                <a:solidFill>
                  <a:srgbClr val="C00000"/>
                </a:solidFill>
              </a:rPr>
              <a:t>íslo </a:t>
            </a:r>
            <a:r>
              <a:rPr lang="cs-CZ" sz="2800" dirty="0" smtClean="0">
                <a:solidFill>
                  <a:schemeClr val="tx1"/>
                </a:solidFill>
              </a:rPr>
              <a:t>(jednotné – množné)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lvl="1"/>
            <a:r>
              <a:rPr lang="cs-CZ" sz="2800" b="1" dirty="0">
                <a:solidFill>
                  <a:srgbClr val="C00000"/>
                </a:solidFill>
              </a:rPr>
              <a:t>r</a:t>
            </a:r>
            <a:r>
              <a:rPr lang="cs-CZ" sz="2800" b="1" dirty="0" smtClean="0">
                <a:solidFill>
                  <a:srgbClr val="C00000"/>
                </a:solidFill>
              </a:rPr>
              <a:t>od </a:t>
            </a:r>
            <a:r>
              <a:rPr lang="cs-CZ" sz="2800" dirty="0" smtClean="0">
                <a:solidFill>
                  <a:schemeClr val="tx1"/>
                </a:solidFill>
              </a:rPr>
              <a:t>(mužský, ženský, střední)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lvl="1"/>
            <a:r>
              <a:rPr lang="cs-CZ" sz="2800" b="1" dirty="0">
                <a:solidFill>
                  <a:srgbClr val="C00000"/>
                </a:solidFill>
              </a:rPr>
              <a:t>v</a:t>
            </a:r>
            <a:r>
              <a:rPr lang="cs-CZ" sz="2800" b="1" dirty="0" smtClean="0">
                <a:solidFill>
                  <a:srgbClr val="C00000"/>
                </a:solidFill>
              </a:rPr>
              <a:t>zor</a:t>
            </a:r>
          </a:p>
          <a:p>
            <a:pPr marL="301943" lvl="1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Pravopis koncovek podstatných jmen </a:t>
            </a:r>
          </a:p>
        </p:txBody>
      </p:sp>
    </p:spTree>
    <p:extLst>
      <p:ext uri="{BB962C8B-B14F-4D97-AF65-F5344CB8AC3E}">
        <p14:creationId xmlns:p14="http://schemas.microsoft.com/office/powerpoint/2010/main" val="9294030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75252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ROD MUŽSKÝ – životný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Z</a:t>
            </a:r>
            <a:r>
              <a:rPr lang="cs-CZ" sz="3600" dirty="0" smtClean="0"/>
              <a:t>ákladní pravidla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2029681" y="2609975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PÁN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940152" y="2613383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MUŽ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71538" y="3403361"/>
            <a:ext cx="3500462" cy="7143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y-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ve 4. a 7. p. č. mn.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71538" y="4235192"/>
            <a:ext cx="3500462" cy="7143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 3. a 6. p. č. j.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69915" y="5949280"/>
            <a:ext cx="3500462" cy="7143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 1. a 5. p. č. mn.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069915" y="5084515"/>
            <a:ext cx="3500462" cy="7143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 6. p. č. mn.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ích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82009" y="3403361"/>
            <a:ext cx="3500462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vždy </a:t>
            </a:r>
            <a:r>
              <a:rPr lang="cs-CZ" sz="2800" b="1" dirty="0">
                <a:solidFill>
                  <a:srgbClr val="FF0000"/>
                </a:solidFill>
              </a:rPr>
              <a:t>i/í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6" name="Picture 2" descr="C:\Users\Marcela\AppData\Local\Microsoft\Windows\Temporary Internet Files\Content.IE5\AFZHS9L4\MP9002898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636" y="4758933"/>
            <a:ext cx="2043208" cy="136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2104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474368" y="2170360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PŘEDSEDA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80112" y="2179489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SOUDCE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910001" y="3376610"/>
            <a:ext cx="3500462" cy="7143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vždy </a:t>
            </a:r>
            <a:r>
              <a:rPr lang="cs-CZ" sz="2800" b="1" dirty="0">
                <a:solidFill>
                  <a:srgbClr val="FF0000"/>
                </a:solidFill>
              </a:rPr>
              <a:t>i/í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827584" y="3376610"/>
            <a:ext cx="3500462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</a:t>
            </a:r>
            <a:r>
              <a:rPr lang="cs-CZ" sz="2800" b="1" dirty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827584" y="4275631"/>
            <a:ext cx="3500462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 3. a 6. p. č. j.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04257" y="5157192"/>
            <a:ext cx="3500462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 6. p. č. mn. 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ích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28PORT7E\MP900401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325" y="4595575"/>
            <a:ext cx="1597814" cy="1527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7384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96752"/>
            <a:ext cx="7408333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ROD MUŽSKÝ - neživotný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929986" y="2423362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HRAD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638155" y="2411760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STROJ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88024" y="3284984"/>
            <a:ext cx="3500462" cy="7143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vždy </a:t>
            </a:r>
            <a:r>
              <a:rPr lang="cs-CZ" sz="2800" b="1" dirty="0">
                <a:solidFill>
                  <a:srgbClr val="FF0000"/>
                </a:solidFill>
              </a:rPr>
              <a:t>i/í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071538" y="3284984"/>
            <a:ext cx="3500462" cy="714380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</a:t>
            </a:r>
            <a:r>
              <a:rPr lang="cs-CZ" sz="2800" b="1" dirty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79855" y="4149080"/>
            <a:ext cx="3500462" cy="714380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i- </a:t>
            </a:r>
            <a:r>
              <a:rPr lang="cs-CZ" sz="2800" dirty="0" smtClean="0">
                <a:solidFill>
                  <a:schemeClr val="tx1"/>
                </a:solidFill>
              </a:rPr>
              <a:t>v 6. p. č. mn.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ích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arcela\AppData\Local\Microsoft\Windows\Temporary Internet Files\Content.IE5\NL4Y3GT5\MP9001638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294" y="5133363"/>
            <a:ext cx="1775584" cy="116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28PORT7E\MP9004004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252" y="4719845"/>
            <a:ext cx="1592006" cy="1573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18797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24744"/>
            <a:ext cx="7408333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ROD ŽENSKÝ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793279" y="3581400"/>
            <a:ext cx="3500462" cy="7143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93279" y="4479059"/>
            <a:ext cx="3500462" cy="7143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i- </a:t>
            </a:r>
            <a:r>
              <a:rPr lang="cs-CZ" sz="2800" dirty="0" smtClean="0">
                <a:solidFill>
                  <a:schemeClr val="tx1"/>
                </a:solidFill>
              </a:rPr>
              <a:t>v 7. p. č. mn.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ami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12642" y="3588070"/>
            <a:ext cx="3500462" cy="71438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vždy </a:t>
            </a:r>
            <a:r>
              <a:rPr lang="cs-CZ" sz="2800" b="1" dirty="0">
                <a:solidFill>
                  <a:srgbClr val="FF0000"/>
                </a:solidFill>
              </a:rPr>
              <a:t>i/í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71402" y="2783778"/>
            <a:ext cx="194421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ŽENA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93741" y="2783778"/>
            <a:ext cx="395205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RŮŽE, PÍSEŇ, KOST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Marcela\AppData\Local\Microsoft\Windows\Temporary Internet Files\Content.IE5\AFZHS9L4\MP9003168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790" y="4479059"/>
            <a:ext cx="1404165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7756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ROD STŘEDNÍ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761660" y="3356992"/>
            <a:ext cx="1959388" cy="7143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32034" y="2517744"/>
            <a:ext cx="170615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MĚSTO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00855" y="2517744"/>
            <a:ext cx="170615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KUŘE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80112" y="2495746"/>
            <a:ext cx="316835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MOŘE, STAVENÍ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44133" y="3356992"/>
            <a:ext cx="3019599" cy="7143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 č. j. </a:t>
            </a:r>
            <a:r>
              <a:rPr lang="cs-CZ" sz="2800" b="1" dirty="0" smtClean="0">
                <a:solidFill>
                  <a:srgbClr val="FF0000"/>
                </a:solidFill>
              </a:rPr>
              <a:t>-i</a:t>
            </a:r>
            <a:r>
              <a:rPr lang="cs-CZ" sz="2800" dirty="0" smtClean="0">
                <a:solidFill>
                  <a:schemeClr val="tx1"/>
                </a:solidFill>
              </a:rPr>
              <a:t> ; v č. mn. </a:t>
            </a:r>
            <a:r>
              <a:rPr lang="cs-CZ" sz="2800" b="1" dirty="0" smtClean="0">
                <a:solidFill>
                  <a:srgbClr val="FF0000"/>
                </a:solidFill>
              </a:rPr>
              <a:t>-y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89172" y="3356992"/>
            <a:ext cx="1750231" cy="7143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píšeme </a:t>
            </a:r>
            <a:r>
              <a:rPr lang="cs-CZ" sz="2800" b="1" dirty="0">
                <a:solidFill>
                  <a:srgbClr val="FF0000"/>
                </a:solidFill>
              </a:rPr>
              <a:t>i/í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Marcela\AppData\Local\Microsoft\Windows\Temporary Internet Files\Content.IE5\NL4Y3GT5\MP9004424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426" y="4725144"/>
            <a:ext cx="1629856" cy="119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a\AppData\Local\Microsoft\Windows\Temporary Internet Files\Content.IE5\NL4Y3GT5\MP90040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855" y="4747254"/>
            <a:ext cx="1729400" cy="1152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cela\AppData\Local\Microsoft\Windows\Temporary Internet Files\Content.IE5\AFZHS9L4\MP9004027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08211"/>
            <a:ext cx="1671111" cy="111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5713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353" y="2276872"/>
            <a:ext cx="8858312" cy="43033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4400" dirty="0" smtClean="0"/>
              <a:t>Letadlo vzlétlo  vzhůru k neb_.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Žil dlouho mezi těmito obyvatel_.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Mužstva z Ostrav_ a Opav_ sehrají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přátelské utkání v Boleslav_. </a:t>
            </a:r>
          </a:p>
          <a:p>
            <a:pPr>
              <a:buNone/>
            </a:pPr>
            <a:r>
              <a:rPr lang="cs-CZ" sz="4400" dirty="0" smtClean="0"/>
              <a:t>	Stop</a:t>
            </a:r>
            <a:r>
              <a:rPr lang="cs-CZ" sz="4400" dirty="0"/>
              <a:t>_ </a:t>
            </a:r>
            <a:r>
              <a:rPr lang="cs-CZ" sz="4400" dirty="0" err="1"/>
              <a:t>koroptv</a:t>
            </a:r>
            <a:r>
              <a:rPr lang="cs-CZ" sz="4400" dirty="0"/>
              <a:t>_ zasypal sníh. </a:t>
            </a:r>
            <a:endParaRPr lang="cs-CZ" sz="4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600" smtClean="0"/>
              <a:t>Doplň i-í / y-ý</a:t>
            </a:r>
            <a:endParaRPr lang="cs-CZ" sz="36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132856"/>
            <a:ext cx="8858312" cy="45822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Letadlo </a:t>
            </a:r>
            <a:r>
              <a:rPr lang="cs-CZ" dirty="0"/>
              <a:t>vzlétlo  vzhůru k </a:t>
            </a:r>
            <a:r>
              <a:rPr lang="cs-CZ" b="1" dirty="0" smtClean="0">
                <a:solidFill>
                  <a:srgbClr val="FF0000"/>
                </a:solidFill>
              </a:rPr>
              <a:t>nebi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i="1" dirty="0" smtClean="0">
                <a:solidFill>
                  <a:srgbClr val="C00000"/>
                </a:solidFill>
              </a:rPr>
              <a:t>( nebi - 3. p., č. j., rod </a:t>
            </a:r>
            <a:r>
              <a:rPr lang="cs-CZ" b="1" i="1" dirty="0" err="1" smtClean="0">
                <a:solidFill>
                  <a:srgbClr val="C00000"/>
                </a:solidFill>
              </a:rPr>
              <a:t>stř</a:t>
            </a:r>
            <a:r>
              <a:rPr lang="cs-CZ" b="1" i="1" dirty="0" smtClean="0">
                <a:solidFill>
                  <a:srgbClr val="C00000"/>
                </a:solidFill>
              </a:rPr>
              <a:t>., vzor moře) </a:t>
            </a:r>
            <a:endParaRPr lang="cs-CZ" b="1" i="1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/>
              <a:t>	Žil dlouho mezi těmito </a:t>
            </a:r>
            <a:r>
              <a:rPr lang="cs-CZ" b="1" dirty="0" smtClean="0">
                <a:solidFill>
                  <a:srgbClr val="FF0000"/>
                </a:solidFill>
              </a:rPr>
              <a:t>obyvateli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i="1" dirty="0" smtClean="0">
                <a:solidFill>
                  <a:srgbClr val="C00000"/>
                </a:solidFill>
              </a:rPr>
              <a:t>(obyvateli – 7. p., č. mn., rod muž., vzor muž)</a:t>
            </a:r>
            <a:endParaRPr lang="cs-CZ" b="1" i="1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/>
              <a:t>	Mužstva z </a:t>
            </a:r>
            <a:r>
              <a:rPr lang="cs-CZ" b="1" dirty="0" smtClean="0">
                <a:solidFill>
                  <a:srgbClr val="FF0000"/>
                </a:solidFill>
              </a:rPr>
              <a:t>Ostravy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Opavy</a:t>
            </a:r>
            <a:r>
              <a:rPr lang="cs-CZ" dirty="0" smtClean="0"/>
              <a:t> </a:t>
            </a:r>
            <a:r>
              <a:rPr lang="cs-CZ" dirty="0"/>
              <a:t>sehrají </a:t>
            </a:r>
            <a:r>
              <a:rPr lang="cs-CZ" dirty="0" smtClean="0"/>
              <a:t>přátelské </a:t>
            </a:r>
            <a:r>
              <a:rPr lang="cs-CZ" dirty="0"/>
              <a:t>utkání v </a:t>
            </a:r>
            <a:r>
              <a:rPr lang="cs-CZ" b="1" dirty="0" smtClean="0">
                <a:solidFill>
                  <a:srgbClr val="FF0000"/>
                </a:solidFill>
              </a:rPr>
              <a:t>Boleslavi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i="1" dirty="0" smtClean="0">
                <a:solidFill>
                  <a:srgbClr val="C00000"/>
                </a:solidFill>
              </a:rPr>
              <a:t>(Ostravy, Opavy – 2. p., č. j., rod žen., vzor žena)</a:t>
            </a:r>
          </a:p>
          <a:p>
            <a:pPr>
              <a:buNone/>
            </a:pPr>
            <a:r>
              <a:rPr lang="cs-CZ" b="1" i="1" dirty="0">
                <a:solidFill>
                  <a:srgbClr val="C00000"/>
                </a:solidFill>
              </a:rPr>
              <a:t>	</a:t>
            </a:r>
            <a:r>
              <a:rPr lang="cs-CZ" b="1" i="1" dirty="0" smtClean="0">
                <a:solidFill>
                  <a:srgbClr val="C00000"/>
                </a:solidFill>
              </a:rPr>
              <a:t>(Boleslavi – 6. p., č. j., rod muž., vzor kost)</a:t>
            </a:r>
            <a:endParaRPr lang="cs-CZ" b="1" i="1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Stopy koroptví </a:t>
            </a:r>
            <a:r>
              <a:rPr lang="cs-CZ" dirty="0"/>
              <a:t>zasypal sníh.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i="1" dirty="0" smtClean="0">
                <a:solidFill>
                  <a:srgbClr val="C00000"/>
                </a:solidFill>
              </a:rPr>
              <a:t>(stopy – 4. p., č. mn., rod žen., vzor žena)</a:t>
            </a:r>
          </a:p>
          <a:p>
            <a:pPr>
              <a:buNone/>
            </a:pPr>
            <a:r>
              <a:rPr lang="cs-CZ" b="1" i="1" dirty="0">
                <a:solidFill>
                  <a:srgbClr val="C00000"/>
                </a:solidFill>
              </a:rPr>
              <a:t>	</a:t>
            </a:r>
            <a:r>
              <a:rPr lang="cs-CZ" b="1" i="1" dirty="0" smtClean="0">
                <a:solidFill>
                  <a:srgbClr val="C00000"/>
                </a:solidFill>
              </a:rPr>
              <a:t>(koroptví – 2. p., č. mn., rod žen., vzor píseň)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600" dirty="0" smtClean="0"/>
              <a:t>Správné řešení</a:t>
            </a:r>
            <a:endParaRPr lang="cs-CZ" sz="36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478</TotalTime>
  <Words>263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Anotace</vt:lpstr>
      <vt:lpstr>Pravopis koncovek podstatných jmen </vt:lpstr>
      <vt:lpstr>Základní pravidla</vt:lpstr>
      <vt:lpstr>Prezentace aplikace PowerPoint</vt:lpstr>
      <vt:lpstr>Prezentace aplikace PowerPoint</vt:lpstr>
      <vt:lpstr>Prezentace aplikace PowerPoint</vt:lpstr>
      <vt:lpstr>Prezentace aplikace PowerPoint</vt:lpstr>
      <vt:lpstr>Doplň i-í / y-ý</vt:lpstr>
      <vt:lpstr>Správné řešení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86</cp:revision>
  <dcterms:created xsi:type="dcterms:W3CDTF">2011-06-20T10:40:08Z</dcterms:created>
  <dcterms:modified xsi:type="dcterms:W3CDTF">2012-11-26T18:53:42Z</dcterms:modified>
</cp:coreProperties>
</file>