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60" r:id="rId5"/>
    <p:sldId id="263" r:id="rId6"/>
    <p:sldId id="261" r:id="rId7"/>
    <p:sldId id="259" r:id="rId8"/>
    <p:sldId id="262" r:id="rId9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VY_32_INOVACE_19_Český </a:t>
          </a:r>
          <a:r>
            <a:rPr lang="cs-CZ" dirty="0" smtClean="0"/>
            <a:t>jazyk pro 7. </a:t>
          </a:r>
          <a:r>
            <a:rPr lang="cs-CZ" dirty="0" err="1" smtClean="0"/>
            <a:t>ročník_Pravopis</a:t>
          </a:r>
          <a:r>
            <a:rPr lang="cs-CZ" dirty="0" smtClean="0"/>
            <a:t> koncovek podstatných jmen II.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Pravopis koncovek podstatných jmen II.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E8BB8D-69E5-4206-9F1E-B9ECDD7542F4}">
      <dgm:prSet/>
      <dgm:spPr/>
      <dgm:t>
        <a:bodyPr/>
        <a:lstStyle/>
        <a:p>
          <a:r>
            <a:rPr lang="cs-CZ" smtClean="0"/>
            <a:t>Vytvořeno: červenec 2012</a:t>
          </a:r>
          <a:endParaRPr lang="cs-CZ" dirty="0"/>
        </a:p>
      </dgm:t>
    </dgm:pt>
    <dgm:pt modelId="{45C43067-DDB4-4653-B792-A9A7BD34A92D}" type="parTrans" cxnId="{7090D32F-3B53-4A0A-8ADF-7011AD5B81B9}">
      <dgm:prSet/>
      <dgm:spPr/>
      <dgm:t>
        <a:bodyPr/>
        <a:lstStyle/>
        <a:p>
          <a:endParaRPr lang="cs-CZ"/>
        </a:p>
      </dgm:t>
    </dgm:pt>
    <dgm:pt modelId="{321C7C1A-5894-46FD-9099-C9A80BA935B7}" type="sibTrans" cxnId="{7090D32F-3B53-4A0A-8ADF-7011AD5B81B9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45B672DD-DE82-4AEB-9B73-72BB0E985785}" type="pres">
      <dgm:prSet presAssocID="{02E8BB8D-69E5-4206-9F1E-B9ECDD7542F4}" presName="vertSpace6" presStyleLbl="node1" presStyleIdx="4" presStyleCnt="6"/>
      <dgm:spPr/>
    </dgm:pt>
    <dgm:pt modelId="{1B02B8C8-63F8-4F27-8BE5-20C3BD50E3E7}" type="pres">
      <dgm:prSet presAssocID="{02E8BB8D-69E5-4206-9F1E-B9ECDD7542F4}" presName="circle6" presStyleLbl="node1" presStyleIdx="5" presStyleCnt="6"/>
      <dgm:spPr/>
    </dgm:pt>
    <dgm:pt modelId="{9032A574-2EEB-4FAE-B58C-0F8B2418DBA4}" type="pres">
      <dgm:prSet presAssocID="{02E8BB8D-69E5-4206-9F1E-B9ECDD7542F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81AA72-1F67-42C5-BEB8-96898AF93AF1}" type="pres">
      <dgm:prSet presAssocID="{02E8BB8D-69E5-4206-9F1E-B9ECDD7542F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6047823E-B6E8-481F-B130-0D68073C82E1}" type="presOf" srcId="{02E8BB8D-69E5-4206-9F1E-B9ECDD7542F4}" destId="{9032A574-2EEB-4FAE-B58C-0F8B2418DBA4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0EF7C787-D9B2-4CE5-83E4-0CEFF148BBDD}" type="presOf" srcId="{02E8BB8D-69E5-4206-9F1E-B9ECDD7542F4}" destId="{EA81AA72-1F67-42C5-BEB8-96898AF93AF1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7090D32F-3B53-4A0A-8ADF-7011AD5B81B9}" srcId="{757F3AB3-0718-4624-B441-E567A8F0AB56}" destId="{02E8BB8D-69E5-4206-9F1E-B9ECDD7542F4}" srcOrd="5" destOrd="0" parTransId="{45C43067-DDB4-4653-B792-A9A7BD34A92D}" sibTransId="{321C7C1A-5894-46FD-9099-C9A80BA935B7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20E2530A-E4F3-4FDA-BC1C-D8F7B08B1309}" type="presParOf" srcId="{333A1088-737F-45CB-B68E-254E46348037}" destId="{45B672DD-DE82-4AEB-9B73-72BB0E985785}" srcOrd="15" destOrd="0" presId="urn:microsoft.com/office/officeart/2005/8/layout/target3"/>
    <dgm:cxn modelId="{C9430A3E-1598-4912-AF8C-11F094E29F0E}" type="presParOf" srcId="{333A1088-737F-45CB-B68E-254E46348037}" destId="{1B02B8C8-63F8-4F27-8BE5-20C3BD50E3E7}" srcOrd="16" destOrd="0" presId="urn:microsoft.com/office/officeart/2005/8/layout/target3"/>
    <dgm:cxn modelId="{0278DD4A-78AC-4D0D-B860-FB48A364662E}" type="presParOf" srcId="{333A1088-737F-45CB-B68E-254E46348037}" destId="{9032A574-2EEB-4FAE-B58C-0F8B2418DBA4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99241AC8-9392-4A80-B3EA-BFB943ACC1A1}" type="presParOf" srcId="{333A1088-737F-45CB-B68E-254E46348037}" destId="{EA81AA72-1F67-42C5-BEB8-96898AF93AF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Mgr. Eva Sixtová</a:t>
          </a:r>
          <a:endParaRPr lang="cs-CZ" sz="11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VY_32_INOVACE_19_Český </a:t>
          </a:r>
          <a:r>
            <a:rPr lang="cs-CZ" sz="1100" kern="1200" dirty="0" smtClean="0"/>
            <a:t>jazyk pro 7. </a:t>
          </a:r>
          <a:r>
            <a:rPr lang="cs-CZ" sz="1100" kern="1200" dirty="0" err="1" smtClean="0"/>
            <a:t>ročník_Pravopis</a:t>
          </a:r>
          <a:r>
            <a:rPr lang="cs-CZ" sz="1100" kern="1200" dirty="0" smtClean="0"/>
            <a:t> koncovek podstatných jmen II.</a:t>
          </a:r>
          <a:endParaRPr lang="cs-CZ" sz="11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Pravopis koncovek podstatných jmen II.</a:t>
          </a:r>
          <a:endParaRPr lang="cs-CZ" sz="11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371039" y="1371039"/>
        <a:ext cx="5253696" cy="342760"/>
      </dsp:txXfrm>
    </dsp:sp>
    <dsp:sp modelId="{1B02B8C8-63F8-4F27-8BE5-20C3BD50E3E7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032A574-2EEB-4FAE-B58C-0F8B2418DBA4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smtClean="0"/>
            <a:t>Vytvořeno: červenec 2012</a:t>
          </a:r>
          <a:endParaRPr lang="cs-CZ" sz="11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7278645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    Výukový materiál je určen pro žáky 7. ročníku.</a:t>
            </a:r>
          </a:p>
          <a:p>
            <a:pPr lvl="0">
              <a:buNone/>
            </a:pPr>
            <a:r>
              <a:rPr lang="cs-CZ" dirty="0"/>
              <a:t>	</a:t>
            </a:r>
            <a:r>
              <a:rPr lang="cs-CZ" dirty="0" smtClean="0"/>
              <a:t>Slouží k procvičení pravopisu koncovek podstatných jmen. Každý žák pracuje na svoje pracovní listy.</a:t>
            </a:r>
          </a:p>
          <a:p>
            <a:pPr lvl="0">
              <a:buNone/>
            </a:pPr>
            <a:r>
              <a:rPr lang="cs-CZ" dirty="0"/>
              <a:t>	</a:t>
            </a:r>
            <a:r>
              <a:rPr lang="cs-CZ" dirty="0" smtClean="0"/>
              <a:t>Prezentace je vhodná pro interaktivní tabuli. Její využití slouží ke zpětné kontrole.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700808"/>
            <a:ext cx="8858312" cy="50143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   Na </a:t>
            </a:r>
            <a:r>
              <a:rPr lang="cs-CZ" sz="4000" b="1" dirty="0" smtClean="0">
                <a:solidFill>
                  <a:srgbClr val="00B050"/>
                </a:solidFill>
              </a:rPr>
              <a:t>?????</a:t>
            </a:r>
            <a:r>
              <a:rPr lang="cs-CZ" sz="4000" dirty="0" smtClean="0">
                <a:solidFill>
                  <a:schemeClr val="tx1"/>
                </a:solidFill>
              </a:rPr>
              <a:t> rybníka postávalo několik chlapců. Chtěl bych vidět obrázek s vašimi </a:t>
            </a:r>
            <a:r>
              <a:rPr lang="cs-CZ" sz="4000" b="1" dirty="0" smtClean="0">
                <a:solidFill>
                  <a:srgbClr val="00B050"/>
                </a:solidFill>
              </a:rPr>
              <a:t>???  </a:t>
            </a:r>
            <a:r>
              <a:rPr lang="cs-CZ" sz="4000" dirty="0" smtClean="0">
                <a:solidFill>
                  <a:schemeClr val="tx1"/>
                </a:solidFill>
              </a:rPr>
              <a:t>. Každý se musí řídit těmito </a:t>
            </a:r>
            <a:r>
              <a:rPr lang="cs-CZ" sz="4000" b="1" dirty="0" smtClean="0">
                <a:solidFill>
                  <a:srgbClr val="00B050"/>
                </a:solidFill>
              </a:rPr>
              <a:t>???????? </a:t>
            </a:r>
            <a:r>
              <a:rPr lang="cs-CZ" sz="4000" dirty="0" smtClean="0">
                <a:solidFill>
                  <a:schemeClr val="tx1"/>
                </a:solidFill>
              </a:rPr>
              <a:t>. V  </a:t>
            </a:r>
            <a:r>
              <a:rPr lang="cs-CZ" sz="4000" b="1" dirty="0" smtClean="0">
                <a:solidFill>
                  <a:srgbClr val="00B050"/>
                </a:solidFill>
              </a:rPr>
              <a:t>?????</a:t>
            </a:r>
            <a:r>
              <a:rPr lang="cs-CZ" sz="4000" dirty="0" smtClean="0">
                <a:solidFill>
                  <a:schemeClr val="tx1"/>
                </a:solidFill>
              </a:rPr>
              <a:t>   s   </a:t>
            </a:r>
            <a:r>
              <a:rPr lang="cs-CZ" sz="4000" b="1" dirty="0" smtClean="0">
                <a:solidFill>
                  <a:srgbClr val="00B050"/>
                </a:solidFill>
              </a:rPr>
              <a:t>??????</a:t>
            </a:r>
            <a:r>
              <a:rPr lang="cs-CZ" sz="4000" dirty="0" smtClean="0">
                <a:solidFill>
                  <a:schemeClr val="tx1"/>
                </a:solidFill>
              </a:rPr>
              <a:t> objevil starý spis. Dej tu květinu do nové </a:t>
            </a:r>
            <a:r>
              <a:rPr lang="cs-CZ" sz="4000" b="1" dirty="0" smtClean="0">
                <a:solidFill>
                  <a:srgbClr val="00B050"/>
                </a:solidFill>
              </a:rPr>
              <a:t>????  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</a:p>
          <a:p>
            <a:pPr>
              <a:buNone/>
            </a:pPr>
            <a:endParaRPr lang="cs-CZ" sz="4000" u="sng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714380"/>
          </a:xfrm>
        </p:spPr>
        <p:txBody>
          <a:bodyPr>
            <a:noAutofit/>
          </a:bodyPr>
          <a:lstStyle/>
          <a:p>
            <a:pPr lvl="0"/>
            <a:r>
              <a:rPr lang="cs-CZ" sz="3600" dirty="0" smtClean="0"/>
              <a:t>Na správnou variantu slova klikni dvakrát.</a:t>
            </a:r>
            <a:endParaRPr lang="cs-CZ" sz="3600" dirty="0"/>
          </a:p>
        </p:txBody>
      </p:sp>
      <p:sp>
        <p:nvSpPr>
          <p:cNvPr id="4" name="Zaoblený obdélník 3"/>
          <p:cNvSpPr/>
          <p:nvPr/>
        </p:nvSpPr>
        <p:spPr>
          <a:xfrm>
            <a:off x="539552" y="4941168"/>
            <a:ext cx="1152128" cy="43204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hrázi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16088" y="4941168"/>
            <a:ext cx="1287760" cy="43204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hrázy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563888" y="4941168"/>
            <a:ext cx="864096" cy="43204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psi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579275" y="4941168"/>
            <a:ext cx="856821" cy="43204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psy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9552" y="5589240"/>
            <a:ext cx="1584176" cy="50405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pravidli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244484" y="5589240"/>
            <a:ext cx="1751451" cy="50405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pravidly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96136" y="4941168"/>
            <a:ext cx="1296144" cy="43204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pytli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217378" y="4941168"/>
            <a:ext cx="1296144" cy="43204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pytly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283968" y="5589240"/>
            <a:ext cx="1512168" cy="50405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penězi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948536" y="5589240"/>
            <a:ext cx="1512168" cy="50405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penězy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949218" y="6237312"/>
            <a:ext cx="1046717" cy="43204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vázi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256544" y="6237312"/>
            <a:ext cx="1035535" cy="43204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vázy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7.40741E-7 C 0.00052 -0.00509 0.00069 -0.01019 0.00156 -0.01528 C 0.00226 -0.01921 0.00434 -0.02662 0.00434 -0.02639 C 0.00608 -0.04907 0.0092 -0.07107 0.01146 -0.09329 C 0.01302 -0.13611 0.01667 -0.17847 0.02153 -0.22083 C 0.02708 -0.26945 0.02066 -0.22847 0.02726 -0.25139 C 0.02934 -0.25903 0.03298 -0.27431 0.03298 -0.27407 C 0.03733 -0.33009 0.0434 -0.38912 0.06146 -0.44005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3" y="-22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0.00023 C -0.00747 -0.00856 -0.01719 -0.01412 -0.02622 -0.01875 C -0.03594 -0.02963 -0.06094 -0.04861 -0.07465 -0.05301 C -0.08194 -0.06273 -0.09462 -0.06759 -0.10469 -0.07014 C -0.10573 -0.07152 -0.10642 -0.07314 -0.10764 -0.07407 C -0.10885 -0.075 -0.11076 -0.07477 -0.11181 -0.07592 C -0.12153 -0.0868 -0.12691 -0.09791 -0.1375 -0.10648 C -0.14115 -0.11574 -0.14688 -0.12083 -0.15191 -0.12916 C -0.15243 -0.13102 -0.15208 -0.13379 -0.1533 -0.13495 C -0.16163 -0.14305 -0.17899 -0.15324 -0.18906 -0.15578 C -0.19774 -0.1618 -0.19236 -0.15856 -0.2033 -0.16342 C -0.20764 -0.16527 -0.21615 -0.16921 -0.21615 -0.16921 C -0.21979 -0.17453 -0.22396 -0.17662 -0.22899 -0.1787 C -0.23385 -0.18518 -0.24479 -0.19583 -0.24479 -0.19583 C -0.25226 -0.21134 -0.24219 -0.1912 -0.25191 -0.2074 C -0.25799 -0.21736 -0.26215 -0.23171 -0.27188 -0.23588 C -0.2849 -0.25324 -0.28507 -0.2537 -0.3033 -0.25694 C -0.30417 -0.26064 -0.30382 -0.26551 -0.30608 -0.26828 C -0.30712 -0.26944 -0.30903 -0.27199 -0.30903 -0.27199 " pathEditMode="relative" ptsTypes="ffffffffffffffffffA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48148E-6 C -0.0033 -0.0007 -0.00677 -0.00046 -0.0099 -0.00185 C -0.01146 -0.00255 -0.0118 -0.00463 -0.01285 -0.00579 C -0.01771 -0.01111 -0.02118 -0.01829 -0.02708 -0.02083 C -0.03785 -0.03519 -0.05156 -0.04583 -0.06424 -0.05718 C -0.0691 -0.06667 -0.07934 -0.06783 -0.08715 -0.07245 C -0.0974 -0.07847 -0.10503 -0.08565 -0.11562 -0.08958 C -0.12118 -0.09421 -0.1276 -0.09954 -0.13142 -0.10671 C -0.13455 -0.11273 -0.13698 -0.11945 -0.13993 -0.1257 C -0.1408 -0.12755 -0.14271 -0.13148 -0.14271 -0.13148 C -0.14618 -0.14884 -0.14358 -0.14213 -0.14844 -0.15232 C -0.15035 -0.16134 -0.15191 -0.17014 -0.15417 -0.17894 C -0.15521 -0.18287 -0.15469 -0.18796 -0.15712 -0.19051 C -0.15868 -0.19213 -0.16094 -0.19167 -0.16285 -0.19236 C -0.16858 -0.19745 -0.17778 -0.20556 -0.18142 -0.2132 C -0.18229 -0.21505 -0.18299 -0.21736 -0.1842 -0.21898 C -0.18576 -0.22083 -0.1934 -0.22616 -0.19566 -0.23033 C -0.1974 -0.23333 -0.19878 -0.23658 -0.2 -0.24005 C -0.20121 -0.24375 -0.20052 -0.24861 -0.20278 -0.25139 C -0.20677 -0.25625 -0.20486 -0.2537 -0.20851 -0.25903 C -0.20903 -0.26366 -0.21128 -0.27269 -0.21128 -0.27801 " pathEditMode="relative" ptsTypes="ffffffffffffffffffffA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1 0.00047 C -0.00834 -0.00301 -0.03403 -0.01134 -0.05486 -0.02801 C -0.06858 -0.03889 -0.08334 -0.05162 -0.09775 -0.06041 C -0.1033 -0.06365 -0.10938 -0.06481 -0.11493 -0.06805 C -0.13889 -0.08217 -0.12188 -0.07708 -0.14497 -0.08912 C -0.18941 -0.1125 -0.22969 -0.11273 -0.27778 -0.11574 C -0.28577 -0.12245 -0.29306 -0.12777 -0.30209 -0.13102 C -0.30903 -0.1368 -0.30486 -0.13402 -0.31493 -0.13865 C -0.32101 -0.14143 -0.32639 -0.15 -0.33056 -0.15578 C -0.33334 -0.16551 -0.33108 -0.15995 -0.33924 -0.17106 C -0.34045 -0.17268 -0.34063 -0.17523 -0.34202 -0.17662 C -0.34323 -0.17777 -0.34636 -0.17847 -0.34636 -0.17824 " pathEditMode="relative" rAng="0" ptsTypes="fffffffffffA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73" y="-8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48148E-6 C -0.00122 -0.01204 -0.00434 -0.0206 -0.00573 -0.03241 C -0.00729 -0.06482 -0.00677 -0.09745 -0.01146 -0.1294 C -0.00972 -0.14352 -0.00937 -0.15741 -0.01285 -0.1713 C -0.01233 -0.19931 -0.0224 -0.23588 -0.00712 -0.25509 C -0.00174 -0.27755 -0.00573 -0.25648 -0.00573 -0.27616 " pathEditMode="relative" ptsTypes="fffffA"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36 0.00463 C 0.01927 0.00209 0.02153 -0.00023 0.02309 -0.00301 C 0.02483 -0.00602 0.02535 -0.00972 0.02726 -0.0125 C 0.03403 -0.02268 0.04253 -0.03055 0.04878 -0.0412 C 0.05781 -0.05648 0.06667 -0.07176 0.07587 -0.0868 C 0.07986 -0.09328 0.08524 -0.09861 0.08871 -0.10578 C 0.09253 -0.11342 0.09583 -0.12153 0.10017 -0.1287 C 0.10347 -0.13426 0.10816 -0.13842 0.11163 -0.14398 C 0.1158 -0.15046 0.11875 -0.15833 0.12309 -0.16481 C 0.12639 -0.16991 0.13108 -0.17315 0.13437 -0.17824 C 0.13785 -0.18333 0.13976 -0.19004 0.14305 -0.19537 C 0.14878 -0.20463 0.17205 -0.23217 0.17587 -0.23541 C 0.1842 -0.24282 0.19184 -0.25116 0.20017 -0.25833 C 0.20833 -0.26528 0.21823 -0.27106 0.22587 -0.27916 C 0.23055 -0.28426 0.23524 -0.28958 0.23871 -0.29629 C 0.23976 -0.29815 0.24167 -0.3044 0.24167 -0.30208 C 0.24167 -0.29444 0.23733 -0.2875 0.23733 -0.27916 " pathEditMode="relative" rAng="0" ptsTypes="ffffffffffffffffA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215" y="-15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276872"/>
            <a:ext cx="8568952" cy="38492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sz="4400" dirty="0" smtClean="0"/>
              <a:t>V této obuv_ nemůžeš nikam jít. Vydali jsme se na výlet po řece </a:t>
            </a:r>
            <a:r>
              <a:rPr lang="cs-CZ" sz="4400" dirty="0" err="1" smtClean="0"/>
              <a:t>Lab</a:t>
            </a:r>
            <a:r>
              <a:rPr lang="cs-CZ" sz="4400" dirty="0" smtClean="0"/>
              <a:t>_. Při velkých mrazech prasklo </a:t>
            </a:r>
            <a:r>
              <a:rPr lang="cs-CZ" sz="4400" dirty="0" err="1" smtClean="0"/>
              <a:t>potrub</a:t>
            </a:r>
            <a:r>
              <a:rPr lang="cs-CZ" sz="4400" dirty="0" smtClean="0"/>
              <a:t>_ s pitnou vodou. Sestavil všechny hlavolam_. </a:t>
            </a:r>
            <a:endParaRPr lang="cs-CZ" sz="4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755576" y="764704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Doplň koncovky podstatných jmen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28PORT7E\MP9004070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085184"/>
            <a:ext cx="2123728" cy="1415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2420888"/>
            <a:ext cx="8064895" cy="38164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/>
              <a:t>V této </a:t>
            </a:r>
            <a:r>
              <a:rPr lang="cs-CZ" sz="4400" b="1" dirty="0">
                <a:solidFill>
                  <a:srgbClr val="FF0000"/>
                </a:solidFill>
              </a:rPr>
              <a:t>obuvi</a:t>
            </a:r>
            <a:r>
              <a:rPr lang="cs-CZ" sz="4400" dirty="0"/>
              <a:t> nemůžeš nikam jít. Vydali jsme se na výlet po řece </a:t>
            </a:r>
            <a:r>
              <a:rPr lang="cs-CZ" sz="4400" b="1" dirty="0">
                <a:solidFill>
                  <a:srgbClr val="FF0000"/>
                </a:solidFill>
              </a:rPr>
              <a:t>Labi</a:t>
            </a:r>
            <a:r>
              <a:rPr lang="cs-CZ" sz="4400" dirty="0"/>
              <a:t>. Při velkých mrazech </a:t>
            </a:r>
            <a:r>
              <a:rPr lang="cs-CZ" sz="4400" dirty="0" smtClean="0"/>
              <a:t>prasklo </a:t>
            </a:r>
            <a:r>
              <a:rPr lang="cs-CZ" sz="4400" b="1" dirty="0">
                <a:solidFill>
                  <a:srgbClr val="FF0000"/>
                </a:solidFill>
              </a:rPr>
              <a:t>potrubí </a:t>
            </a:r>
            <a:r>
              <a:rPr lang="cs-CZ" sz="4400" dirty="0"/>
              <a:t>s pitnou vodou. Sestavil všechny </a:t>
            </a:r>
            <a:r>
              <a:rPr lang="cs-CZ" sz="4400" b="1" dirty="0">
                <a:solidFill>
                  <a:srgbClr val="FF0000"/>
                </a:solidFill>
              </a:rPr>
              <a:t>hlavolamy</a:t>
            </a:r>
            <a:r>
              <a:rPr lang="cs-CZ" sz="4400" dirty="0"/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Správné řešení</a:t>
            </a:r>
            <a:endParaRPr lang="cs-CZ" sz="3600" dirty="0"/>
          </a:p>
        </p:txBody>
      </p:sp>
      <p:pic>
        <p:nvPicPr>
          <p:cNvPr id="2050" name="Picture 2" descr="C:\Users\Marcela\AppData\Local\Microsoft\Windows\Temporary Internet Files\Content.IE5\28PORT7E\MP900426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229200"/>
            <a:ext cx="1763688" cy="1182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24233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568952" cy="49685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sz="4400" dirty="0" smtClean="0"/>
              <a:t>Do škol_ začal chodit vloni. </a:t>
            </a:r>
          </a:p>
          <a:p>
            <a:pPr>
              <a:buNone/>
            </a:pPr>
            <a:r>
              <a:rPr lang="cs-CZ" sz="4400" dirty="0"/>
              <a:t>	</a:t>
            </a:r>
            <a:r>
              <a:rPr lang="cs-CZ" sz="4400" dirty="0" smtClean="0"/>
              <a:t>Z Bratislav_ do Přibyslav_ pojede</a:t>
            </a:r>
          </a:p>
          <a:p>
            <a:pPr>
              <a:buNone/>
            </a:pPr>
            <a:r>
              <a:rPr lang="cs-CZ" sz="4400" dirty="0"/>
              <a:t>	</a:t>
            </a:r>
            <a:r>
              <a:rPr lang="cs-CZ" sz="4400" dirty="0" smtClean="0"/>
              <a:t>rychlíkem. Na předměstí stály </a:t>
            </a:r>
          </a:p>
          <a:p>
            <a:pPr>
              <a:buNone/>
            </a:pPr>
            <a:r>
              <a:rPr lang="cs-CZ" sz="4400" dirty="0"/>
              <a:t>	</a:t>
            </a:r>
            <a:r>
              <a:rPr lang="cs-CZ" sz="4400" dirty="0" smtClean="0"/>
              <a:t>kolos_ velkých budov. </a:t>
            </a:r>
          </a:p>
          <a:p>
            <a:pPr>
              <a:buNone/>
            </a:pPr>
            <a:r>
              <a:rPr lang="cs-CZ" sz="4400" dirty="0"/>
              <a:t>	</a:t>
            </a:r>
            <a:r>
              <a:rPr lang="cs-CZ" sz="4400" dirty="0" smtClean="0"/>
              <a:t>Mám pokoj v </a:t>
            </a:r>
            <a:r>
              <a:rPr lang="cs-CZ" sz="4400" dirty="0" err="1" smtClean="0"/>
              <a:t>podkrov</a:t>
            </a:r>
            <a:r>
              <a:rPr lang="cs-CZ" sz="4400" dirty="0" smtClean="0"/>
              <a:t>_ domu. </a:t>
            </a:r>
            <a:r>
              <a:rPr lang="cs-CZ" sz="4400" dirty="0" err="1" smtClean="0"/>
              <a:t>Podneb</a:t>
            </a:r>
            <a:r>
              <a:rPr lang="cs-CZ" sz="4400" dirty="0" smtClean="0"/>
              <a:t>_ v těchto krajích je teplé.</a:t>
            </a:r>
            <a:endParaRPr lang="cs-CZ" sz="4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899592" y="692696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chemeClr val="bg1"/>
                </a:solidFill>
              </a:rPr>
              <a:t>Doplň koncovky podstatných jmen</a:t>
            </a:r>
          </a:p>
          <a:p>
            <a:pPr algn="ctr"/>
            <a:endParaRPr lang="cs-CZ" sz="3600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132856"/>
            <a:ext cx="8749636" cy="458229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400" dirty="0" smtClean="0"/>
              <a:t>	Do </a:t>
            </a:r>
            <a:r>
              <a:rPr lang="cs-CZ" sz="4400" b="1" dirty="0" smtClean="0">
                <a:solidFill>
                  <a:srgbClr val="FF0000"/>
                </a:solidFill>
              </a:rPr>
              <a:t>školy</a:t>
            </a:r>
            <a:r>
              <a:rPr lang="cs-CZ" sz="4400" dirty="0" smtClean="0"/>
              <a:t> začal chodit vloni. </a:t>
            </a:r>
          </a:p>
          <a:p>
            <a:pPr>
              <a:buNone/>
            </a:pPr>
            <a:r>
              <a:rPr lang="cs-CZ" sz="4400" dirty="0"/>
              <a:t>	</a:t>
            </a:r>
            <a:r>
              <a:rPr lang="cs-CZ" sz="4400" dirty="0" smtClean="0"/>
              <a:t>Z </a:t>
            </a:r>
            <a:r>
              <a:rPr lang="cs-CZ" sz="4400" b="1" dirty="0" smtClean="0">
                <a:solidFill>
                  <a:srgbClr val="FF0000"/>
                </a:solidFill>
              </a:rPr>
              <a:t>Bratislavy</a:t>
            </a:r>
            <a:r>
              <a:rPr lang="cs-CZ" sz="4400" dirty="0" smtClean="0"/>
              <a:t> do </a:t>
            </a:r>
            <a:r>
              <a:rPr lang="cs-CZ" sz="4400" b="1" dirty="0" smtClean="0">
                <a:solidFill>
                  <a:srgbClr val="FF0000"/>
                </a:solidFill>
              </a:rPr>
              <a:t>Přibyslavi</a:t>
            </a:r>
            <a:r>
              <a:rPr lang="cs-CZ" sz="4400" dirty="0" smtClean="0"/>
              <a:t> pojede </a:t>
            </a:r>
          </a:p>
          <a:p>
            <a:pPr>
              <a:buNone/>
            </a:pPr>
            <a:r>
              <a:rPr lang="cs-CZ" sz="4400" dirty="0"/>
              <a:t>	</a:t>
            </a:r>
            <a:r>
              <a:rPr lang="cs-CZ" sz="4400" dirty="0" smtClean="0"/>
              <a:t>rychlíkem. Na předměstí stály </a:t>
            </a:r>
          </a:p>
          <a:p>
            <a:pPr>
              <a:buNone/>
            </a:pPr>
            <a:r>
              <a:rPr lang="cs-CZ" sz="4400" dirty="0"/>
              <a:t>	</a:t>
            </a:r>
            <a:r>
              <a:rPr lang="cs-CZ" sz="4400" b="1" dirty="0" smtClean="0">
                <a:solidFill>
                  <a:srgbClr val="FF0000"/>
                </a:solidFill>
              </a:rPr>
              <a:t>kolosy</a:t>
            </a:r>
            <a:r>
              <a:rPr lang="cs-CZ" sz="4400" dirty="0" smtClean="0"/>
              <a:t> velkých budov. </a:t>
            </a:r>
          </a:p>
          <a:p>
            <a:pPr>
              <a:buNone/>
            </a:pPr>
            <a:r>
              <a:rPr lang="cs-CZ" sz="4400" dirty="0"/>
              <a:t>	</a:t>
            </a:r>
            <a:r>
              <a:rPr lang="cs-CZ" sz="4400" dirty="0" smtClean="0"/>
              <a:t>Mám pokoj v </a:t>
            </a:r>
            <a:r>
              <a:rPr lang="cs-CZ" sz="4400" b="1" dirty="0" smtClean="0">
                <a:solidFill>
                  <a:srgbClr val="FF0000"/>
                </a:solidFill>
              </a:rPr>
              <a:t>podkroví</a:t>
            </a:r>
            <a:r>
              <a:rPr lang="cs-CZ" sz="4400" dirty="0" smtClean="0"/>
              <a:t> domu.</a:t>
            </a:r>
          </a:p>
          <a:p>
            <a:pPr>
              <a:buNone/>
            </a:pPr>
            <a:r>
              <a:rPr lang="cs-CZ" sz="4400" dirty="0"/>
              <a:t>	</a:t>
            </a:r>
            <a:r>
              <a:rPr lang="cs-CZ" sz="4400" b="1" dirty="0" smtClean="0">
                <a:solidFill>
                  <a:srgbClr val="FF0000"/>
                </a:solidFill>
              </a:rPr>
              <a:t>Podnebí</a:t>
            </a:r>
            <a:r>
              <a:rPr lang="cs-CZ" sz="4400" dirty="0" smtClean="0"/>
              <a:t> v těchto krajích je teplé.</a:t>
            </a:r>
            <a:endParaRPr lang="cs-CZ" sz="4400" u="sng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714380"/>
          </a:xfrm>
        </p:spPr>
        <p:txBody>
          <a:bodyPr>
            <a:noAutofit/>
          </a:bodyPr>
          <a:lstStyle/>
          <a:p>
            <a:pPr lvl="0"/>
            <a:r>
              <a:rPr lang="cs-CZ" sz="3600" dirty="0" smtClean="0"/>
              <a:t>Správné řešení</a:t>
            </a:r>
            <a:endParaRPr lang="cs-CZ" sz="3600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	Ve výukovém materiálu byly použity kliparty </a:t>
            </a:r>
          </a:p>
          <a:p>
            <a:pPr>
              <a:buNone/>
            </a:pPr>
            <a:r>
              <a:rPr lang="cs-CZ" dirty="0"/>
              <a:t>	z programu MS Word 2010 od firmy </a:t>
            </a:r>
            <a:r>
              <a:rPr lang="cs-CZ" dirty="0">
                <a:hlinkClick r:id="rId2"/>
              </a:rPr>
              <a:t>www.microsoft.com</a:t>
            </a:r>
            <a:r>
              <a:rPr lang="cs-CZ" dirty="0"/>
              <a:t> . </a:t>
            </a:r>
          </a:p>
          <a:p>
            <a:pPr>
              <a:buNone/>
            </a:pPr>
            <a:r>
              <a:rPr lang="cs-CZ" dirty="0"/>
              <a:t>	Na tento software máme zakoupenou licenci. </a:t>
            </a:r>
          </a:p>
          <a:p>
            <a:endParaRPr lang="cs-CZ" dirty="0"/>
          </a:p>
          <a:p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465</TotalTime>
  <Words>186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Anotace</vt:lpstr>
      <vt:lpstr>Na správnou variantu slova klikni dvakrát.</vt:lpstr>
      <vt:lpstr>Prezentace aplikace PowerPoint</vt:lpstr>
      <vt:lpstr>Správné řešení</vt:lpstr>
      <vt:lpstr>Prezentace aplikace PowerPoint</vt:lpstr>
      <vt:lpstr>Správné řešení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Marcela</cp:lastModifiedBy>
  <cp:revision>81</cp:revision>
  <dcterms:created xsi:type="dcterms:W3CDTF">2011-06-20T10:40:08Z</dcterms:created>
  <dcterms:modified xsi:type="dcterms:W3CDTF">2012-11-26T18:56:04Z</dcterms:modified>
</cp:coreProperties>
</file>