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8" r:id="rId2"/>
    <p:sldId id="256" r:id="rId3"/>
    <p:sldId id="259" r:id="rId4"/>
    <p:sldId id="261" r:id="rId5"/>
    <p:sldId id="262" r:id="rId6"/>
    <p:sldId id="263" r:id="rId7"/>
    <p:sldId id="260" r:id="rId8"/>
    <p:sldId id="265" r:id="rId9"/>
    <p:sldId id="266" r:id="rId10"/>
    <p:sldId id="267" r:id="rId11"/>
    <p:sldId id="264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97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515F0F-77AC-45A2-B181-58F6EA42131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46E01B-1970-4B41-A7AD-E64D7F5517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56EC28-6D3A-499C-A079-884577476360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 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69F2D-6709-4D68-BDB3-62661C38F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AED9A1-85BC-45EE-B2A4-3311640071C5}" type="datetimeFigureOut">
              <a:rPr lang="cs-CZ"/>
              <a:pPr>
                <a:defRPr/>
              </a:pPr>
              <a:t>29.11.2012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sp.cz/docs/texts/constitution_1960.html" TargetMode="External"/><Relationship Id="rId2" Type="http://schemas.openxmlformats.org/officeDocument/2006/relationships/hyperlink" Target="http://www.psp.cz/docs/texts/constitution_1920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sp.cz/docs/laws/constitution.htm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26212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 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Česká a Olympijských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 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VY_32_INOVACE_ZV_3_KRE_13_CESKY_USTAVNI_VYVOJ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Krejčí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státoprávní teorie, politologie a práva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27. 11. 2012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kumimoji="0" lang="cs-CZ" sz="1050" b="0" i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Výukový učební materiál je</a:t>
                      </a:r>
                      <a:r>
                        <a:rPr kumimoji="0" lang="cs-CZ" sz="105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zaměřen na problematiku vývoje české ústavnosti od první rakouské ústavy z roku 1848 po ústavu současnou. Pomocí hypertextových odkazů k archivu dokumentů Poslanecké sněmovny Parlamentu ČR vede prezentace žáky k samostatnému posouzení proměny státotvorných idejí.</a:t>
                      </a:r>
                      <a:endParaRPr kumimoji="0" lang="cs-CZ" sz="105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 jako výklad do hodiny i jako materiál k samostudiu.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PC, diskuze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Český ústavní vývoj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algn="just"/>
            <a:r>
              <a:rPr lang="cs-CZ" sz="7600" smtClean="0"/>
              <a:t>Až do roku 1848 byla habsburská monarchie absolutistickým státem a české země byly spravovány v souladu s tzv. </a:t>
            </a:r>
            <a:r>
              <a:rPr lang="cs-CZ" sz="7600" b="1" smtClean="0"/>
              <a:t>Obnoveným zřízením zemským </a:t>
            </a:r>
            <a:r>
              <a:rPr lang="cs-CZ" sz="7600" smtClean="0"/>
              <a:t>z roku 1627.</a:t>
            </a:r>
          </a:p>
          <a:p>
            <a:pPr algn="just">
              <a:buNone/>
            </a:pPr>
            <a:endParaRPr lang="cs-CZ" sz="7600" smtClean="0"/>
          </a:p>
          <a:p>
            <a:pPr algn="just"/>
            <a:r>
              <a:rPr lang="cs-CZ" sz="7600" b="1" smtClean="0"/>
              <a:t>1848 – „Dubnová (Pillersdorfova) ústava“ </a:t>
            </a:r>
          </a:p>
          <a:p>
            <a:pPr algn="just">
              <a:buNone/>
            </a:pPr>
            <a:r>
              <a:rPr lang="cs-CZ" sz="7600" b="1" smtClean="0"/>
              <a:t> 	- </a:t>
            </a:r>
            <a:r>
              <a:rPr lang="cs-CZ" sz="7600" smtClean="0"/>
              <a:t>císař Ferdinand I. ji vydal 25. 4. 1848 během revoluce, tato ústava byla OKTROJOVANÁ (udělená) = ustanovena shora bez projednání v parlamentu	</a:t>
            </a:r>
          </a:p>
          <a:p>
            <a:pPr algn="just">
              <a:buNone/>
            </a:pPr>
            <a:r>
              <a:rPr lang="cs-CZ" sz="7600" smtClean="0"/>
              <a:t>	</a:t>
            </a:r>
            <a:r>
              <a:rPr lang="cs-CZ" sz="7600" u="sng" smtClean="0"/>
              <a:t>NAVRHOVALA DĚLBU MOCI</a:t>
            </a:r>
            <a:r>
              <a:rPr lang="cs-CZ" sz="7600" smtClean="0"/>
              <a:t>: </a:t>
            </a:r>
          </a:p>
          <a:p>
            <a:pPr algn="just">
              <a:buNone/>
            </a:pPr>
            <a:r>
              <a:rPr lang="cs-CZ" sz="7600" smtClean="0"/>
              <a:t>	</a:t>
            </a:r>
            <a:r>
              <a:rPr lang="cs-CZ" sz="7600" u="sng" smtClean="0"/>
              <a:t>výkonná</a:t>
            </a:r>
            <a:r>
              <a:rPr lang="cs-CZ" sz="7600" smtClean="0"/>
              <a:t>: císař si ponechával značné pravomoce (zahraniční politika, armáda) a v legislativním procesu schvalování zákonů mu zůstávalo právo veta, </a:t>
            </a:r>
          </a:p>
          <a:p>
            <a:pPr algn="just">
              <a:buNone/>
            </a:pPr>
            <a:r>
              <a:rPr lang="cs-CZ" sz="7600" smtClean="0"/>
              <a:t>	</a:t>
            </a:r>
            <a:r>
              <a:rPr lang="cs-CZ" sz="7600" u="sng" smtClean="0"/>
              <a:t>soudní</a:t>
            </a:r>
            <a:r>
              <a:rPr lang="cs-CZ" sz="7600" smtClean="0"/>
              <a:t>: soustava nezávislých soudů, </a:t>
            </a:r>
          </a:p>
          <a:p>
            <a:pPr algn="just">
              <a:buNone/>
            </a:pPr>
            <a:r>
              <a:rPr lang="cs-CZ" sz="7600" smtClean="0"/>
              <a:t>	</a:t>
            </a:r>
            <a:r>
              <a:rPr lang="cs-CZ" sz="7600" u="sng" smtClean="0"/>
              <a:t>zákonodárná</a:t>
            </a:r>
            <a:r>
              <a:rPr lang="cs-CZ" sz="7600" smtClean="0"/>
              <a:t> – dvoukomorový parlament: členové  horní komory měli být ustavováni jmenováním, členové dolní komory volbou (velební právo pouze pro majetné).</a:t>
            </a:r>
          </a:p>
          <a:p>
            <a:pPr algn="just">
              <a:buNone/>
            </a:pPr>
            <a:r>
              <a:rPr lang="cs-CZ" sz="7600" b="1" smtClean="0"/>
              <a:t>	Ústava nevstoupila v platnost.</a:t>
            </a:r>
          </a:p>
          <a:p>
            <a:pPr>
              <a:buNone/>
            </a:pPr>
            <a:endParaRPr lang="cs-CZ" b="1" smtClean="0"/>
          </a:p>
          <a:p>
            <a:pPr algn="r">
              <a:buNone/>
            </a:pPr>
            <a:r>
              <a:rPr lang="cs-CZ" sz="4400" smtClean="0"/>
              <a:t>(Bendl, 2000, Dušek, 2012)</a:t>
            </a:r>
            <a:endParaRPr lang="cs-CZ" sz="440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Počátky české ústavnosti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900" b="1" smtClean="0"/>
              <a:t>1849 – „Březnová (Stadionova) ústava“</a:t>
            </a:r>
          </a:p>
          <a:p>
            <a:pPr algn="just">
              <a:buNone/>
            </a:pPr>
            <a:r>
              <a:rPr lang="cs-CZ" sz="1900" smtClean="0"/>
              <a:t>	Panovník měl spolu s parlamentem zákonodárnou moc a spolu s ministry měl i výkonnou moc. K ústavě byla vydána i listina základních občanských práv, jež však mohla být pozastavena vládou. Ústava také zaváděla obecní samosprávu. Nebyla nikdy realizována.  Formálně byla 31. 12. 1851 zrušena SILVESTROVSKÝMI PATENTY – zahájily éru </a:t>
            </a:r>
            <a:r>
              <a:rPr lang="cs-CZ" sz="1900" b="1" smtClean="0"/>
              <a:t>neoabsolutismu</a:t>
            </a:r>
            <a:r>
              <a:rPr lang="cs-CZ" sz="1900" smtClean="0"/>
              <a:t>, jejímž symbolem byl ministr vnitra A. Bach. Některá ustanovení schválená během revoluce zůstala v platnosti: rovnost před zákonem + zrušení poddanství.</a:t>
            </a:r>
          </a:p>
          <a:p>
            <a:endParaRPr lang="cs-CZ" sz="1900" b="1" smtClean="0"/>
          </a:p>
          <a:p>
            <a:pPr algn="r">
              <a:buNone/>
            </a:pPr>
            <a:r>
              <a:rPr lang="cs-CZ" sz="1100" smtClean="0"/>
              <a:t>(Bendl, 2000, Dušek, 2012)</a:t>
            </a:r>
            <a:endParaRPr lang="cs-CZ" sz="110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Počátky české ústavnosti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/>
            <a:r>
              <a:rPr lang="cs-CZ" sz="1900" b="1" smtClean="0"/>
              <a:t>1861 – „Únorová (Schmerlingova) ústava“ </a:t>
            </a:r>
          </a:p>
          <a:p>
            <a:pPr algn="just">
              <a:buNone/>
            </a:pPr>
            <a:r>
              <a:rPr lang="cs-CZ" sz="1900" b="1" smtClean="0"/>
              <a:t>	</a:t>
            </a:r>
            <a:r>
              <a:rPr lang="cs-CZ" sz="1900" smtClean="0"/>
              <a:t>Rakouské císařství se mění na konstituční monarchii, je zřízen zákonodárný sbor = ŘÍŠSKÁ RADa , Poslanecká sněmovna (volena zemskými sněmy), Panská sněmovna (jmenovaná císařem). </a:t>
            </a:r>
          </a:p>
          <a:p>
            <a:pPr algn="just">
              <a:buNone/>
            </a:pPr>
            <a:r>
              <a:rPr lang="cs-CZ" sz="1900" smtClean="0"/>
              <a:t>	Výkonnou moc měl císař (dle paragrafu 13 mohla vláda v případě nutnosti vydat zákon bez součinnosti poslanců, jakož i bez jejich dodatečného souhlasu. </a:t>
            </a:r>
          </a:p>
          <a:p>
            <a:pPr algn="just">
              <a:buNone/>
            </a:pPr>
            <a:r>
              <a:rPr lang="cs-CZ" sz="1900" smtClean="0"/>
              <a:t>	VOLEBNÍ KURIE = třída voličů, která volí odděleně od jiných tříd:</a:t>
            </a:r>
          </a:p>
          <a:p>
            <a:pPr algn="just">
              <a:buNone/>
            </a:pPr>
            <a:r>
              <a:rPr lang="cs-CZ" sz="1900" smtClean="0"/>
              <a:t>	</a:t>
            </a:r>
            <a:r>
              <a:rPr lang="cs-CZ" sz="1900" u="sng" smtClean="0"/>
              <a:t>velkostatkářská,</a:t>
            </a:r>
          </a:p>
          <a:p>
            <a:pPr algn="just">
              <a:buNone/>
            </a:pPr>
            <a:r>
              <a:rPr lang="cs-CZ" sz="1900" smtClean="0"/>
              <a:t>	</a:t>
            </a:r>
            <a:r>
              <a:rPr lang="cs-CZ" sz="1900" u="sng" smtClean="0"/>
              <a:t>obchodních měst, </a:t>
            </a:r>
          </a:p>
          <a:p>
            <a:pPr algn="just">
              <a:buNone/>
            </a:pPr>
            <a:r>
              <a:rPr lang="cs-CZ" sz="1900" smtClean="0"/>
              <a:t>	</a:t>
            </a:r>
            <a:r>
              <a:rPr lang="cs-CZ" sz="1900" u="sng" smtClean="0"/>
              <a:t>obchodních a živnostenských komor,</a:t>
            </a:r>
            <a:r>
              <a:rPr lang="cs-CZ" sz="1900" smtClean="0"/>
              <a:t> </a:t>
            </a:r>
          </a:p>
          <a:p>
            <a:pPr algn="just">
              <a:buNone/>
            </a:pPr>
            <a:r>
              <a:rPr lang="cs-CZ" sz="1900" smtClean="0"/>
              <a:t>	</a:t>
            </a:r>
            <a:r>
              <a:rPr lang="cs-CZ" sz="1900" u="sng" smtClean="0"/>
              <a:t>venkovských obcí.</a:t>
            </a:r>
          </a:p>
          <a:p>
            <a:pPr algn="just">
              <a:buNone/>
            </a:pPr>
            <a:r>
              <a:rPr lang="cs-CZ" sz="1900" smtClean="0"/>
              <a:t>	Každá kurie volí stejný počet poslanců bez ohledu na rozdílný počet voličů v jednotlivých kuriích. v převážně aristokratické velkostatkářské kurii připadal jeden hlas na několik desítek voličů, v kurii městské na několik set</a:t>
            </a:r>
            <a:br>
              <a:rPr lang="cs-CZ" sz="1900" smtClean="0"/>
            </a:br>
            <a:r>
              <a:rPr lang="cs-CZ" sz="1900" smtClean="0"/>
              <a:t>a v kurii venkovské na několik tisíc.</a:t>
            </a:r>
          </a:p>
          <a:p>
            <a:pPr>
              <a:buNone/>
            </a:pPr>
            <a:endParaRPr lang="cs-CZ" sz="1900" smtClean="0"/>
          </a:p>
          <a:p>
            <a:pPr algn="r">
              <a:buNone/>
            </a:pPr>
            <a:r>
              <a:rPr lang="cs-CZ" sz="1300" smtClean="0"/>
              <a:t>(Dušek, 2012)</a:t>
            </a:r>
            <a:endParaRPr lang="cs-CZ" sz="130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Počátky české ústavnosti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900" b="1" smtClean="0"/>
              <a:t>1867 – „Prosincová ústava“</a:t>
            </a:r>
            <a:r>
              <a:rPr lang="cs-CZ" sz="1900" smtClean="0"/>
              <a:t> (platila do r. 1918)</a:t>
            </a:r>
          </a:p>
          <a:p>
            <a:pPr algn="just">
              <a:buNone/>
            </a:pPr>
            <a:r>
              <a:rPr lang="cs-CZ" sz="1900" smtClean="0"/>
              <a:t>	- vznik Rakouska-Uherska (rakousko-uherské vyrovnání)</a:t>
            </a:r>
          </a:p>
          <a:p>
            <a:pPr algn="just">
              <a:buNone/>
            </a:pPr>
            <a:r>
              <a:rPr lang="cs-CZ" sz="1900" smtClean="0"/>
              <a:t>	Uhry – velmi silné postavení – jednotné Rakouské císařství se fakticky rozdělilo na dva celky nazývané Předlitavsko</a:t>
            </a:r>
            <a:br>
              <a:rPr lang="cs-CZ" sz="1900" smtClean="0"/>
            </a:br>
            <a:r>
              <a:rPr lang="cs-CZ" sz="1900" smtClean="0"/>
              <a:t>a Zalitavsko.</a:t>
            </a:r>
          </a:p>
          <a:p>
            <a:pPr algn="just">
              <a:buNone/>
            </a:pPr>
            <a:r>
              <a:rPr lang="cs-CZ" sz="1900" smtClean="0"/>
              <a:t>	- </a:t>
            </a:r>
            <a:r>
              <a:rPr lang="cs-CZ" sz="1900" u="sng" smtClean="0"/>
              <a:t>konfederace</a:t>
            </a:r>
            <a:r>
              <a:rPr lang="cs-CZ" sz="1900" smtClean="0"/>
              <a:t> = společný panovník, finance, armáda, zahraniční politika </a:t>
            </a:r>
          </a:p>
          <a:p>
            <a:pPr algn="just">
              <a:buNone/>
            </a:pPr>
            <a:r>
              <a:rPr lang="cs-CZ" sz="1900" smtClean="0"/>
              <a:t>	V roce 1873 bylo zavedeno přímé volební právo do říšské rady</a:t>
            </a:r>
          </a:p>
          <a:p>
            <a:pPr algn="just">
              <a:buNone/>
            </a:pPr>
            <a:r>
              <a:rPr lang="cs-CZ" sz="1900" smtClean="0"/>
              <a:t>	Roku 1907 zavedeno všeobecné, tajné, rovné a přímé hlasovací právo. Aktivní od 24 let a pasivní od 30 let. Z hlasování však byly ještě až do roku 1918 fakticky vyloučeny ženy (zákon volební právo žen nevylučoval, ale plátci daní byli obvykle muži, proto se ženy k volbám dostaly jen výjimečně).</a:t>
            </a:r>
          </a:p>
          <a:p>
            <a:pPr algn="just">
              <a:buNone/>
            </a:pPr>
            <a:endParaRPr lang="cs-CZ" sz="1900" smtClean="0"/>
          </a:p>
          <a:p>
            <a:endParaRPr lang="cs-CZ" sz="1900" smtClean="0"/>
          </a:p>
          <a:p>
            <a:pPr algn="r">
              <a:buNone/>
            </a:pPr>
            <a:r>
              <a:rPr lang="cs-CZ" sz="1300" smtClean="0"/>
              <a:t>(Dušek, 2012)</a:t>
            </a:r>
            <a:endParaRPr lang="cs-CZ" sz="130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Počátky české ústavnosti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cs-CZ" sz="2200" b="1" smtClean="0"/>
              <a:t>1918 - Prozatímní ústava</a:t>
            </a:r>
          </a:p>
          <a:p>
            <a:pPr algn="just">
              <a:buNone/>
            </a:pPr>
            <a:r>
              <a:rPr lang="cs-CZ" sz="2200" smtClean="0"/>
              <a:t>	- nový stát bude demokratická republika, moc bude rozdělena na tři nezávislé složky</a:t>
            </a:r>
          </a:p>
          <a:p>
            <a:pPr algn="just">
              <a:buNone/>
            </a:pPr>
            <a:endParaRPr lang="cs-CZ" sz="2200" smtClean="0"/>
          </a:p>
          <a:p>
            <a:pPr algn="just"/>
            <a:r>
              <a:rPr lang="cs-CZ" sz="2200" b="1" smtClean="0"/>
              <a:t>1920 - Ústavní listina Československé republiky </a:t>
            </a:r>
            <a:r>
              <a:rPr lang="cs-CZ" sz="2200" smtClean="0"/>
              <a:t> </a:t>
            </a:r>
          </a:p>
          <a:p>
            <a:pPr algn="just">
              <a:buNone/>
            </a:pPr>
            <a:r>
              <a:rPr lang="cs-CZ" sz="2200" smtClean="0"/>
              <a:t>	- platná až do 9. 5. 1948</a:t>
            </a:r>
          </a:p>
          <a:p>
            <a:pPr algn="just">
              <a:buNone/>
            </a:pPr>
            <a:r>
              <a:rPr lang="cs-CZ" sz="2200" smtClean="0"/>
              <a:t>	- přijata dvoukomorovým Národním shromážděním</a:t>
            </a:r>
          </a:p>
          <a:p>
            <a:pPr algn="just">
              <a:buNone/>
            </a:pPr>
            <a:r>
              <a:rPr lang="cs-CZ" sz="2200" smtClean="0"/>
              <a:t>	- prezident volený na dobu sedmi let</a:t>
            </a:r>
          </a:p>
          <a:p>
            <a:pPr algn="just">
              <a:buNone/>
            </a:pPr>
            <a:endParaRPr lang="cs-CZ" sz="2200" smtClean="0"/>
          </a:p>
          <a:p>
            <a:pPr algn="just">
              <a:buNone/>
            </a:pPr>
            <a:r>
              <a:rPr lang="cs-CZ" sz="2200" smtClean="0"/>
              <a:t>	Svým pojetím byla tato Ústava založena na existenci národa československého, který má větve českou</a:t>
            </a:r>
            <a:br>
              <a:rPr lang="cs-CZ" sz="2200" smtClean="0"/>
            </a:br>
            <a:r>
              <a:rPr lang="cs-CZ" sz="2200" smtClean="0"/>
              <a:t>a slovenskou. To bylo vyvoláno situací, kdy počet Němců v novém státě převyšoval počet Slováků. Státotvorný národ československý však už tvořil dvoutřetinovou většinu.</a:t>
            </a:r>
          </a:p>
          <a:p>
            <a:pPr algn="r">
              <a:buNone/>
            </a:pPr>
            <a:r>
              <a:rPr lang="cs-CZ" sz="1500" smtClean="0"/>
              <a:t>(Bendl, 2000, Dušek, 2012)</a:t>
            </a:r>
          </a:p>
          <a:p>
            <a:pPr>
              <a:buNone/>
            </a:pP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Československé ústavy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algn="just">
              <a:lnSpc>
                <a:spcPct val="120000"/>
              </a:lnSpc>
            </a:pPr>
            <a:r>
              <a:rPr lang="cs-CZ" sz="4000" b="1" smtClean="0"/>
              <a:t>30. 9. 1938 – Mnichovská dohoda</a:t>
            </a:r>
          </a:p>
          <a:p>
            <a:pPr algn="just">
              <a:lnSpc>
                <a:spcPct val="120000"/>
              </a:lnSpc>
            </a:pPr>
            <a:r>
              <a:rPr lang="cs-CZ" sz="4000" b="1" smtClean="0"/>
              <a:t>22. 11. 1938 - Ústavní zákon o autonomii Podkarpatské Rusi</a:t>
            </a:r>
          </a:p>
          <a:p>
            <a:pPr algn="just">
              <a:lnSpc>
                <a:spcPct val="120000"/>
              </a:lnSpc>
            </a:pPr>
            <a:r>
              <a:rPr lang="cs-CZ" sz="4000" b="1" smtClean="0"/>
              <a:t>22. 11. 1938 - Ústavní zákon o autonomii Slovenské země</a:t>
            </a:r>
          </a:p>
          <a:p>
            <a:pPr algn="just">
              <a:lnSpc>
                <a:spcPct val="120000"/>
              </a:lnSpc>
            </a:pPr>
            <a:r>
              <a:rPr lang="cs-CZ" sz="4000" b="1" smtClean="0"/>
              <a:t>16. 3. 1939 - Výnos o zřízení Protektorátu Čechy a Morava </a:t>
            </a:r>
          </a:p>
          <a:p>
            <a:pPr algn="just">
              <a:lnSpc>
                <a:spcPct val="120000"/>
              </a:lnSpc>
              <a:buNone/>
            </a:pPr>
            <a:endParaRPr lang="cs-CZ" sz="4000" b="1" smtClean="0"/>
          </a:p>
          <a:p>
            <a:pPr algn="just">
              <a:lnSpc>
                <a:spcPct val="120000"/>
              </a:lnSpc>
            </a:pPr>
            <a:r>
              <a:rPr lang="cs-CZ" sz="7200" b="1" smtClean="0"/>
              <a:t>9. května 1948 - Ústava Československé republiky </a:t>
            </a:r>
          </a:p>
          <a:p>
            <a:pPr algn="just">
              <a:lnSpc>
                <a:spcPct val="120000"/>
              </a:lnSpc>
              <a:buNone/>
            </a:pPr>
            <a:r>
              <a:rPr lang="cs-CZ" sz="7200" b="1" smtClean="0"/>
              <a:t>	</a:t>
            </a:r>
            <a:r>
              <a:rPr lang="cs-CZ" sz="7200" smtClean="0"/>
              <a:t>– formálně zachovávala některé rysy charakteristické pro pluralitní demokracii (oddělení mocí, zakotvení základních práv a svobod, nezávislé soudnictví atd.)</a:t>
            </a:r>
          </a:p>
          <a:p>
            <a:pPr algn="just">
              <a:lnSpc>
                <a:spcPct val="120000"/>
              </a:lnSpc>
              <a:buNone/>
            </a:pPr>
            <a:r>
              <a:rPr lang="cs-CZ" sz="7200" smtClean="0"/>
              <a:t>	Skutečné ústavní poměry se od jejího znění téměř kompletně odchylovaly, takže se ústava stala jen prázdnou literou.</a:t>
            </a:r>
          </a:p>
          <a:p>
            <a:pPr algn="just">
              <a:lnSpc>
                <a:spcPct val="120000"/>
              </a:lnSpc>
              <a:buNone/>
            </a:pPr>
            <a:endParaRPr lang="cs-CZ" sz="7200" smtClean="0"/>
          </a:p>
          <a:p>
            <a:pPr algn="just">
              <a:lnSpc>
                <a:spcPct val="120000"/>
              </a:lnSpc>
              <a:buNone/>
            </a:pPr>
            <a:r>
              <a:rPr lang="cs-CZ" sz="7200" smtClean="0"/>
              <a:t>	(Ústava už nepoužívá pojem „československý národ“, ale „československý lid“, a píše o dvou bratrských národech, Češích a Slovácích.)</a:t>
            </a:r>
          </a:p>
          <a:p>
            <a:pPr algn="just">
              <a:lnSpc>
                <a:spcPct val="120000"/>
              </a:lnSpc>
              <a:buNone/>
            </a:pPr>
            <a:r>
              <a:rPr lang="cs-CZ" sz="7200" smtClean="0"/>
              <a:t>	</a:t>
            </a:r>
            <a:endParaRPr lang="cs-CZ" sz="2200" b="1" smtClean="0"/>
          </a:p>
          <a:p>
            <a:pPr algn="just"/>
            <a:endParaRPr lang="cs-CZ" sz="4400" b="1" smtClean="0"/>
          </a:p>
          <a:p>
            <a:pPr algn="r">
              <a:buNone/>
            </a:pPr>
            <a:r>
              <a:rPr lang="cs-CZ" sz="4000" smtClean="0"/>
              <a:t>(</a:t>
            </a:r>
            <a:r>
              <a:rPr lang="cs-CZ" sz="4400" smtClean="0"/>
              <a:t>Bendl, 2000, Dušek, 2012)</a:t>
            </a:r>
            <a:endParaRPr lang="cs-CZ" sz="4000" smtClean="0"/>
          </a:p>
          <a:p>
            <a:pPr>
              <a:buNone/>
            </a:pPr>
            <a:endParaRPr lang="cs-CZ" sz="480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Československé ústavy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algn="just"/>
            <a:r>
              <a:rPr lang="cs-CZ" sz="7200" b="1" smtClean="0"/>
              <a:t>1960 - Ústava Československé socialistické republiky</a:t>
            </a:r>
          </a:p>
          <a:p>
            <a:pPr algn="just"/>
            <a:endParaRPr lang="cs-CZ" sz="7200" b="1" smtClean="0"/>
          </a:p>
          <a:p>
            <a:pPr algn="just">
              <a:buNone/>
            </a:pPr>
            <a:r>
              <a:rPr lang="cs-CZ" sz="7200" b="1" smtClean="0"/>
              <a:t>	- </a:t>
            </a:r>
            <a:r>
              <a:rPr lang="cs-CZ" sz="7200" smtClean="0"/>
              <a:t>nepokrytě totalitní ústava</a:t>
            </a:r>
          </a:p>
          <a:p>
            <a:pPr algn="just">
              <a:buNone/>
            </a:pPr>
            <a:r>
              <a:rPr lang="cs-CZ" sz="7200" smtClean="0"/>
              <a:t>	- konstatuje dosažení socialismu</a:t>
            </a:r>
          </a:p>
          <a:p>
            <a:pPr algn="just">
              <a:buNone/>
            </a:pPr>
            <a:endParaRPr lang="cs-CZ" sz="7200" smtClean="0"/>
          </a:p>
          <a:p>
            <a:pPr algn="just">
              <a:buNone/>
            </a:pPr>
            <a:r>
              <a:rPr lang="cs-CZ" sz="7200" smtClean="0"/>
              <a:t>	Změna názvu státu: Československá socialistická republika (ČSSR) </a:t>
            </a:r>
          </a:p>
          <a:p>
            <a:pPr algn="just">
              <a:buNone/>
            </a:pPr>
            <a:endParaRPr lang="cs-CZ" sz="7200" smtClean="0"/>
          </a:p>
          <a:p>
            <a:pPr algn="just">
              <a:buNone/>
            </a:pPr>
            <a:r>
              <a:rPr lang="cs-CZ" sz="7200" smtClean="0"/>
              <a:t>	Hlava první „Společenské zřízení“ mimo jiné zaváděla vedoucí úlohu komunistické strany (čl. 4).</a:t>
            </a:r>
          </a:p>
          <a:p>
            <a:pPr algn="just">
              <a:buNone/>
            </a:pPr>
            <a:endParaRPr lang="cs-CZ" sz="7200" smtClean="0"/>
          </a:p>
          <a:p>
            <a:pPr algn="just"/>
            <a:r>
              <a:rPr lang="cs-CZ" sz="7200" b="1" smtClean="0"/>
              <a:t>1968 - Ústavní zákon o československé federaci</a:t>
            </a:r>
          </a:p>
          <a:p>
            <a:pPr algn="just"/>
            <a:endParaRPr lang="cs-CZ" sz="7200" smtClean="0"/>
          </a:p>
          <a:p>
            <a:pPr algn="just">
              <a:buNone/>
            </a:pPr>
            <a:endParaRPr lang="cs-CZ" sz="4000" smtClean="0"/>
          </a:p>
          <a:p>
            <a:pPr algn="just"/>
            <a:endParaRPr lang="cs-CZ" sz="2900" b="1" smtClean="0"/>
          </a:p>
          <a:p>
            <a:pPr algn="just">
              <a:buNone/>
            </a:pPr>
            <a:endParaRPr lang="cs-CZ" sz="2200" b="1" smtClean="0"/>
          </a:p>
          <a:p>
            <a:pPr algn="just"/>
            <a:endParaRPr lang="cs-CZ" sz="2200" b="1" smtClean="0"/>
          </a:p>
          <a:p>
            <a:pPr algn="r">
              <a:buNone/>
            </a:pPr>
            <a:r>
              <a:rPr lang="cs-CZ" sz="3200" smtClean="0"/>
              <a:t>(</a:t>
            </a:r>
            <a:r>
              <a:rPr lang="cs-CZ" sz="3600" smtClean="0"/>
              <a:t>Bendl, 2000, Dušek, 2012</a:t>
            </a:r>
            <a:r>
              <a:rPr lang="cs-CZ" sz="2300" smtClean="0"/>
              <a:t>)</a:t>
            </a:r>
            <a:endParaRPr lang="cs-CZ" sz="2000" smtClean="0"/>
          </a:p>
          <a:p>
            <a:pPr>
              <a:buNone/>
            </a:pP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Československé ústavy</a:t>
            </a:r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r>
              <a:rPr lang="cs-CZ" sz="2400" b="1" smtClean="0"/>
              <a:t>1989</a:t>
            </a:r>
          </a:p>
          <a:p>
            <a:pPr algn="just"/>
            <a:r>
              <a:rPr lang="cs-CZ" sz="2400" smtClean="0"/>
              <a:t>z ústavy odstraněna vedoucí úloha strany KSČ </a:t>
            </a:r>
          </a:p>
          <a:p>
            <a:pPr algn="just"/>
            <a:r>
              <a:rPr lang="cs-CZ" sz="2400" smtClean="0"/>
              <a:t>1991 – přijata Listina základních práv a svobod</a:t>
            </a:r>
          </a:p>
          <a:p>
            <a:pPr algn="just"/>
            <a:r>
              <a:rPr lang="cs-CZ" sz="2400" smtClean="0"/>
              <a:t>16. 12. 1992 – přijata Ústava České republiky</a:t>
            </a:r>
          </a:p>
          <a:p>
            <a:pPr algn="just">
              <a:buNone/>
            </a:pPr>
            <a:r>
              <a:rPr lang="cs-CZ" sz="2400" smtClean="0"/>
              <a:t>(v platnosti od 1. 1. 1993)</a:t>
            </a:r>
          </a:p>
          <a:p>
            <a:pPr algn="just">
              <a:buNone/>
            </a:pPr>
            <a:endParaRPr lang="cs-CZ" sz="4000" smtClean="0"/>
          </a:p>
          <a:p>
            <a:pPr algn="just"/>
            <a:endParaRPr lang="cs-CZ" sz="2900" b="1" smtClean="0"/>
          </a:p>
          <a:p>
            <a:pPr algn="just">
              <a:buNone/>
            </a:pPr>
            <a:endParaRPr lang="cs-CZ" sz="2200" b="1" smtClean="0"/>
          </a:p>
          <a:p>
            <a:pPr algn="just"/>
            <a:endParaRPr lang="cs-CZ" sz="2200" b="1" smtClean="0"/>
          </a:p>
          <a:p>
            <a:pPr algn="r">
              <a:buNone/>
            </a:pPr>
            <a:r>
              <a:rPr lang="cs-CZ" sz="1400" smtClean="0"/>
              <a:t>(</a:t>
            </a:r>
            <a:r>
              <a:rPr lang="cs-CZ" sz="1600" smtClean="0"/>
              <a:t>Bendl, 2000, Dušek, 2012</a:t>
            </a:r>
            <a:r>
              <a:rPr lang="cs-CZ" sz="1100" smtClean="0"/>
              <a:t>)</a:t>
            </a:r>
            <a:endParaRPr lang="cs-CZ" sz="1050" smtClean="0"/>
          </a:p>
          <a:p>
            <a:pPr>
              <a:buNone/>
            </a:pP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Československé ústavy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>
              <a:hlinkClick r:id="rId2"/>
            </a:endParaRPr>
          </a:p>
          <a:p>
            <a:pPr algn="ctr"/>
            <a:r>
              <a:rPr lang="cs-CZ" smtClean="0">
                <a:hlinkClick r:id="rId2"/>
              </a:rPr>
              <a:t>Ústavní listina ČSR</a:t>
            </a:r>
            <a:endParaRPr lang="cs-CZ" smtClean="0"/>
          </a:p>
          <a:p>
            <a:pPr>
              <a:buNone/>
            </a:pPr>
            <a:endParaRPr lang="cs-CZ" smtClean="0"/>
          </a:p>
          <a:p>
            <a:pPr algn="ctr"/>
            <a:r>
              <a:rPr lang="cs-CZ" smtClean="0">
                <a:hlinkClick r:id="rId3"/>
              </a:rPr>
              <a:t>Ústava ČSSR</a:t>
            </a:r>
            <a:endParaRPr lang="cs-CZ" smtClean="0"/>
          </a:p>
          <a:p>
            <a:endParaRPr lang="cs-CZ" smtClean="0"/>
          </a:p>
          <a:p>
            <a:pPr algn="ctr"/>
            <a:r>
              <a:rPr lang="cs-CZ" smtClean="0">
                <a:hlinkClick r:id="rId4"/>
              </a:rPr>
              <a:t>Ústava České republiky</a:t>
            </a:r>
            <a:endParaRPr lang="cs-CZ" smtClean="0"/>
          </a:p>
          <a:p>
            <a:pPr>
              <a:buNone/>
            </a:pP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smtClean="0"/>
              <a:t>Porovnejte úvodní články československých ústav s ústavou současnou. O jaké „filozofii státu“ (o jakých státotvorných idejích) texty vypovídají?</a:t>
            </a: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412776"/>
            <a:ext cx="8229600" cy="4525963"/>
          </a:xfrm>
        </p:spPr>
        <p:txBody>
          <a:bodyPr>
            <a:noAutofit/>
          </a:bodyPr>
          <a:lstStyle/>
          <a:p>
            <a:r>
              <a:rPr lang="cs-CZ" sz="1600" smtClean="0"/>
              <a:t>BENDL, Stanislav. </a:t>
            </a:r>
            <a:r>
              <a:rPr lang="cs-CZ" sz="1600" i="1" smtClean="0"/>
              <a:t>Maturita ze společenských věd</a:t>
            </a:r>
            <a:r>
              <a:rPr lang="cs-CZ" sz="1600" smtClean="0"/>
              <a:t>. 2. vyd. Praha: Aleš Skřivan ml., 2000, ISBN 80-902261-9-1.</a:t>
            </a:r>
          </a:p>
          <a:p>
            <a:r>
              <a:rPr lang="cs-CZ" sz="1600" smtClean="0"/>
              <a:t>ČESKO. Zákon č. 1/1993 Sb. ze dne 16. prosince 1992, Ústava České republiky. In: Sbírka zákonů České republiky. 1998, částka 1, s. 1 – 24. ISSN 1211-1244.</a:t>
            </a:r>
          </a:p>
          <a:p>
            <a:r>
              <a:rPr lang="cs-CZ" sz="1600" smtClean="0"/>
              <a:t>DUŠEK, Jan. Ústavní vývoj v českých zemích 1848–1992. </a:t>
            </a:r>
            <a:r>
              <a:rPr lang="cs-CZ" sz="1600" i="1" smtClean="0"/>
              <a:t>Metodický portál : Digitální učební materiály</a:t>
            </a:r>
            <a:r>
              <a:rPr lang="cs-CZ" sz="1600" smtClean="0"/>
              <a:t> [online]. 07. 09. 2011, [cit. 2012-11-27]. Dostupný z WWW: &lt;http://dum.rvp.cz/materialy/ustavni-vyvoj-v-ceskych-zemich-1848-1992.html&gt;. ISSN 1802-4785.</a:t>
            </a:r>
          </a:p>
          <a:p>
            <a:r>
              <a:rPr lang="it-IT" sz="1600" smtClean="0"/>
              <a:t>POSLANECKÁ SNĚMOVN</a:t>
            </a:r>
            <a:r>
              <a:rPr lang="cs-CZ" sz="1600" smtClean="0"/>
              <a:t>A </a:t>
            </a:r>
            <a:r>
              <a:rPr lang="it-IT" sz="1600" smtClean="0"/>
              <a:t>PARLAMENTU ČR. </a:t>
            </a:r>
            <a:r>
              <a:rPr lang="it-IT" sz="1600" i="1" smtClean="0"/>
              <a:t>Office</a:t>
            </a:r>
            <a:r>
              <a:rPr lang="it-IT" sz="1600" smtClean="0"/>
              <a:t> [online]. [cit. 31.10.2012]. Dostupný na WWW: </a:t>
            </a:r>
            <a:r>
              <a:rPr lang="en-US" sz="1600" smtClean="0"/>
              <a:t>http://www.psp.cz/docs/laws/constitution.html</a:t>
            </a:r>
          </a:p>
          <a:p>
            <a:r>
              <a:rPr lang="it-IT" sz="1600" smtClean="0"/>
              <a:t>POSLANECKÁ SNĚMOVN</a:t>
            </a:r>
            <a:r>
              <a:rPr lang="cs-CZ" sz="1600" smtClean="0"/>
              <a:t>A </a:t>
            </a:r>
            <a:r>
              <a:rPr lang="it-IT" sz="1600" smtClean="0"/>
              <a:t>PARLAMENTU ČR. </a:t>
            </a:r>
            <a:r>
              <a:rPr lang="it-IT" sz="1600" i="1" smtClean="0"/>
              <a:t>Office</a:t>
            </a:r>
            <a:r>
              <a:rPr lang="it-IT" sz="1600" smtClean="0"/>
              <a:t> [online]. [cit. 31.10.2012]. Dostupný na WWW: http://www.psp.cz/docs/texts/constitution_1920.html</a:t>
            </a:r>
            <a:endParaRPr lang="cs-CZ" sz="1600" smtClean="0"/>
          </a:p>
          <a:p>
            <a:r>
              <a:rPr lang="it-IT" sz="1600" smtClean="0"/>
              <a:t>POSLANECKÁ SNĚMOVN</a:t>
            </a:r>
            <a:r>
              <a:rPr lang="cs-CZ" sz="1600" smtClean="0"/>
              <a:t>A </a:t>
            </a:r>
            <a:r>
              <a:rPr lang="it-IT" sz="1600" smtClean="0"/>
              <a:t>PARLAMENTU ČR. </a:t>
            </a:r>
            <a:r>
              <a:rPr lang="it-IT" sz="1600" i="1" smtClean="0"/>
              <a:t>Office</a:t>
            </a:r>
            <a:r>
              <a:rPr lang="it-IT" sz="1600" smtClean="0"/>
              <a:t> [online]. [cit. 31.10.2012]. Dostupný na WWW: </a:t>
            </a:r>
            <a:r>
              <a:rPr lang="cs-CZ" sz="1600" smtClean="0"/>
              <a:t>http://www.psp.cz/docs/texts/constitution_1960.html</a:t>
            </a:r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259</TotalTime>
  <Words>176</Words>
  <Application>Microsoft Office PowerPoint</Application>
  <PresentationFormat>Předvádění na obrazovce (4:3)</PresentationFormat>
  <Paragraphs>129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Snímek 1</vt:lpstr>
      <vt:lpstr>Český ústavní vývoj</vt:lpstr>
      <vt:lpstr>Počátky české ústavnosti</vt:lpstr>
      <vt:lpstr>Počátky české ústavnosti</vt:lpstr>
      <vt:lpstr>Počátky české ústavnosti</vt:lpstr>
      <vt:lpstr>Počátky české ústavnosti</vt:lpstr>
      <vt:lpstr>Československé ústavy</vt:lpstr>
      <vt:lpstr>Československé ústavy</vt:lpstr>
      <vt:lpstr>Československé ústavy</vt:lpstr>
      <vt:lpstr>Československé ústavy</vt:lpstr>
      <vt:lpstr>Porovnejte úvodní články československých ústav s ústavou současnou. O jaké „filozofii státu“ (o jakých státotvorných idejích) texty vypovídají?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ústavní vývoj</dc:title>
  <dc:creator>PC</dc:creator>
  <cp:lastModifiedBy>Jiří Krejčí</cp:lastModifiedBy>
  <cp:revision>28</cp:revision>
  <dcterms:created xsi:type="dcterms:W3CDTF">2012-11-27T16:21:41Z</dcterms:created>
  <dcterms:modified xsi:type="dcterms:W3CDTF">2012-11-29T18:46:45Z</dcterms:modified>
</cp:coreProperties>
</file>