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7" r:id="rId2"/>
    <p:sldId id="256" r:id="rId3"/>
    <p:sldId id="259" r:id="rId4"/>
    <p:sldId id="260" r:id="rId5"/>
    <p:sldId id="268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5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96" y="-7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0B52D7-0759-434E-ABD2-90A8891705BA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A156D9-5D72-4D5D-8B7F-596ED3376A1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56EC28-6D3A-499C-A079-884577476360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F69F2D-6709-4D68-BDB3-62661C38F8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AED9A1-85BC-45EE-B2A4-3311640071C5}" type="datetimeFigureOut">
              <a:rPr lang="cs-CZ"/>
              <a:pPr>
                <a:defRPr/>
              </a:pPr>
              <a:t>30.11.2012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sn.cz/dokumenty-osn/soubory/vseobecna-deklarace-lidskych-prav.pdf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12" name="Group 44"/>
          <p:cNvGraphicFramePr>
            <a:graphicFrameLocks noGrp="1"/>
          </p:cNvGraphicFramePr>
          <p:nvPr>
            <p:ph/>
          </p:nvPr>
        </p:nvGraphicFramePr>
        <p:xfrm>
          <a:off x="468313" y="1268413"/>
          <a:ext cx="8229600" cy="4262123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 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 Olympijských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 materiálu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VY_32_INOVACE_ZV_3_KRE_14_VYVOJ_LIDSKYCH_PRAV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Jiří Krejčí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Základy státoprávní teorie, politologie a práva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27. 11. 2012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kumimoji="0" lang="cs-CZ" sz="1050" b="0" i="0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Výukový učební materiál mapuje </a:t>
                      </a:r>
                      <a:r>
                        <a:rPr kumimoji="0" lang="cs-CZ" sz="1050" b="0" i="0" kern="1200" baseline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vývoj chápání pojmu lidská práva.  Konfrontuje mezi sebou různá pojetí lidskoprávní tematiky a základní hodnoty zásadních deklarací lidských práv</a:t>
                      </a:r>
                      <a:r>
                        <a:rPr kumimoji="0" lang="cs-CZ" sz="1050" b="0" i="0" kern="1200" baseline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kumimoji="0" lang="cs-CZ" sz="1050" b="0" i="0" kern="1200" baseline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Materiál vede (s pomocí hypertextového odkazu ke Všeobecné deklaraci lidských práv) k moderované diskuzi žáků nad závěrečnými otázkami.</a:t>
                      </a:r>
                      <a:endParaRPr kumimoji="0" lang="cs-CZ" sz="105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je určena jako výklad do hodiny i jako materiál k samostudiu.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Možnosti využití: promítání, práce jednotlivců nebo dvojic u PC, diskuze ve skupinách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24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56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  <p:pic>
        <p:nvPicPr>
          <p:cNvPr id="51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537210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Vývoj lidských práv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sz="1800" b="1" smtClean="0"/>
              <a:t>práva patřící lidským bytostem prostě jako lidským bytostem</a:t>
            </a:r>
          </a:p>
          <a:p>
            <a:pPr algn="just"/>
            <a:r>
              <a:rPr lang="cs-CZ" sz="1800" smtClean="0"/>
              <a:t>v terminologii od dvacátého století</a:t>
            </a:r>
          </a:p>
          <a:p>
            <a:pPr algn="just"/>
            <a:r>
              <a:rPr lang="cs-CZ" sz="1800" smtClean="0"/>
              <a:t>dříve „přirozená práva“</a:t>
            </a:r>
          </a:p>
          <a:p>
            <a:pPr algn="r">
              <a:buNone/>
            </a:pPr>
            <a:endParaRPr lang="cs-CZ" sz="1800" smtClean="0"/>
          </a:p>
          <a:p>
            <a:pPr algn="r">
              <a:buNone/>
            </a:pPr>
            <a:r>
              <a:rPr lang="cs-CZ" sz="1600" smtClean="0"/>
              <a:t>(Miller, Colemanová, Connolly a kol., 2003)</a:t>
            </a:r>
          </a:p>
          <a:p>
            <a:pPr algn="r">
              <a:buNone/>
            </a:pPr>
            <a:endParaRPr lang="cs-CZ" sz="1800" smtClean="0"/>
          </a:p>
          <a:p>
            <a:pPr algn="just"/>
            <a:r>
              <a:rPr lang="cs-CZ" sz="1800" smtClean="0"/>
              <a:t>práva, která patří jednotlivci nebo skupině jednotlivců jako důsledek lidského bytí. Odkazují na široké kontinuum hodnot. Mají </a:t>
            </a:r>
            <a:r>
              <a:rPr lang="cs-CZ" sz="1800" b="1" smtClean="0"/>
              <a:t>univerzální charakter</a:t>
            </a:r>
            <a:r>
              <a:rPr lang="cs-CZ" sz="1800" smtClean="0"/>
              <a:t>, jsou v jistém smyslu stejně uplatnitelná pro všechny lidské bytosti.</a:t>
            </a:r>
          </a:p>
          <a:p>
            <a:pPr algn="just"/>
            <a:endParaRPr lang="cs-CZ" sz="1800" smtClean="0"/>
          </a:p>
          <a:p>
            <a:pPr algn="r">
              <a:buNone/>
            </a:pPr>
            <a:r>
              <a:rPr lang="cs-CZ" sz="1600" smtClean="0"/>
              <a:t>(</a:t>
            </a:r>
            <a:r>
              <a:rPr lang="en-US" sz="1600" smtClean="0"/>
              <a:t>Encyclopædia Britannica Online</a:t>
            </a:r>
            <a:r>
              <a:rPr lang="cs-CZ" sz="1600" smtClean="0"/>
              <a:t>, 2012)</a:t>
            </a:r>
          </a:p>
          <a:p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Lidská práva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Pojem lidských práv vůbec neexistoval ve všech dobách či civilizacích. </a:t>
            </a:r>
          </a:p>
          <a:p>
            <a:r>
              <a:rPr lang="cs-CZ" smtClean="0"/>
              <a:t>V Evropě se o prvních teoriích přirozených práv dá hovořit až od konce 14. století.</a:t>
            </a:r>
          </a:p>
          <a:p>
            <a:r>
              <a:rPr lang="cs-CZ" smtClean="0"/>
              <a:t>Plně se teorie lidských práv rozvíjely až od počátku 17. století.</a:t>
            </a:r>
          </a:p>
          <a:p>
            <a:endParaRPr lang="cs-CZ" smtClean="0"/>
          </a:p>
          <a:p>
            <a:pPr lvl="0" algn="r">
              <a:buClr>
                <a:srgbClr val="7FD13B"/>
              </a:buClr>
              <a:buNone/>
            </a:pPr>
            <a:r>
              <a:rPr lang="cs-CZ" sz="1600" smtClean="0">
                <a:solidFill>
                  <a:prstClr val="black"/>
                </a:solidFill>
              </a:rPr>
              <a:t>(</a:t>
            </a:r>
            <a:r>
              <a:rPr lang="en-US" sz="1600" smtClean="0">
                <a:solidFill>
                  <a:prstClr val="black"/>
                </a:solidFill>
              </a:rPr>
              <a:t>Encyclopædia Britannica Online</a:t>
            </a:r>
            <a:r>
              <a:rPr lang="cs-CZ" sz="1600" smtClean="0">
                <a:solidFill>
                  <a:prstClr val="black"/>
                </a:solidFill>
              </a:rPr>
              <a:t>, 2012)</a:t>
            </a:r>
          </a:p>
          <a:p>
            <a:pPr>
              <a:buNone/>
            </a:pPr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Vývoj lidských práv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Velká listina práv a svobod</a:t>
            </a:r>
          </a:p>
          <a:p>
            <a:r>
              <a:rPr lang="cs-CZ" smtClean="0"/>
              <a:t>první právní dokument omezující pravomoci panovníka vůči jeho poddaným</a:t>
            </a:r>
          </a:p>
          <a:p>
            <a:r>
              <a:rPr lang="cs-CZ" smtClean="0"/>
              <a:t>nejvýznamnější dokument v dlouhodobém historickém procesu vedoucím k současnému ústavnímu právu</a:t>
            </a:r>
          </a:p>
          <a:p>
            <a:endParaRPr lang="cs-CZ" smtClean="0"/>
          </a:p>
          <a:p>
            <a:pPr algn="r">
              <a:buNone/>
            </a:pPr>
            <a:r>
              <a:rPr lang="cs-CZ" sz="1600" smtClean="0"/>
              <a:t>(Ryska, Puškinová, 2012)</a:t>
            </a:r>
            <a:endParaRPr lang="cs-CZ" sz="160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Magna charta libertatum (1215)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2" y="1481329"/>
            <a:ext cx="8147248" cy="446795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624078" indent="-514350">
              <a:buNone/>
            </a:pPr>
            <a:r>
              <a:rPr lang="cs-CZ" u="sng" smtClean="0"/>
              <a:t>1. „Konzervativní“ teorie</a:t>
            </a:r>
            <a:r>
              <a:rPr lang="cs-CZ" smtClean="0"/>
              <a:t> – </a:t>
            </a:r>
            <a:r>
              <a:rPr lang="cs-CZ" i="1" smtClean="0"/>
              <a:t>Thomas Hobbes</a:t>
            </a:r>
          </a:p>
          <a:p>
            <a:pPr marL="432000" indent="0" algn="just">
              <a:buNone/>
            </a:pPr>
            <a:r>
              <a:rPr lang="cs-CZ" smtClean="0"/>
              <a:t>Lidé měli neomezené právo na svobodu ve svém přirozeném (předpolitickém) stavu.</a:t>
            </a:r>
          </a:p>
          <a:p>
            <a:pPr marL="432000" indent="0" algn="just">
              <a:buNone/>
            </a:pPr>
            <a:endParaRPr lang="cs-CZ" smtClean="0"/>
          </a:p>
          <a:p>
            <a:pPr marL="432000" indent="0" algn="just">
              <a:buNone/>
            </a:pPr>
            <a:r>
              <a:rPr lang="cs-CZ" smtClean="0"/>
              <a:t>Vstupem do občanské společnosti bylo toto právo plně odevzdáno státu. Přijetí teorie přirozených práv tak bylo zcela slučitelné s obhajobou absolutismu.</a:t>
            </a:r>
          </a:p>
          <a:p>
            <a:pPr marL="432000" indent="0">
              <a:buNone/>
            </a:pPr>
            <a:endParaRPr lang="cs-CZ" smtClean="0"/>
          </a:p>
          <a:p>
            <a:pPr lvl="0" algn="r">
              <a:buClr>
                <a:srgbClr val="7FD13B"/>
              </a:buClr>
              <a:buNone/>
            </a:pPr>
            <a:r>
              <a:rPr lang="cs-CZ" sz="1600" smtClean="0">
                <a:solidFill>
                  <a:prstClr val="black"/>
                </a:solidFill>
              </a:rPr>
              <a:t>(Miller, Colemanová, Connolly a kol., 2003)</a:t>
            </a:r>
          </a:p>
          <a:p>
            <a:pPr marL="432000" indent="0" algn="r">
              <a:buNone/>
            </a:pPr>
            <a:endParaRPr lang="cs-CZ" smtClean="0"/>
          </a:p>
          <a:p>
            <a:pPr marL="624078" indent="-514350">
              <a:buNone/>
            </a:pPr>
            <a:endParaRPr lang="cs-CZ" smtClean="0"/>
          </a:p>
          <a:p>
            <a:pPr marL="624078" indent="-514350">
              <a:buNone/>
            </a:pPr>
            <a:endParaRPr lang="cs-CZ" smtClean="0"/>
          </a:p>
          <a:p>
            <a:pPr marL="624078" indent="-514350">
              <a:buNone/>
            </a:pPr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/>
              <a:t>Dva základní přístupy k otázce lidských práv ve filozofii 17. století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2" y="1481329"/>
            <a:ext cx="8147248" cy="446795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32500" lnSpcReduction="20000"/>
          </a:bodyPr>
          <a:lstStyle/>
          <a:p>
            <a:pPr marL="624078" indent="-514350">
              <a:buFont typeface="+mj-lt"/>
              <a:buAutoNum type="arabicPeriod"/>
            </a:pPr>
            <a:endParaRPr lang="cs-CZ" u="sng" smtClean="0"/>
          </a:p>
          <a:p>
            <a:pPr marL="624078" indent="-514350">
              <a:buNone/>
            </a:pPr>
            <a:r>
              <a:rPr lang="cs-CZ" sz="5500" u="sng" smtClean="0"/>
              <a:t>2. „Liberální“ teorie</a:t>
            </a:r>
            <a:r>
              <a:rPr lang="cs-CZ" sz="5500" smtClean="0"/>
              <a:t> – </a:t>
            </a:r>
            <a:r>
              <a:rPr lang="cs-CZ" sz="5500" i="1" smtClean="0"/>
              <a:t>John Locke</a:t>
            </a:r>
          </a:p>
          <a:p>
            <a:pPr marL="432000" indent="0">
              <a:buNone/>
            </a:pPr>
            <a:r>
              <a:rPr lang="cs-CZ" sz="5500" smtClean="0"/>
              <a:t>Ne všechna práva byla odevzdána vládě pro zachování smíru. </a:t>
            </a:r>
          </a:p>
          <a:p>
            <a:pPr marL="432000" indent="0">
              <a:buNone/>
            </a:pPr>
            <a:endParaRPr lang="cs-CZ" sz="5500" smtClean="0"/>
          </a:p>
          <a:p>
            <a:pPr marL="432000" indent="0">
              <a:buNone/>
            </a:pPr>
            <a:r>
              <a:rPr lang="cs-CZ" sz="5500" smtClean="0"/>
              <a:t>Lidé mají mít možnost bojovat za svá práva proti útisku státu.</a:t>
            </a:r>
          </a:p>
          <a:p>
            <a:pPr marL="432000" indent="0">
              <a:buNone/>
            </a:pPr>
            <a:endParaRPr lang="cs-CZ" sz="5500" smtClean="0"/>
          </a:p>
          <a:p>
            <a:pPr marL="432000" indent="0">
              <a:buNone/>
            </a:pPr>
            <a:r>
              <a:rPr lang="cs-CZ" sz="5500" smtClean="0"/>
              <a:t>Dle „božího zákona“ má každý člověk právo na život, svobodu a majetek. Tato práva jsou nezcizitelná.</a:t>
            </a:r>
          </a:p>
          <a:p>
            <a:pPr marL="432000" indent="0" algn="just">
              <a:buNone/>
            </a:pPr>
            <a:endParaRPr lang="cs-CZ" sz="5500" smtClean="0"/>
          </a:p>
          <a:p>
            <a:pPr marL="432000" indent="0" algn="just">
              <a:buNone/>
            </a:pPr>
            <a:r>
              <a:rPr lang="cs-CZ" sz="5500" smtClean="0"/>
              <a:t>(Tato posléze dominantní teorie přirozených práv byla uplatňována již v obraně anglické revoluce roku 1640 a při povstání roku 1688.)</a:t>
            </a:r>
          </a:p>
          <a:p>
            <a:pPr marL="432000" indent="0">
              <a:buNone/>
            </a:pPr>
            <a:endParaRPr lang="cs-CZ" smtClean="0"/>
          </a:p>
          <a:p>
            <a:pPr marL="432000" indent="0">
              <a:buNone/>
            </a:pPr>
            <a:endParaRPr lang="cs-CZ" smtClean="0"/>
          </a:p>
          <a:p>
            <a:pPr marL="432000" indent="0">
              <a:buNone/>
            </a:pPr>
            <a:endParaRPr lang="cs-CZ" smtClean="0"/>
          </a:p>
          <a:p>
            <a:pPr lvl="0" algn="r">
              <a:buClr>
                <a:srgbClr val="7FD13B"/>
              </a:buClr>
              <a:buNone/>
            </a:pPr>
            <a:r>
              <a:rPr lang="cs-CZ" sz="3400" smtClean="0">
                <a:solidFill>
                  <a:prstClr val="black"/>
                </a:solidFill>
              </a:rPr>
              <a:t>(Miller, Colemanová, Connolly a kol., 2003)</a:t>
            </a:r>
          </a:p>
          <a:p>
            <a:pPr marL="432000" indent="0" algn="r">
              <a:buNone/>
            </a:pPr>
            <a:endParaRPr lang="cs-CZ" smtClean="0"/>
          </a:p>
          <a:p>
            <a:pPr marL="624078" indent="-514350">
              <a:buNone/>
            </a:pPr>
            <a:endParaRPr lang="cs-CZ" smtClean="0"/>
          </a:p>
          <a:p>
            <a:pPr marL="624078" indent="-514350">
              <a:buNone/>
            </a:pPr>
            <a:endParaRPr lang="cs-CZ" smtClean="0"/>
          </a:p>
          <a:p>
            <a:pPr marL="624078" indent="-514350">
              <a:buNone/>
            </a:pPr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/>
              <a:t>Dva základní přístupy k otázce lidských práv ve filozofii 17. století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2" y="1481329"/>
            <a:ext cx="8147248" cy="446795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946350" indent="-514350">
              <a:lnSpc>
                <a:spcPct val="160000"/>
              </a:lnSpc>
              <a:buFont typeface="+mj-lt"/>
              <a:buAutoNum type="arabicPeriod"/>
            </a:pPr>
            <a:r>
              <a:rPr lang="cs-CZ" smtClean="0"/>
              <a:t>NIKDO NESMÍ BÝT PODŘÍZEN AUTORITĚ DRUHÉHO, POKUD S TÍM SÁM NESOUHLASÍ.</a:t>
            </a:r>
          </a:p>
          <a:p>
            <a:pPr marL="946350" indent="-514350">
              <a:lnSpc>
                <a:spcPct val="170000"/>
              </a:lnSpc>
              <a:buFont typeface="+mj-lt"/>
              <a:buAutoNum type="arabicPeriod"/>
            </a:pPr>
            <a:r>
              <a:rPr lang="cs-CZ" smtClean="0"/>
              <a:t>ZACHOVÁNÍ A OBRANA LIDSKÝCH PRÁV JE PRIMÁRNÍ FUNKCÍ VLÁDY.</a:t>
            </a:r>
          </a:p>
          <a:p>
            <a:pPr marL="946350" indent="-514350">
              <a:lnSpc>
                <a:spcPct val="170000"/>
              </a:lnSpc>
              <a:buFont typeface="+mj-lt"/>
              <a:buAutoNum type="arabicPeriod"/>
            </a:pPr>
            <a:r>
              <a:rPr lang="cs-CZ" smtClean="0"/>
              <a:t>VLÁDY ZNÁSILŇUJÍCÍ PRÁVA SVÝCH OBČANŮ ZTRÁCEJÍ NÁROK NA OBČANSKOU POSLUŠNOST.</a:t>
            </a:r>
          </a:p>
          <a:p>
            <a:pPr marL="432000" indent="0">
              <a:buNone/>
            </a:pPr>
            <a:endParaRPr lang="cs-CZ" smtClean="0"/>
          </a:p>
          <a:p>
            <a:pPr marL="432000" indent="0">
              <a:buNone/>
            </a:pPr>
            <a:endParaRPr lang="cs-CZ" smtClean="0"/>
          </a:p>
          <a:p>
            <a:pPr lvl="0" algn="r">
              <a:buClr>
                <a:srgbClr val="7FD13B"/>
              </a:buClr>
              <a:buNone/>
            </a:pPr>
            <a:r>
              <a:rPr lang="cs-CZ" sz="1600" smtClean="0">
                <a:solidFill>
                  <a:prstClr val="black"/>
                </a:solidFill>
              </a:rPr>
              <a:t>(Miller, Colemanová, Connolly a kol., 2003)</a:t>
            </a:r>
          </a:p>
          <a:p>
            <a:pPr marL="432000" indent="0" algn="r">
              <a:buNone/>
            </a:pPr>
            <a:endParaRPr lang="cs-CZ" smtClean="0"/>
          </a:p>
          <a:p>
            <a:pPr marL="624078" indent="-514350">
              <a:buNone/>
            </a:pPr>
            <a:endParaRPr lang="cs-CZ" smtClean="0"/>
          </a:p>
          <a:p>
            <a:pPr marL="624078" indent="-514350">
              <a:buNone/>
            </a:pPr>
            <a:endParaRPr lang="cs-CZ" smtClean="0"/>
          </a:p>
          <a:p>
            <a:pPr marL="624078" indent="-514350">
              <a:buNone/>
            </a:pPr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100" smtClean="0"/>
              <a:t/>
            </a:r>
            <a:br>
              <a:rPr lang="cs-CZ" sz="3100" smtClean="0"/>
            </a:br>
            <a:r>
              <a:rPr lang="cs-CZ" sz="3600" smtClean="0"/>
              <a:t>Tři hlavní politické důsledky koncepce lidských práv Johna Locka </a:t>
            </a:r>
            <a:r>
              <a:rPr lang="cs-CZ" sz="3100" smtClean="0"/>
              <a:t/>
            </a:r>
            <a:br>
              <a:rPr lang="cs-CZ" sz="3100" smtClean="0"/>
            </a:b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smtClean="0"/>
              <a:t>rovnost všech lidí</a:t>
            </a:r>
          </a:p>
          <a:p>
            <a:pPr>
              <a:lnSpc>
                <a:spcPct val="150000"/>
              </a:lnSpc>
            </a:pPr>
            <a:r>
              <a:rPr lang="cs-CZ" smtClean="0"/>
              <a:t>nezcizitelná práva života, svobody a hledání štěstí</a:t>
            </a:r>
          </a:p>
          <a:p>
            <a:pPr>
              <a:lnSpc>
                <a:spcPct val="150000"/>
              </a:lnSpc>
            </a:pPr>
            <a:r>
              <a:rPr lang="cs-CZ" smtClean="0"/>
              <a:t>moc vlád vychází ze souhlasu ovládaných</a:t>
            </a:r>
          </a:p>
          <a:p>
            <a:endParaRPr lang="cs-CZ" smtClean="0"/>
          </a:p>
          <a:p>
            <a:pPr lvl="0" algn="r">
              <a:buClr>
                <a:srgbClr val="7FD13B"/>
              </a:buClr>
              <a:buNone/>
            </a:pPr>
            <a:r>
              <a:rPr lang="cs-CZ" sz="1600" smtClean="0">
                <a:solidFill>
                  <a:prstClr val="black"/>
                </a:solidFill>
              </a:rPr>
              <a:t>(Miller, Colemanová, Connolly a kol., 2003)</a:t>
            </a:r>
          </a:p>
          <a:p>
            <a:pPr>
              <a:buNone/>
            </a:pPr>
            <a:endParaRPr lang="cs-CZ" smtClean="0"/>
          </a:p>
          <a:p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/>
              <a:t>Americká Deklarace nezávislosti (1776)</a:t>
            </a:r>
            <a:endParaRPr lang="cs-CZ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mtClean="0"/>
              <a:t>Lidská práva jsou: </a:t>
            </a:r>
          </a:p>
          <a:p>
            <a:pPr marL="624078" indent="-514350">
              <a:lnSpc>
                <a:spcPct val="150000"/>
              </a:lnSpc>
              <a:buAutoNum type="alphaLcParenR"/>
            </a:pPr>
            <a:r>
              <a:rPr lang="cs-CZ" b="1" smtClean="0"/>
              <a:t>přirozená</a:t>
            </a:r>
          </a:p>
          <a:p>
            <a:pPr marL="624078" indent="-514350">
              <a:lnSpc>
                <a:spcPct val="150000"/>
              </a:lnSpc>
              <a:buAutoNum type="alphaLcParenR"/>
            </a:pPr>
            <a:r>
              <a:rPr lang="cs-CZ" b="1" smtClean="0"/>
              <a:t>nezadatelná</a:t>
            </a:r>
          </a:p>
          <a:p>
            <a:pPr marL="624078" indent="-514350">
              <a:lnSpc>
                <a:spcPct val="150000"/>
              </a:lnSpc>
              <a:buAutoNum type="alphaLcParenR"/>
            </a:pPr>
            <a:r>
              <a:rPr lang="cs-CZ" b="1" smtClean="0"/>
              <a:t>nezcizitelná</a:t>
            </a:r>
          </a:p>
          <a:p>
            <a:pPr marL="624078" indent="-514350">
              <a:buAutoNum type="alphaLcParenR"/>
            </a:pPr>
            <a:endParaRPr lang="cs-CZ" smtClean="0"/>
          </a:p>
          <a:p>
            <a:pPr lvl="0" algn="r">
              <a:buClr>
                <a:srgbClr val="7FD13B"/>
              </a:buClr>
              <a:buNone/>
            </a:pPr>
            <a:r>
              <a:rPr lang="cs-CZ" sz="1600" smtClean="0">
                <a:solidFill>
                  <a:prstClr val="black"/>
                </a:solidFill>
              </a:rPr>
              <a:t>(</a:t>
            </a:r>
            <a:r>
              <a:rPr lang="en-US" sz="1600" smtClean="0">
                <a:solidFill>
                  <a:prstClr val="black"/>
                </a:solidFill>
              </a:rPr>
              <a:t>Encyclopædia Britannica Online</a:t>
            </a:r>
            <a:r>
              <a:rPr lang="cs-CZ" sz="1600" smtClean="0">
                <a:solidFill>
                  <a:prstClr val="black"/>
                </a:solidFill>
              </a:rPr>
              <a:t>, 2012)</a:t>
            </a:r>
          </a:p>
          <a:p>
            <a:pPr marL="624078" indent="-514350">
              <a:buNone/>
            </a:pPr>
            <a:endParaRPr lang="cs-CZ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/>
              <a:t>Francouzská Deklarace práv člověka a občana (1789)</a:t>
            </a:r>
            <a:endParaRPr lang="cs-CZ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cs-CZ" smtClean="0"/>
              <a:t>První mezinárodní dokument týkající se lidských práv. </a:t>
            </a:r>
          </a:p>
          <a:p>
            <a:pPr algn="just"/>
            <a:r>
              <a:rPr lang="cs-CZ" smtClean="0"/>
              <a:t>Přijata 10.12. 1948 Valným shromážděním Organizace spojených národů ( OSN). </a:t>
            </a:r>
          </a:p>
          <a:p>
            <a:pPr algn="just"/>
            <a:r>
              <a:rPr lang="cs-CZ" smtClean="0"/>
              <a:t>Vznikla v reakci na masové zločiny druhé světové války.  </a:t>
            </a:r>
          </a:p>
          <a:p>
            <a:pPr algn="just"/>
            <a:r>
              <a:rPr lang="cs-CZ" smtClean="0"/>
              <a:t>Jde o deklaraci, tj. dokument politicky závazný, bez faktické právní síly. </a:t>
            </a:r>
          </a:p>
          <a:p>
            <a:pPr algn="just"/>
            <a:r>
              <a:rPr lang="cs-CZ" smtClean="0"/>
              <a:t>Je rozdělena do 30 článků.</a:t>
            </a:r>
          </a:p>
          <a:p>
            <a:pPr algn="just"/>
            <a:r>
              <a:rPr lang="cs-CZ" smtClean="0"/>
              <a:t>Na základě tohoto dokumentu vznikla i Listina lidských práv a svobod, jež je součástí ústavního pořádku naší země.</a:t>
            </a:r>
          </a:p>
          <a:p>
            <a:pPr algn="r">
              <a:buNone/>
            </a:pPr>
            <a:r>
              <a:rPr lang="cs-CZ" sz="1800" smtClean="0"/>
              <a:t>(IC OSN, 2008)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/>
              <a:t>Všeobecná deklarace lidských práv OSN (1948)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624078" indent="-514350">
              <a:buFont typeface="+mj-lt"/>
              <a:buAutoNum type="arabicPeriod"/>
            </a:pPr>
            <a:r>
              <a:rPr lang="cs-CZ" sz="2000" smtClean="0"/>
              <a:t>Jaké další mezníky vývoje lidských práv je možné v historii Evropy nalézt?</a:t>
            </a:r>
          </a:p>
          <a:p>
            <a:pPr marL="624078" indent="-514350">
              <a:buFont typeface="+mj-lt"/>
              <a:buAutoNum type="arabicPeriod"/>
            </a:pPr>
            <a:r>
              <a:rPr lang="cs-CZ" sz="2000" smtClean="0"/>
              <a:t>Jaké argumenty byste mohli vznést proti Hobbesově teorii přirozených práv?</a:t>
            </a:r>
          </a:p>
          <a:p>
            <a:pPr marL="624078" indent="-514350">
              <a:buFont typeface="+mj-lt"/>
              <a:buAutoNum type="arabicPeriod"/>
            </a:pPr>
            <a:r>
              <a:rPr lang="cs-CZ" sz="2000" smtClean="0"/>
              <a:t>Proč slavíme právě 10. prosince Mezinárodní den lidských práv? Našli byste „vhodnější datum“ pro lidská práva?</a:t>
            </a:r>
          </a:p>
          <a:p>
            <a:pPr marL="624078" indent="-514350">
              <a:buFont typeface="+mj-lt"/>
              <a:buAutoNum type="arabicPeriod"/>
            </a:pPr>
            <a:r>
              <a:rPr lang="cs-CZ" sz="2000" smtClean="0"/>
              <a:t>Posuďte s pomocí hypertextového odkazu, které ze třiceti bodů Všeobecné deklarace lidských práv jsou v současném světě nejvíce ignorovány.</a:t>
            </a:r>
          </a:p>
          <a:p>
            <a:pPr marL="624078" indent="-514350">
              <a:buNone/>
            </a:pPr>
            <a:endParaRPr lang="cs-CZ" smtClean="0"/>
          </a:p>
          <a:p>
            <a:pPr marL="624078" indent="-514350" algn="ctr">
              <a:buNone/>
            </a:pPr>
            <a:r>
              <a:rPr lang="cs-CZ" smtClean="0">
                <a:hlinkClick r:id="rId2"/>
              </a:rPr>
              <a:t>Všeobecná deklarace lidských práv</a:t>
            </a:r>
            <a:endParaRPr lang="cs-CZ" smtClean="0"/>
          </a:p>
          <a:p>
            <a:pPr marL="624078" indent="-514350">
              <a:buFont typeface="+mj-lt"/>
              <a:buAutoNum type="arabicPeriod"/>
            </a:pPr>
            <a:endParaRPr lang="cs-CZ" smtClean="0"/>
          </a:p>
          <a:p>
            <a:pPr marL="624078" indent="-514350">
              <a:buFont typeface="+mj-lt"/>
              <a:buAutoNum type="arabicPeriod"/>
            </a:pPr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/>
              <a:t>Diskutujte nad následujícími otázkami</a:t>
            </a:r>
            <a:endParaRPr lang="cs-CZ"/>
          </a:p>
        </p:txBody>
      </p:sp>
    </p:spTree>
  </p:cSld>
  <p:clrMapOvr>
    <a:masterClrMapping/>
  </p:clrMapOvr>
  <p:transition>
    <p:wipe dir="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400" b="1" smtClean="0"/>
              <a:t>Zdroje: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1412776"/>
            <a:ext cx="8229600" cy="4525963"/>
          </a:xfrm>
        </p:spPr>
        <p:txBody>
          <a:bodyPr>
            <a:noAutofit/>
          </a:bodyPr>
          <a:lstStyle/>
          <a:p>
            <a:r>
              <a:rPr lang="en-US" sz="1400" smtClean="0"/>
              <a:t>human rights. 2012. Encyclopædia Britannica Online. Retrieved 28 November, 2012, from</a:t>
            </a:r>
            <a:r>
              <a:rPr lang="cs-CZ" sz="1400" smtClean="0"/>
              <a:t> </a:t>
            </a:r>
            <a:r>
              <a:rPr lang="en-US" sz="1400" smtClean="0"/>
              <a:t>http://www.britannica.com/EBchecked/topic/275840/human-rights</a:t>
            </a:r>
            <a:endParaRPr lang="cs-CZ" sz="1400" smtClean="0"/>
          </a:p>
          <a:p>
            <a:r>
              <a:rPr lang="en-US" sz="1400" smtClean="0"/>
              <a:t>Declaration of the Rights of Man and of the Citizen. 2012. Encyclopædia Britannica Online. Retrieved 28 November, 2012, from</a:t>
            </a:r>
            <a:r>
              <a:rPr lang="cs-CZ" sz="1400" smtClean="0"/>
              <a:t> </a:t>
            </a:r>
            <a:r>
              <a:rPr lang="en-US" sz="1400" smtClean="0"/>
              <a:t>http://www.britannica.com/EBchecked/topic/503563/Declaration-of-the-Rights-of-Man-and-of-the-Citizen</a:t>
            </a:r>
            <a:endParaRPr lang="cs-CZ" sz="1400" smtClean="0"/>
          </a:p>
          <a:p>
            <a:r>
              <a:rPr lang="cs-CZ" sz="1400" smtClean="0"/>
              <a:t>INFORMAČNÍ CENTRUM OSN V PRAZE. </a:t>
            </a:r>
            <a:r>
              <a:rPr lang="cs-CZ" sz="1400" i="1" smtClean="0"/>
              <a:t>Lidská práva pro všechny: Před šedesáti lety byl přijat základní dokument lidských práv</a:t>
            </a:r>
            <a:r>
              <a:rPr lang="cs-CZ" sz="1400" smtClean="0"/>
              <a:t> [online]. [cit. 28.11.2012]. Dostupný na WWW: http://www.osn.cz/zpravodajstvi/zpravy/zprava.php?id=1374</a:t>
            </a:r>
          </a:p>
          <a:p>
            <a:r>
              <a:rPr lang="cs-CZ" sz="1400" smtClean="0"/>
              <a:t>INFORMAČNÍ CENTRUM OSN V PRAZE. </a:t>
            </a:r>
            <a:r>
              <a:rPr lang="cs-CZ" sz="1400" i="1" smtClean="0"/>
              <a:t>Všeobecná deklarace lidských práv</a:t>
            </a:r>
            <a:r>
              <a:rPr lang="cs-CZ" sz="1400" smtClean="0"/>
              <a:t> [online]. [cit. 28.11.2012]. Dostupný na WWW:</a:t>
            </a:r>
          </a:p>
          <a:p>
            <a:pPr>
              <a:buNone/>
            </a:pPr>
            <a:r>
              <a:rPr lang="cs-CZ" sz="1400" smtClean="0"/>
              <a:t>	http://www.osn.cz/dokumenty-osn/soubory/vseobecna-deklarace-lidskych-prav.pdf</a:t>
            </a:r>
          </a:p>
          <a:p>
            <a:r>
              <a:rPr lang="cs-CZ" sz="1400" smtClean="0"/>
              <a:t>MILLER, David; COLEMANOVÁ, Janet; CONNOLLY, William a kol. </a:t>
            </a:r>
            <a:r>
              <a:rPr lang="cs-CZ" sz="1400" i="1" smtClean="0"/>
              <a:t>Blackwellova encyklopedie politického myšlení</a:t>
            </a:r>
            <a:r>
              <a:rPr lang="cs-CZ" sz="1400" smtClean="0"/>
              <a:t>. 2. vyd. Brno: Barrister&amp;Principal, 2003, ISBN 80-85947-56-0. </a:t>
            </a:r>
          </a:p>
          <a:p>
            <a:r>
              <a:rPr lang="cs-CZ" sz="1400" smtClean="0"/>
              <a:t>RYSKA, Radovan; PUŠKINOVÁ, Monika. </a:t>
            </a:r>
            <a:r>
              <a:rPr lang="cs-CZ" sz="1400" i="1" smtClean="0"/>
              <a:t>Právo pro střední školy</a:t>
            </a:r>
            <a:r>
              <a:rPr lang="cs-CZ" sz="1400" smtClean="0"/>
              <a:t>. Praha: Eduko, 2012, ISBN 978-80-87204-573.</a:t>
            </a:r>
          </a:p>
          <a:p>
            <a:endParaRPr lang="cs-CZ" sz="1600" smtClean="0"/>
          </a:p>
        </p:txBody>
      </p:sp>
      <p:pic>
        <p:nvPicPr>
          <p:cNvPr id="6148" name="Picture 46" descr="logo_pruh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191</TotalTime>
  <Words>552</Words>
  <Application>Microsoft Office PowerPoint</Application>
  <PresentationFormat>Předvádění na obrazovce (4:3)</PresentationFormat>
  <Paragraphs>115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Shluk</vt:lpstr>
      <vt:lpstr>Snímek 1</vt:lpstr>
      <vt:lpstr>Vývoj lidských práv</vt:lpstr>
      <vt:lpstr>Lidská práva</vt:lpstr>
      <vt:lpstr>Vývoj lidských práv</vt:lpstr>
      <vt:lpstr>Magna charta libertatum (1215)</vt:lpstr>
      <vt:lpstr>Dva základní přístupy k otázce lidských práv ve filozofii 17. století</vt:lpstr>
      <vt:lpstr>Dva základní přístupy k otázce lidských práv ve filozofii 17. století</vt:lpstr>
      <vt:lpstr> Tři hlavní politické důsledky koncepce lidských práv Johna Locka  </vt:lpstr>
      <vt:lpstr>Americká Deklarace nezávislosti (1776)</vt:lpstr>
      <vt:lpstr>Francouzská Deklarace práv člověka a občana (1789)</vt:lpstr>
      <vt:lpstr>Všeobecná deklarace lidských práv OSN (1948)</vt:lpstr>
      <vt:lpstr>Diskutujte nad následujícími otázkami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Lidská práva</dc:title>
  <dc:creator>PC</dc:creator>
  <cp:lastModifiedBy>Jiří Krejčí</cp:lastModifiedBy>
  <cp:revision>19</cp:revision>
  <dcterms:created xsi:type="dcterms:W3CDTF">2012-11-27T16:21:41Z</dcterms:created>
  <dcterms:modified xsi:type="dcterms:W3CDTF">2012-11-30T16:51:17Z</dcterms:modified>
</cp:coreProperties>
</file>