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3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notesMasterIdLst>
    <p:notesMasterId r:id="rId15"/>
  </p:notesMasterIdLst>
  <p:sldIdLst>
    <p:sldId id="257" r:id="rId2"/>
    <p:sldId id="256" r:id="rId3"/>
    <p:sldId id="260" r:id="rId4"/>
    <p:sldId id="261" r:id="rId5"/>
    <p:sldId id="262" r:id="rId6"/>
    <p:sldId id="263" r:id="rId7"/>
    <p:sldId id="265" r:id="rId8"/>
    <p:sldId id="264" r:id="rId9"/>
    <p:sldId id="266" r:id="rId10"/>
    <p:sldId id="267" r:id="rId11"/>
    <p:sldId id="268" r:id="rId12"/>
    <p:sldId id="269" r:id="rId13"/>
    <p:sldId id="25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6" d="100"/>
          <a:sy n="56" d="100"/>
        </p:scale>
        <p:origin x="-96" y="-7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8BFCB5F-DE34-493A-AE04-7884BC381780}" type="doc">
      <dgm:prSet loTypeId="urn:microsoft.com/office/officeart/2005/8/layout/default" loCatId="list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3D823D3-2F1C-4323-A820-5AFBFF208207}">
      <dgm:prSet phldrT="[Text]"/>
      <dgm:spPr/>
      <dgm:t>
        <a:bodyPr/>
        <a:lstStyle/>
        <a:p>
          <a:r>
            <a:rPr lang="cs-CZ" smtClean="0"/>
            <a:t>PRÁVO NA ŽIVOT</a:t>
          </a:r>
          <a:endParaRPr lang="cs-CZ"/>
        </a:p>
      </dgm:t>
    </dgm:pt>
    <dgm:pt modelId="{1CE7226B-671D-4C12-82ED-396E3117432A}" type="parTrans" cxnId="{8B4DBB8F-1EB2-484B-A6D9-E136801F0110}">
      <dgm:prSet/>
      <dgm:spPr/>
      <dgm:t>
        <a:bodyPr/>
        <a:lstStyle/>
        <a:p>
          <a:endParaRPr lang="cs-CZ"/>
        </a:p>
      </dgm:t>
    </dgm:pt>
    <dgm:pt modelId="{0FF37EA2-1BAD-476D-8549-C334DFC70781}" type="sibTrans" cxnId="{8B4DBB8F-1EB2-484B-A6D9-E136801F0110}">
      <dgm:prSet/>
      <dgm:spPr/>
      <dgm:t>
        <a:bodyPr/>
        <a:lstStyle/>
        <a:p>
          <a:endParaRPr lang="cs-CZ"/>
        </a:p>
      </dgm:t>
    </dgm:pt>
    <dgm:pt modelId="{FCC253A5-11E9-4E2E-91BF-B55178B22BAB}">
      <dgm:prSet phldrT="[Text]"/>
      <dgm:spPr/>
      <dgm:t>
        <a:bodyPr/>
        <a:lstStyle/>
        <a:p>
          <a:r>
            <a:rPr lang="cs-CZ" smtClean="0"/>
            <a:t>OSOBNÍ SVOBODA</a:t>
          </a:r>
          <a:endParaRPr lang="cs-CZ"/>
        </a:p>
      </dgm:t>
    </dgm:pt>
    <dgm:pt modelId="{638410A9-3A74-47E9-8551-4365A99D1085}" type="parTrans" cxnId="{56DBDFFE-98C4-412A-9471-1EEA3368B68B}">
      <dgm:prSet/>
      <dgm:spPr/>
      <dgm:t>
        <a:bodyPr/>
        <a:lstStyle/>
        <a:p>
          <a:endParaRPr lang="cs-CZ"/>
        </a:p>
      </dgm:t>
    </dgm:pt>
    <dgm:pt modelId="{F61BDBDD-F612-4132-B8D4-DCF18D3AFD15}" type="sibTrans" cxnId="{56DBDFFE-98C4-412A-9471-1EEA3368B68B}">
      <dgm:prSet/>
      <dgm:spPr/>
      <dgm:t>
        <a:bodyPr/>
        <a:lstStyle/>
        <a:p>
          <a:endParaRPr lang="cs-CZ"/>
        </a:p>
      </dgm:t>
    </dgm:pt>
    <dgm:pt modelId="{AA4874C7-DD90-45B9-BDB9-161542869D78}">
      <dgm:prSet phldrT="[Text]"/>
      <dgm:spPr/>
      <dgm:t>
        <a:bodyPr/>
        <a:lstStyle/>
        <a:p>
          <a:r>
            <a:rPr lang="cs-CZ" smtClean="0"/>
            <a:t>PRÁVO NA VLASTNICTVÍ</a:t>
          </a:r>
          <a:endParaRPr lang="cs-CZ"/>
        </a:p>
      </dgm:t>
    </dgm:pt>
    <dgm:pt modelId="{CEE50391-E4E6-4294-A0E4-7857F6F4B161}" type="parTrans" cxnId="{3C1D7375-D632-4DB5-8F05-ED1EB2393598}">
      <dgm:prSet/>
      <dgm:spPr/>
      <dgm:t>
        <a:bodyPr/>
        <a:lstStyle/>
        <a:p>
          <a:endParaRPr lang="cs-CZ"/>
        </a:p>
      </dgm:t>
    </dgm:pt>
    <dgm:pt modelId="{C10C0F51-A913-4589-B994-43CA4ACEA803}" type="sibTrans" cxnId="{3C1D7375-D632-4DB5-8F05-ED1EB2393598}">
      <dgm:prSet/>
      <dgm:spPr/>
      <dgm:t>
        <a:bodyPr/>
        <a:lstStyle/>
        <a:p>
          <a:endParaRPr lang="cs-CZ"/>
        </a:p>
      </dgm:t>
    </dgm:pt>
    <dgm:pt modelId="{96BBC67E-E9D3-4F48-B94E-FEABE3093743}">
      <dgm:prSet phldrT="[Text]"/>
      <dgm:spPr/>
      <dgm:t>
        <a:bodyPr/>
        <a:lstStyle/>
        <a:p>
          <a:r>
            <a:rPr lang="cs-CZ" smtClean="0"/>
            <a:t>NÁRODNOSTNÍ A DEMOKRATICKÁ PRÁVA</a:t>
          </a:r>
          <a:endParaRPr lang="cs-CZ"/>
        </a:p>
      </dgm:t>
    </dgm:pt>
    <dgm:pt modelId="{0A8A0D60-6946-4E41-872D-E0F305063D7D}" type="parTrans" cxnId="{C38D54CB-A4CC-4249-B8C3-26C4A3FC499E}">
      <dgm:prSet/>
      <dgm:spPr/>
      <dgm:t>
        <a:bodyPr/>
        <a:lstStyle/>
        <a:p>
          <a:endParaRPr lang="cs-CZ"/>
        </a:p>
      </dgm:t>
    </dgm:pt>
    <dgm:pt modelId="{B3D64E07-3301-4E72-B583-5A5CC71A3ADD}" type="sibTrans" cxnId="{C38D54CB-A4CC-4249-B8C3-26C4A3FC499E}">
      <dgm:prSet/>
      <dgm:spPr/>
      <dgm:t>
        <a:bodyPr/>
        <a:lstStyle/>
        <a:p>
          <a:endParaRPr lang="cs-CZ"/>
        </a:p>
      </dgm:t>
    </dgm:pt>
    <dgm:pt modelId="{F5C96E41-2F33-4716-A0CD-F45E062CAEF0}">
      <dgm:prSet phldrT="[Text]"/>
      <dgm:spPr/>
      <dgm:t>
        <a:bodyPr/>
        <a:lstStyle/>
        <a:p>
          <a:r>
            <a:rPr lang="cs-CZ" smtClean="0"/>
            <a:t>VLÁDA ZÁKONA A VÝKON SPRAVEDLNOSTI</a:t>
          </a:r>
          <a:endParaRPr lang="cs-CZ"/>
        </a:p>
      </dgm:t>
    </dgm:pt>
    <dgm:pt modelId="{97E9D234-1BDC-42E6-9971-3B0431D0BAFB}" type="parTrans" cxnId="{2551692E-77C5-495A-9617-F92C3374A9D2}">
      <dgm:prSet/>
      <dgm:spPr/>
      <dgm:t>
        <a:bodyPr/>
        <a:lstStyle/>
        <a:p>
          <a:endParaRPr lang="cs-CZ"/>
        </a:p>
      </dgm:t>
    </dgm:pt>
    <dgm:pt modelId="{4B1AB541-BEB9-41E5-9F83-9290D3D824FF}" type="sibTrans" cxnId="{2551692E-77C5-495A-9617-F92C3374A9D2}">
      <dgm:prSet/>
      <dgm:spPr/>
      <dgm:t>
        <a:bodyPr/>
        <a:lstStyle/>
        <a:p>
          <a:endParaRPr lang="cs-CZ"/>
        </a:p>
      </dgm:t>
    </dgm:pt>
    <dgm:pt modelId="{4D088534-AB2C-4722-AE0D-19BE0C4C8F86}">
      <dgm:prSet/>
      <dgm:spPr/>
      <dgm:t>
        <a:bodyPr/>
        <a:lstStyle/>
        <a:p>
          <a:r>
            <a:rPr lang="cs-CZ" smtClean="0"/>
            <a:t>NÁROK NA URČITÉ SPOLEČENSKÉ, EKONOMICKÉ A KULTURNÍ STATKY</a:t>
          </a:r>
          <a:endParaRPr lang="cs-CZ"/>
        </a:p>
      </dgm:t>
    </dgm:pt>
    <dgm:pt modelId="{FD39B7E7-1E11-4EB2-B3C0-2FBA4F4A5A6E}" type="parTrans" cxnId="{A5B2DC35-1E98-4A8A-9B3F-97C511D855F0}">
      <dgm:prSet/>
      <dgm:spPr/>
      <dgm:t>
        <a:bodyPr/>
        <a:lstStyle/>
        <a:p>
          <a:endParaRPr lang="cs-CZ"/>
        </a:p>
      </dgm:t>
    </dgm:pt>
    <dgm:pt modelId="{DDC74392-E799-4585-A157-64F32535274F}" type="sibTrans" cxnId="{A5B2DC35-1E98-4A8A-9B3F-97C511D855F0}">
      <dgm:prSet/>
      <dgm:spPr/>
      <dgm:t>
        <a:bodyPr/>
        <a:lstStyle/>
        <a:p>
          <a:endParaRPr lang="cs-CZ"/>
        </a:p>
      </dgm:t>
    </dgm:pt>
    <dgm:pt modelId="{9770BEB8-4305-4E83-B530-4DA4E089E2FF}" type="pres">
      <dgm:prSet presAssocID="{48BFCB5F-DE34-493A-AE04-7884BC381780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EA7603A-3098-4897-A2A7-109DC760D7A7}" type="pres">
      <dgm:prSet presAssocID="{B3D823D3-2F1C-4323-A820-5AFBFF208207}" presName="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48074F-C995-4131-BDD2-2FF09184C70A}" type="pres">
      <dgm:prSet presAssocID="{0FF37EA2-1BAD-476D-8549-C334DFC70781}" presName="sibTrans" presStyleCnt="0"/>
      <dgm:spPr/>
    </dgm:pt>
    <dgm:pt modelId="{1398C817-0CAB-4939-B0E1-BB3D3D01284C}" type="pres">
      <dgm:prSet presAssocID="{FCC253A5-11E9-4E2E-91BF-B55178B22BAB}" presName="node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CE2D77A-A687-4D3A-8EC1-A5BCC094344F}" type="pres">
      <dgm:prSet presAssocID="{F61BDBDD-F612-4132-B8D4-DCF18D3AFD15}" presName="sibTrans" presStyleCnt="0"/>
      <dgm:spPr/>
    </dgm:pt>
    <dgm:pt modelId="{53FE2A8F-1DF7-4775-AC75-2F67498B71C8}" type="pres">
      <dgm:prSet presAssocID="{AA4874C7-DD90-45B9-BDB9-161542869D78}" presName="nod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0E5673B-A4D1-4C0E-ACB8-1AE3D5C3807A}" type="pres">
      <dgm:prSet presAssocID="{C10C0F51-A913-4589-B994-43CA4ACEA803}" presName="sibTrans" presStyleCnt="0"/>
      <dgm:spPr/>
    </dgm:pt>
    <dgm:pt modelId="{DD4276D0-60A3-485B-A865-E9B06D4502CE}" type="pres">
      <dgm:prSet presAssocID="{96BBC67E-E9D3-4F48-B94E-FEABE3093743}" presName="nod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43A25F-00AC-406B-9280-D7BB7F988B77}" type="pres">
      <dgm:prSet presAssocID="{B3D64E07-3301-4E72-B583-5A5CC71A3ADD}" presName="sibTrans" presStyleCnt="0"/>
      <dgm:spPr/>
    </dgm:pt>
    <dgm:pt modelId="{743685D1-9181-4D57-9732-B2549EC5C297}" type="pres">
      <dgm:prSet presAssocID="{F5C96E41-2F33-4716-A0CD-F45E062CAEF0}" presName="node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EE28375-F3CD-48F2-AF42-121B1781F711}" type="pres">
      <dgm:prSet presAssocID="{4B1AB541-BEB9-41E5-9F83-9290D3D824FF}" presName="sibTrans" presStyleCnt="0"/>
      <dgm:spPr/>
    </dgm:pt>
    <dgm:pt modelId="{B8DEA63C-F6FD-4965-B544-FE47DA043D54}" type="pres">
      <dgm:prSet presAssocID="{4D088534-AB2C-4722-AE0D-19BE0C4C8F86}" presName="node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106E8E6-14C9-4971-A3BF-2EA21461E069}" type="presOf" srcId="{48BFCB5F-DE34-493A-AE04-7884BC381780}" destId="{9770BEB8-4305-4E83-B530-4DA4E089E2FF}" srcOrd="0" destOrd="0" presId="urn:microsoft.com/office/officeart/2005/8/layout/default"/>
    <dgm:cxn modelId="{9E953E33-ABDC-4B00-9CEB-B2FD517658A1}" type="presOf" srcId="{FCC253A5-11E9-4E2E-91BF-B55178B22BAB}" destId="{1398C817-0CAB-4939-B0E1-BB3D3D01284C}" srcOrd="0" destOrd="0" presId="urn:microsoft.com/office/officeart/2005/8/layout/default"/>
    <dgm:cxn modelId="{A5B2DC35-1E98-4A8A-9B3F-97C511D855F0}" srcId="{48BFCB5F-DE34-493A-AE04-7884BC381780}" destId="{4D088534-AB2C-4722-AE0D-19BE0C4C8F86}" srcOrd="5" destOrd="0" parTransId="{FD39B7E7-1E11-4EB2-B3C0-2FBA4F4A5A6E}" sibTransId="{DDC74392-E799-4585-A157-64F32535274F}"/>
    <dgm:cxn modelId="{4EDC8AF9-9895-4B36-A0C2-A77F9E003E65}" type="presOf" srcId="{AA4874C7-DD90-45B9-BDB9-161542869D78}" destId="{53FE2A8F-1DF7-4775-AC75-2F67498B71C8}" srcOrd="0" destOrd="0" presId="urn:microsoft.com/office/officeart/2005/8/layout/default"/>
    <dgm:cxn modelId="{9DDE0D54-AF22-46D1-8EC8-1A6A2917A5CF}" type="presOf" srcId="{4D088534-AB2C-4722-AE0D-19BE0C4C8F86}" destId="{B8DEA63C-F6FD-4965-B544-FE47DA043D54}" srcOrd="0" destOrd="0" presId="urn:microsoft.com/office/officeart/2005/8/layout/default"/>
    <dgm:cxn modelId="{14B0AB70-D15E-438A-87BA-93D8B9ED0C24}" type="presOf" srcId="{96BBC67E-E9D3-4F48-B94E-FEABE3093743}" destId="{DD4276D0-60A3-485B-A865-E9B06D4502CE}" srcOrd="0" destOrd="0" presId="urn:microsoft.com/office/officeart/2005/8/layout/default"/>
    <dgm:cxn modelId="{56DBDFFE-98C4-412A-9471-1EEA3368B68B}" srcId="{48BFCB5F-DE34-493A-AE04-7884BC381780}" destId="{FCC253A5-11E9-4E2E-91BF-B55178B22BAB}" srcOrd="1" destOrd="0" parTransId="{638410A9-3A74-47E9-8551-4365A99D1085}" sibTransId="{F61BDBDD-F612-4132-B8D4-DCF18D3AFD15}"/>
    <dgm:cxn modelId="{2551692E-77C5-495A-9617-F92C3374A9D2}" srcId="{48BFCB5F-DE34-493A-AE04-7884BC381780}" destId="{F5C96E41-2F33-4716-A0CD-F45E062CAEF0}" srcOrd="4" destOrd="0" parTransId="{97E9D234-1BDC-42E6-9971-3B0431D0BAFB}" sibTransId="{4B1AB541-BEB9-41E5-9F83-9290D3D824FF}"/>
    <dgm:cxn modelId="{C38D54CB-A4CC-4249-B8C3-26C4A3FC499E}" srcId="{48BFCB5F-DE34-493A-AE04-7884BC381780}" destId="{96BBC67E-E9D3-4F48-B94E-FEABE3093743}" srcOrd="3" destOrd="0" parTransId="{0A8A0D60-6946-4E41-872D-E0F305063D7D}" sibTransId="{B3D64E07-3301-4E72-B583-5A5CC71A3ADD}"/>
    <dgm:cxn modelId="{3C1D7375-D632-4DB5-8F05-ED1EB2393598}" srcId="{48BFCB5F-DE34-493A-AE04-7884BC381780}" destId="{AA4874C7-DD90-45B9-BDB9-161542869D78}" srcOrd="2" destOrd="0" parTransId="{CEE50391-E4E6-4294-A0E4-7857F6F4B161}" sibTransId="{C10C0F51-A913-4589-B994-43CA4ACEA803}"/>
    <dgm:cxn modelId="{8B4DBB8F-1EB2-484B-A6D9-E136801F0110}" srcId="{48BFCB5F-DE34-493A-AE04-7884BC381780}" destId="{B3D823D3-2F1C-4323-A820-5AFBFF208207}" srcOrd="0" destOrd="0" parTransId="{1CE7226B-671D-4C12-82ED-396E3117432A}" sibTransId="{0FF37EA2-1BAD-476D-8549-C334DFC70781}"/>
    <dgm:cxn modelId="{8D74F713-FA06-4E12-B1BD-35EC7DCE627B}" type="presOf" srcId="{B3D823D3-2F1C-4323-A820-5AFBFF208207}" destId="{4EA7603A-3098-4897-A2A7-109DC760D7A7}" srcOrd="0" destOrd="0" presId="urn:microsoft.com/office/officeart/2005/8/layout/default"/>
    <dgm:cxn modelId="{42E9F187-35F5-4E87-9EDF-5B94BFBED751}" type="presOf" srcId="{F5C96E41-2F33-4716-A0CD-F45E062CAEF0}" destId="{743685D1-9181-4D57-9732-B2549EC5C297}" srcOrd="0" destOrd="0" presId="urn:microsoft.com/office/officeart/2005/8/layout/default"/>
    <dgm:cxn modelId="{E2407445-F7CA-4C0D-ABA2-4F7FA901F440}" type="presParOf" srcId="{9770BEB8-4305-4E83-B530-4DA4E089E2FF}" destId="{4EA7603A-3098-4897-A2A7-109DC760D7A7}" srcOrd="0" destOrd="0" presId="urn:microsoft.com/office/officeart/2005/8/layout/default"/>
    <dgm:cxn modelId="{32DF320D-A03A-4807-BAE9-FFCC7727C65D}" type="presParOf" srcId="{9770BEB8-4305-4E83-B530-4DA4E089E2FF}" destId="{5348074F-C995-4131-BDD2-2FF09184C70A}" srcOrd="1" destOrd="0" presId="urn:microsoft.com/office/officeart/2005/8/layout/default"/>
    <dgm:cxn modelId="{63F7EA33-4C12-4310-87AC-7170CCE60725}" type="presParOf" srcId="{9770BEB8-4305-4E83-B530-4DA4E089E2FF}" destId="{1398C817-0CAB-4939-B0E1-BB3D3D01284C}" srcOrd="2" destOrd="0" presId="urn:microsoft.com/office/officeart/2005/8/layout/default"/>
    <dgm:cxn modelId="{727BCBBB-660D-4699-AF9D-FE87542A6B33}" type="presParOf" srcId="{9770BEB8-4305-4E83-B530-4DA4E089E2FF}" destId="{4CE2D77A-A687-4D3A-8EC1-A5BCC094344F}" srcOrd="3" destOrd="0" presId="urn:microsoft.com/office/officeart/2005/8/layout/default"/>
    <dgm:cxn modelId="{0D0228B2-9FCA-495C-AD52-25FA5333C21B}" type="presParOf" srcId="{9770BEB8-4305-4E83-B530-4DA4E089E2FF}" destId="{53FE2A8F-1DF7-4775-AC75-2F67498B71C8}" srcOrd="4" destOrd="0" presId="urn:microsoft.com/office/officeart/2005/8/layout/default"/>
    <dgm:cxn modelId="{A060C2E8-DAB9-4159-BD6D-340AA1048364}" type="presParOf" srcId="{9770BEB8-4305-4E83-B530-4DA4E089E2FF}" destId="{F0E5673B-A4D1-4C0E-ACB8-1AE3D5C3807A}" srcOrd="5" destOrd="0" presId="urn:microsoft.com/office/officeart/2005/8/layout/default"/>
    <dgm:cxn modelId="{BF516CE4-C46F-4933-B070-3144445891C5}" type="presParOf" srcId="{9770BEB8-4305-4E83-B530-4DA4E089E2FF}" destId="{DD4276D0-60A3-485B-A865-E9B06D4502CE}" srcOrd="6" destOrd="0" presId="urn:microsoft.com/office/officeart/2005/8/layout/default"/>
    <dgm:cxn modelId="{59E9CB3A-F3AD-4198-9475-A57B1E4D8745}" type="presParOf" srcId="{9770BEB8-4305-4E83-B530-4DA4E089E2FF}" destId="{D343A25F-00AC-406B-9280-D7BB7F988B77}" srcOrd="7" destOrd="0" presId="urn:microsoft.com/office/officeart/2005/8/layout/default"/>
    <dgm:cxn modelId="{C2BD03F8-4677-4006-BC18-9D1160B41C35}" type="presParOf" srcId="{9770BEB8-4305-4E83-B530-4DA4E089E2FF}" destId="{743685D1-9181-4D57-9732-B2549EC5C297}" srcOrd="8" destOrd="0" presId="urn:microsoft.com/office/officeart/2005/8/layout/default"/>
    <dgm:cxn modelId="{794EC296-4D42-4900-9D6C-2BEAE603C519}" type="presParOf" srcId="{9770BEB8-4305-4E83-B530-4DA4E089E2FF}" destId="{2EE28375-F3CD-48F2-AF42-121B1781F711}" srcOrd="9" destOrd="0" presId="urn:microsoft.com/office/officeart/2005/8/layout/default"/>
    <dgm:cxn modelId="{7AE679D3-AB90-48F0-A983-054175C1929B}" type="presParOf" srcId="{9770BEB8-4305-4E83-B530-4DA4E089E2FF}" destId="{B8DEA63C-F6FD-4965-B544-FE47DA043D54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1FE252A-A271-4AEE-8796-5DAEDD4C9F3A}" type="doc">
      <dgm:prSet loTypeId="urn:microsoft.com/office/officeart/2005/8/layout/arrow1" loCatId="relationship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F87851F-1FD3-4004-AD9A-6F43A9D5BDCD}">
      <dgm:prSet/>
      <dgm:spPr/>
      <dgm:t>
        <a:bodyPr/>
        <a:lstStyle/>
        <a:p>
          <a:pPr algn="ctr" rtl="0"/>
          <a:r>
            <a:rPr lang="cs-CZ" smtClean="0"/>
            <a:t>PRÁVO NEBÝT ZABIT ČI NAPADEN</a:t>
          </a:r>
          <a:endParaRPr lang="cs-CZ"/>
        </a:p>
      </dgm:t>
    </dgm:pt>
    <dgm:pt modelId="{91B0A319-A72A-490A-BB2F-B21112CF02D4}" type="parTrans" cxnId="{3315207F-69A9-4567-8FAA-804CB39E37A4}">
      <dgm:prSet/>
      <dgm:spPr/>
      <dgm:t>
        <a:bodyPr/>
        <a:lstStyle/>
        <a:p>
          <a:pPr algn="ctr"/>
          <a:endParaRPr lang="cs-CZ"/>
        </a:p>
      </dgm:t>
    </dgm:pt>
    <dgm:pt modelId="{45D8013E-B6ED-4A28-94E7-879C22421566}" type="sibTrans" cxnId="{3315207F-69A9-4567-8FAA-804CB39E37A4}">
      <dgm:prSet/>
      <dgm:spPr/>
      <dgm:t>
        <a:bodyPr/>
        <a:lstStyle/>
        <a:p>
          <a:pPr algn="ctr"/>
          <a:endParaRPr lang="cs-CZ"/>
        </a:p>
      </dgm:t>
    </dgm:pt>
    <dgm:pt modelId="{9BD780CF-EE43-4C15-8878-B3B3CCEF98BB}">
      <dgm:prSet/>
      <dgm:spPr/>
      <dgm:t>
        <a:bodyPr/>
        <a:lstStyle/>
        <a:p>
          <a:pPr algn="ctr" rtl="0"/>
          <a:r>
            <a:rPr lang="cs-CZ" smtClean="0"/>
            <a:t>PRÁVO NA ZÁKLADNÍ PODMÍNKY K ŽIVOTU ČI MINIMUM ZDRAVOTNÍ PÉČE</a:t>
          </a:r>
          <a:endParaRPr lang="cs-CZ"/>
        </a:p>
      </dgm:t>
    </dgm:pt>
    <dgm:pt modelId="{337C9D9D-2615-415D-B0E1-5E29CBBD477B}" type="parTrans" cxnId="{DFB8B413-F54D-4515-805E-8899831CDABD}">
      <dgm:prSet/>
      <dgm:spPr/>
      <dgm:t>
        <a:bodyPr/>
        <a:lstStyle/>
        <a:p>
          <a:pPr algn="ctr"/>
          <a:endParaRPr lang="cs-CZ"/>
        </a:p>
      </dgm:t>
    </dgm:pt>
    <dgm:pt modelId="{95872035-23E2-4905-913E-77D002306A97}" type="sibTrans" cxnId="{DFB8B413-F54D-4515-805E-8899831CDABD}">
      <dgm:prSet/>
      <dgm:spPr/>
      <dgm:t>
        <a:bodyPr/>
        <a:lstStyle/>
        <a:p>
          <a:pPr algn="ctr"/>
          <a:endParaRPr lang="cs-CZ"/>
        </a:p>
      </dgm:t>
    </dgm:pt>
    <dgm:pt modelId="{161AB231-0D1B-4138-89D0-662A7E4D0D48}">
      <dgm:prSet/>
      <dgm:spPr/>
      <dgm:t>
        <a:bodyPr/>
        <a:lstStyle/>
        <a:p>
          <a:pPr algn="ctr" rtl="0"/>
          <a:r>
            <a:rPr lang="cs-CZ" smtClean="0"/>
            <a:t>PRÁVO BÝT CHRÁNĚN PŘED ZABITÍM ČI NAPADENÍM</a:t>
          </a:r>
          <a:endParaRPr lang="cs-CZ"/>
        </a:p>
      </dgm:t>
    </dgm:pt>
    <dgm:pt modelId="{B5D52B11-4266-40CF-9585-4DD9740856C2}" type="parTrans" cxnId="{C525D927-25BA-4E9E-B7AA-0605B2CA3EC1}">
      <dgm:prSet/>
      <dgm:spPr/>
      <dgm:t>
        <a:bodyPr/>
        <a:lstStyle/>
        <a:p>
          <a:pPr algn="ctr"/>
          <a:endParaRPr lang="cs-CZ"/>
        </a:p>
      </dgm:t>
    </dgm:pt>
    <dgm:pt modelId="{6FE27116-4778-4301-9395-3C001ABFFFD6}" type="sibTrans" cxnId="{C525D927-25BA-4E9E-B7AA-0605B2CA3EC1}">
      <dgm:prSet/>
      <dgm:spPr/>
      <dgm:t>
        <a:bodyPr/>
        <a:lstStyle/>
        <a:p>
          <a:pPr algn="ctr"/>
          <a:endParaRPr lang="cs-CZ"/>
        </a:p>
      </dgm:t>
    </dgm:pt>
    <dgm:pt modelId="{7AF49CA3-18F0-4A33-AAB6-BB41F9A8703C}" type="pres">
      <dgm:prSet presAssocID="{61FE252A-A271-4AEE-8796-5DAEDD4C9F3A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4258B28-6BF4-4EA9-A922-E37C17910652}" type="pres">
      <dgm:prSet presAssocID="{BF87851F-1FD3-4004-AD9A-6F43A9D5BDCD}" presName="arrow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6B6AAB4-E683-4169-81D1-CD2D1F618955}" type="pres">
      <dgm:prSet presAssocID="{9BD780CF-EE43-4C15-8878-B3B3CCEF98BB}" presName="arrow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1EF9533-5BC2-44EC-9940-248735B4226C}" type="pres">
      <dgm:prSet presAssocID="{161AB231-0D1B-4138-89D0-662A7E4D0D48}" presName="arrow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FB8B413-F54D-4515-805E-8899831CDABD}" srcId="{61FE252A-A271-4AEE-8796-5DAEDD4C9F3A}" destId="{9BD780CF-EE43-4C15-8878-B3B3CCEF98BB}" srcOrd="1" destOrd="0" parTransId="{337C9D9D-2615-415D-B0E1-5E29CBBD477B}" sibTransId="{95872035-23E2-4905-913E-77D002306A97}"/>
    <dgm:cxn modelId="{6DA2C9E9-6AD2-4475-90BD-8AEA77393507}" type="presOf" srcId="{161AB231-0D1B-4138-89D0-662A7E4D0D48}" destId="{D1EF9533-5BC2-44EC-9940-248735B4226C}" srcOrd="0" destOrd="0" presId="urn:microsoft.com/office/officeart/2005/8/layout/arrow1"/>
    <dgm:cxn modelId="{C525D927-25BA-4E9E-B7AA-0605B2CA3EC1}" srcId="{61FE252A-A271-4AEE-8796-5DAEDD4C9F3A}" destId="{161AB231-0D1B-4138-89D0-662A7E4D0D48}" srcOrd="2" destOrd="0" parTransId="{B5D52B11-4266-40CF-9585-4DD9740856C2}" sibTransId="{6FE27116-4778-4301-9395-3C001ABFFFD6}"/>
    <dgm:cxn modelId="{DEAFAF60-A4FE-41CD-BE92-6A918CE42EFB}" type="presOf" srcId="{61FE252A-A271-4AEE-8796-5DAEDD4C9F3A}" destId="{7AF49CA3-18F0-4A33-AAB6-BB41F9A8703C}" srcOrd="0" destOrd="0" presId="urn:microsoft.com/office/officeart/2005/8/layout/arrow1"/>
    <dgm:cxn modelId="{DCF7DAA9-711E-4B26-BC7B-3348BABAB02B}" type="presOf" srcId="{9BD780CF-EE43-4C15-8878-B3B3CCEF98BB}" destId="{56B6AAB4-E683-4169-81D1-CD2D1F618955}" srcOrd="0" destOrd="0" presId="urn:microsoft.com/office/officeart/2005/8/layout/arrow1"/>
    <dgm:cxn modelId="{3315207F-69A9-4567-8FAA-804CB39E37A4}" srcId="{61FE252A-A271-4AEE-8796-5DAEDD4C9F3A}" destId="{BF87851F-1FD3-4004-AD9A-6F43A9D5BDCD}" srcOrd="0" destOrd="0" parTransId="{91B0A319-A72A-490A-BB2F-B21112CF02D4}" sibTransId="{45D8013E-B6ED-4A28-94E7-879C22421566}"/>
    <dgm:cxn modelId="{C739793F-9398-4502-9284-914562851F13}" type="presOf" srcId="{BF87851F-1FD3-4004-AD9A-6F43A9D5BDCD}" destId="{74258B28-6BF4-4EA9-A922-E37C17910652}" srcOrd="0" destOrd="0" presId="urn:microsoft.com/office/officeart/2005/8/layout/arrow1"/>
    <dgm:cxn modelId="{015618E8-1237-48FA-AC9F-A7CD18E3DF36}" type="presParOf" srcId="{7AF49CA3-18F0-4A33-AAB6-BB41F9A8703C}" destId="{74258B28-6BF4-4EA9-A922-E37C17910652}" srcOrd="0" destOrd="0" presId="urn:microsoft.com/office/officeart/2005/8/layout/arrow1"/>
    <dgm:cxn modelId="{CB03044D-FE14-4DDE-AAB8-45ADA26E2D25}" type="presParOf" srcId="{7AF49CA3-18F0-4A33-AAB6-BB41F9A8703C}" destId="{56B6AAB4-E683-4169-81D1-CD2D1F618955}" srcOrd="1" destOrd="0" presId="urn:microsoft.com/office/officeart/2005/8/layout/arrow1"/>
    <dgm:cxn modelId="{E0851C07-E976-4D78-9C8B-6B8FE65342FF}" type="presParOf" srcId="{7AF49CA3-18F0-4A33-AAB6-BB41F9A8703C}" destId="{D1EF9533-5BC2-44EC-9940-248735B4226C}" srcOrd="2" destOrd="0" presId="urn:microsoft.com/office/officeart/2005/8/layout/arrow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1FE252A-A271-4AEE-8796-5DAEDD4C9F3A}" type="doc">
      <dgm:prSet loTypeId="urn:microsoft.com/office/officeart/2005/8/layout/arrow1" loCatId="relationship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BD780CF-EE43-4C15-8878-B3B3CCEF98BB}">
      <dgm:prSet/>
      <dgm:spPr/>
      <dgm:t>
        <a:bodyPr/>
        <a:lstStyle/>
        <a:p>
          <a:pPr algn="ctr" rtl="0"/>
          <a:r>
            <a:rPr lang="cs-CZ" smtClean="0"/>
            <a:t>PRÁVO NA SVOBODU v OBECNÉM SMYSLU</a:t>
          </a:r>
          <a:endParaRPr lang="cs-CZ"/>
        </a:p>
      </dgm:t>
    </dgm:pt>
    <dgm:pt modelId="{337C9D9D-2615-415D-B0E1-5E29CBBD477B}" type="parTrans" cxnId="{DFB8B413-F54D-4515-805E-8899831CDABD}">
      <dgm:prSet/>
      <dgm:spPr/>
      <dgm:t>
        <a:bodyPr/>
        <a:lstStyle/>
        <a:p>
          <a:pPr algn="ctr"/>
          <a:endParaRPr lang="cs-CZ"/>
        </a:p>
      </dgm:t>
    </dgm:pt>
    <dgm:pt modelId="{95872035-23E2-4905-913E-77D002306A97}" type="sibTrans" cxnId="{DFB8B413-F54D-4515-805E-8899831CDABD}">
      <dgm:prSet/>
      <dgm:spPr/>
      <dgm:t>
        <a:bodyPr/>
        <a:lstStyle/>
        <a:p>
          <a:pPr algn="ctr"/>
          <a:endParaRPr lang="cs-CZ"/>
        </a:p>
      </dgm:t>
    </dgm:pt>
    <dgm:pt modelId="{161AB231-0D1B-4138-89D0-662A7E4D0D48}">
      <dgm:prSet/>
      <dgm:spPr/>
      <dgm:t>
        <a:bodyPr/>
        <a:lstStyle/>
        <a:p>
          <a:pPr algn="ctr" rtl="0"/>
          <a:r>
            <a:rPr lang="cs-CZ" smtClean="0"/>
            <a:t>PRÁVO NA PARTIKULÁRNÍ SVOBODY – SVOBODA MYŠLENÍ, VYJADŘOVÁNÍ, NÁBOŽENSKÁ SVOBODA...</a:t>
          </a:r>
          <a:endParaRPr lang="cs-CZ"/>
        </a:p>
      </dgm:t>
    </dgm:pt>
    <dgm:pt modelId="{B5D52B11-4266-40CF-9585-4DD9740856C2}" type="parTrans" cxnId="{C525D927-25BA-4E9E-B7AA-0605B2CA3EC1}">
      <dgm:prSet/>
      <dgm:spPr/>
      <dgm:t>
        <a:bodyPr/>
        <a:lstStyle/>
        <a:p>
          <a:pPr algn="ctr"/>
          <a:endParaRPr lang="cs-CZ"/>
        </a:p>
      </dgm:t>
    </dgm:pt>
    <dgm:pt modelId="{6FE27116-4778-4301-9395-3C001ABFFFD6}" type="sibTrans" cxnId="{C525D927-25BA-4E9E-B7AA-0605B2CA3EC1}">
      <dgm:prSet/>
      <dgm:spPr/>
      <dgm:t>
        <a:bodyPr/>
        <a:lstStyle/>
        <a:p>
          <a:pPr algn="ctr"/>
          <a:endParaRPr lang="cs-CZ"/>
        </a:p>
      </dgm:t>
    </dgm:pt>
    <dgm:pt modelId="{7AF49CA3-18F0-4A33-AAB6-BB41F9A8703C}" type="pres">
      <dgm:prSet presAssocID="{61FE252A-A271-4AEE-8796-5DAEDD4C9F3A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6B6AAB4-E683-4169-81D1-CD2D1F618955}" type="pres">
      <dgm:prSet presAssocID="{9BD780CF-EE43-4C15-8878-B3B3CCEF98BB}" presName="arrow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1EF9533-5BC2-44EC-9940-248735B4226C}" type="pres">
      <dgm:prSet presAssocID="{161AB231-0D1B-4138-89D0-662A7E4D0D48}" presName="arrow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FB8B413-F54D-4515-805E-8899831CDABD}" srcId="{61FE252A-A271-4AEE-8796-5DAEDD4C9F3A}" destId="{9BD780CF-EE43-4C15-8878-B3B3CCEF98BB}" srcOrd="0" destOrd="0" parTransId="{337C9D9D-2615-415D-B0E1-5E29CBBD477B}" sibTransId="{95872035-23E2-4905-913E-77D002306A97}"/>
    <dgm:cxn modelId="{F2574555-3D61-451E-A28C-01FB4CF29CEE}" type="presOf" srcId="{161AB231-0D1B-4138-89D0-662A7E4D0D48}" destId="{D1EF9533-5BC2-44EC-9940-248735B4226C}" srcOrd="0" destOrd="0" presId="urn:microsoft.com/office/officeart/2005/8/layout/arrow1"/>
    <dgm:cxn modelId="{2F9FE619-CE1D-438D-9D9D-2E0D86C5AEE7}" type="presOf" srcId="{9BD780CF-EE43-4C15-8878-B3B3CCEF98BB}" destId="{56B6AAB4-E683-4169-81D1-CD2D1F618955}" srcOrd="0" destOrd="0" presId="urn:microsoft.com/office/officeart/2005/8/layout/arrow1"/>
    <dgm:cxn modelId="{C525D927-25BA-4E9E-B7AA-0605B2CA3EC1}" srcId="{61FE252A-A271-4AEE-8796-5DAEDD4C9F3A}" destId="{161AB231-0D1B-4138-89D0-662A7E4D0D48}" srcOrd="1" destOrd="0" parTransId="{B5D52B11-4266-40CF-9585-4DD9740856C2}" sibTransId="{6FE27116-4778-4301-9395-3C001ABFFFD6}"/>
    <dgm:cxn modelId="{257B509F-49E6-4454-8CBC-A18132A13896}" type="presOf" srcId="{61FE252A-A271-4AEE-8796-5DAEDD4C9F3A}" destId="{7AF49CA3-18F0-4A33-AAB6-BB41F9A8703C}" srcOrd="0" destOrd="0" presId="urn:microsoft.com/office/officeart/2005/8/layout/arrow1"/>
    <dgm:cxn modelId="{9507A8B6-90A4-49D6-92E7-D5ACEC48515E}" type="presParOf" srcId="{7AF49CA3-18F0-4A33-AAB6-BB41F9A8703C}" destId="{56B6AAB4-E683-4169-81D1-CD2D1F618955}" srcOrd="0" destOrd="0" presId="urn:microsoft.com/office/officeart/2005/8/layout/arrow1"/>
    <dgm:cxn modelId="{5EAB0F5E-2082-4533-9ECC-2AC5DFD87F43}" type="presParOf" srcId="{7AF49CA3-18F0-4A33-AAB6-BB41F9A8703C}" destId="{D1EF9533-5BC2-44EC-9940-248735B4226C}" srcOrd="1" destOrd="0" presId="urn:microsoft.com/office/officeart/2005/8/layout/arrow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4EA7603A-3098-4897-A2A7-109DC760D7A7}">
      <dsp:nvSpPr>
        <dsp:cNvPr id="0" name=""/>
        <dsp:cNvSpPr/>
      </dsp:nvSpPr>
      <dsp:spPr>
        <a:xfrm>
          <a:off x="0" y="591343"/>
          <a:ext cx="2571749" cy="154305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smtClean="0"/>
            <a:t>PRÁVO NA ŽIVOT</a:t>
          </a:r>
          <a:endParaRPr lang="cs-CZ" sz="1900" kern="1200"/>
        </a:p>
      </dsp:txBody>
      <dsp:txXfrm>
        <a:off x="0" y="591343"/>
        <a:ext cx="2571749" cy="1543050"/>
      </dsp:txXfrm>
    </dsp:sp>
    <dsp:sp modelId="{1398C817-0CAB-4939-B0E1-BB3D3D01284C}">
      <dsp:nvSpPr>
        <dsp:cNvPr id="0" name=""/>
        <dsp:cNvSpPr/>
      </dsp:nvSpPr>
      <dsp:spPr>
        <a:xfrm>
          <a:off x="2828925" y="591343"/>
          <a:ext cx="2571749" cy="154305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smtClean="0"/>
            <a:t>OSOBNÍ SVOBODA</a:t>
          </a:r>
          <a:endParaRPr lang="cs-CZ" sz="1900" kern="1200"/>
        </a:p>
      </dsp:txBody>
      <dsp:txXfrm>
        <a:off x="2828925" y="591343"/>
        <a:ext cx="2571749" cy="1543050"/>
      </dsp:txXfrm>
    </dsp:sp>
    <dsp:sp modelId="{53FE2A8F-1DF7-4775-AC75-2F67498B71C8}">
      <dsp:nvSpPr>
        <dsp:cNvPr id="0" name=""/>
        <dsp:cNvSpPr/>
      </dsp:nvSpPr>
      <dsp:spPr>
        <a:xfrm>
          <a:off x="5657849" y="591343"/>
          <a:ext cx="2571749" cy="154305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smtClean="0"/>
            <a:t>PRÁVO NA VLASTNICTVÍ</a:t>
          </a:r>
          <a:endParaRPr lang="cs-CZ" sz="1900" kern="1200"/>
        </a:p>
      </dsp:txBody>
      <dsp:txXfrm>
        <a:off x="5657849" y="591343"/>
        <a:ext cx="2571749" cy="1543050"/>
      </dsp:txXfrm>
    </dsp:sp>
    <dsp:sp modelId="{DD4276D0-60A3-485B-A865-E9B06D4502CE}">
      <dsp:nvSpPr>
        <dsp:cNvPr id="0" name=""/>
        <dsp:cNvSpPr/>
      </dsp:nvSpPr>
      <dsp:spPr>
        <a:xfrm>
          <a:off x="0" y="2391568"/>
          <a:ext cx="2571749" cy="154305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smtClean="0"/>
            <a:t>NÁRODNOSTNÍ A DEMOKRATICKÁ PRÁVA</a:t>
          </a:r>
          <a:endParaRPr lang="cs-CZ" sz="1900" kern="1200"/>
        </a:p>
      </dsp:txBody>
      <dsp:txXfrm>
        <a:off x="0" y="2391568"/>
        <a:ext cx="2571749" cy="1543050"/>
      </dsp:txXfrm>
    </dsp:sp>
    <dsp:sp modelId="{743685D1-9181-4D57-9732-B2549EC5C297}">
      <dsp:nvSpPr>
        <dsp:cNvPr id="0" name=""/>
        <dsp:cNvSpPr/>
      </dsp:nvSpPr>
      <dsp:spPr>
        <a:xfrm>
          <a:off x="2828925" y="2391568"/>
          <a:ext cx="2571749" cy="154305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smtClean="0"/>
            <a:t>VLÁDA ZÁKONA A VÝKON SPRAVEDLNOSTI</a:t>
          </a:r>
          <a:endParaRPr lang="cs-CZ" sz="1900" kern="1200"/>
        </a:p>
      </dsp:txBody>
      <dsp:txXfrm>
        <a:off x="2828925" y="2391568"/>
        <a:ext cx="2571749" cy="1543050"/>
      </dsp:txXfrm>
    </dsp:sp>
    <dsp:sp modelId="{B8DEA63C-F6FD-4965-B544-FE47DA043D54}">
      <dsp:nvSpPr>
        <dsp:cNvPr id="0" name=""/>
        <dsp:cNvSpPr/>
      </dsp:nvSpPr>
      <dsp:spPr>
        <a:xfrm>
          <a:off x="5657849" y="2391568"/>
          <a:ext cx="2571749" cy="154305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smtClean="0"/>
            <a:t>NÁROK NA URČITÉ SPOLEČENSKÉ, EKONOMICKÉ A KULTURNÍ STATKY</a:t>
          </a:r>
          <a:endParaRPr lang="cs-CZ" sz="1900" kern="1200"/>
        </a:p>
      </dsp:txBody>
      <dsp:txXfrm>
        <a:off x="5657849" y="2391568"/>
        <a:ext cx="2571749" cy="1543050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74258B28-6BF4-4EA9-A922-E37C17910652}">
      <dsp:nvSpPr>
        <dsp:cNvPr id="0" name=""/>
        <dsp:cNvSpPr/>
      </dsp:nvSpPr>
      <dsp:spPr>
        <a:xfrm>
          <a:off x="2941291" y="245"/>
          <a:ext cx="2048641" cy="2048641"/>
        </a:xfrm>
        <a:prstGeom prst="upArrow">
          <a:avLst>
            <a:gd name="adj1" fmla="val 50000"/>
            <a:gd name="adj2" fmla="val 35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smtClean="0"/>
            <a:t>PRÁVO NEBÝT ZABIT ČI NAPADEN</a:t>
          </a:r>
          <a:endParaRPr lang="cs-CZ" sz="1100" kern="1200"/>
        </a:p>
      </dsp:txBody>
      <dsp:txXfrm>
        <a:off x="2941291" y="245"/>
        <a:ext cx="2048641" cy="2048641"/>
      </dsp:txXfrm>
    </dsp:sp>
    <dsp:sp modelId="{56B6AAB4-E683-4169-81D1-CD2D1F618955}">
      <dsp:nvSpPr>
        <dsp:cNvPr id="0" name=""/>
        <dsp:cNvSpPr/>
      </dsp:nvSpPr>
      <dsp:spPr>
        <a:xfrm rot="7200000">
          <a:off x="4127932" y="2055568"/>
          <a:ext cx="2048641" cy="2048641"/>
        </a:xfrm>
        <a:prstGeom prst="upArrow">
          <a:avLst>
            <a:gd name="adj1" fmla="val 50000"/>
            <a:gd name="adj2" fmla="val 35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smtClean="0"/>
            <a:t>PRÁVO NA ZÁKLADNÍ PODMÍNKY K ŽIVOTU ČI MINIMUM ZDRAVOTNÍ PÉČE</a:t>
          </a:r>
          <a:endParaRPr lang="cs-CZ" sz="1100" kern="1200"/>
        </a:p>
      </dsp:txBody>
      <dsp:txXfrm rot="7200000">
        <a:off x="4127932" y="2055568"/>
        <a:ext cx="2048641" cy="2048641"/>
      </dsp:txXfrm>
    </dsp:sp>
    <dsp:sp modelId="{D1EF9533-5BC2-44EC-9940-248735B4226C}">
      <dsp:nvSpPr>
        <dsp:cNvPr id="0" name=""/>
        <dsp:cNvSpPr/>
      </dsp:nvSpPr>
      <dsp:spPr>
        <a:xfrm rot="14400000">
          <a:off x="1754650" y="2055568"/>
          <a:ext cx="2048641" cy="2048641"/>
        </a:xfrm>
        <a:prstGeom prst="upArrow">
          <a:avLst>
            <a:gd name="adj1" fmla="val 50000"/>
            <a:gd name="adj2" fmla="val 35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smtClean="0"/>
            <a:t>PRÁVO BÝT CHRÁNĚN PŘED ZABITÍM ČI NAPADENÍM</a:t>
          </a:r>
          <a:endParaRPr lang="cs-CZ" sz="1100" kern="1200"/>
        </a:p>
      </dsp:txBody>
      <dsp:txXfrm rot="14400000">
        <a:off x="1754650" y="2055568"/>
        <a:ext cx="2048641" cy="2048641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6B6AAB4-E683-4169-81D1-CD2D1F618955}">
      <dsp:nvSpPr>
        <dsp:cNvPr id="0" name=""/>
        <dsp:cNvSpPr/>
      </dsp:nvSpPr>
      <dsp:spPr>
        <a:xfrm rot="16200000">
          <a:off x="329" y="164302"/>
          <a:ext cx="3775851" cy="3775851"/>
        </a:xfrm>
        <a:prstGeom prst="upArrow">
          <a:avLst>
            <a:gd name="adj1" fmla="val 50000"/>
            <a:gd name="adj2" fmla="val 35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smtClean="0"/>
            <a:t>PRÁVO NA SVOBODU v OBECNÉM SMYSLU</a:t>
          </a:r>
          <a:endParaRPr lang="cs-CZ" sz="1800" kern="1200"/>
        </a:p>
      </dsp:txBody>
      <dsp:txXfrm rot="16200000">
        <a:off x="329" y="164302"/>
        <a:ext cx="3775851" cy="3775851"/>
      </dsp:txXfrm>
    </dsp:sp>
    <dsp:sp modelId="{D1EF9533-5BC2-44EC-9940-248735B4226C}">
      <dsp:nvSpPr>
        <dsp:cNvPr id="0" name=""/>
        <dsp:cNvSpPr/>
      </dsp:nvSpPr>
      <dsp:spPr>
        <a:xfrm rot="5400000">
          <a:off x="4155043" y="164302"/>
          <a:ext cx="3775851" cy="3775851"/>
        </a:xfrm>
        <a:prstGeom prst="upArrow">
          <a:avLst>
            <a:gd name="adj1" fmla="val 50000"/>
            <a:gd name="adj2" fmla="val 35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smtClean="0"/>
            <a:t>PRÁVO NA PARTIKULÁRNÍ SVOBODY – SVOBODA MYŠLENÍ, VYJADŘOVÁNÍ, NÁBOŽENSKÁ SVOBODA...</a:t>
          </a:r>
          <a:endParaRPr lang="cs-CZ" sz="1800" kern="1200"/>
        </a:p>
      </dsp:txBody>
      <dsp:txXfrm rot="5400000">
        <a:off x="4155043" y="164302"/>
        <a:ext cx="3775851" cy="377585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arrow1">
  <dgm:title val=""/>
  <dgm:desc val=""/>
  <dgm:catLst>
    <dgm:cat type="relationship" pri="7000"/>
    <dgm:cat type="process" pri="3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0.1"/>
          <dgm:constr type="diam" refType="w" refFor="ch" refPtType="node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24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2"/>
        </dgm:constrLst>
      </dgm:if>
      <dgm:if name="Name13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15"/>
        </dgm:constrLst>
      </dgm:if>
      <dgm:if name="Name14" axis="ch" ptType="node" func="cnt" op="equ" val="10">
        <dgm:constrLst>
          <dgm:constr type="primFontSz" for="ch" ptType="node" op="lte" val="65"/>
          <dgm:constr type="w" for="ch" ptType="node" refType="w"/>
          <dgm:constr type="h" for="ch" ptType="node" refType="w" refFor="ch" refPtType="node"/>
          <dgm:constr type="sibSp" refType="w" refFor="ch" refPtType="node" fact="-0.24"/>
        </dgm:constrLst>
      </dgm:if>
      <dgm:else name="Name15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35"/>
        </dgm:constrLst>
      </dgm:else>
    </dgm:choose>
    <dgm:ruleLst/>
    <dgm:forEach name="Name16" axis="ch" ptType="node">
      <dgm:layoutNode name="arrow">
        <dgm:varLst>
          <dgm:bulletEnabled val="1"/>
        </dgm:varLst>
        <dgm:alg type="tx"/>
        <dgm:shape xmlns:r="http://schemas.openxmlformats.org/officeDocument/2006/relationships" type="up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arrow1">
  <dgm:title val=""/>
  <dgm:desc val=""/>
  <dgm:catLst>
    <dgm:cat type="relationship" pri="7000"/>
    <dgm:cat type="process" pri="3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0.1"/>
          <dgm:constr type="diam" refType="w" refFor="ch" refPtType="node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24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2"/>
        </dgm:constrLst>
      </dgm:if>
      <dgm:if name="Name13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15"/>
        </dgm:constrLst>
      </dgm:if>
      <dgm:if name="Name14" axis="ch" ptType="node" func="cnt" op="equ" val="10">
        <dgm:constrLst>
          <dgm:constr type="primFontSz" for="ch" ptType="node" op="lte" val="65"/>
          <dgm:constr type="w" for="ch" ptType="node" refType="w"/>
          <dgm:constr type="h" for="ch" ptType="node" refType="w" refFor="ch" refPtType="node"/>
          <dgm:constr type="sibSp" refType="w" refFor="ch" refPtType="node" fact="-0.24"/>
        </dgm:constrLst>
      </dgm:if>
      <dgm:else name="Name15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35"/>
        </dgm:constrLst>
      </dgm:else>
    </dgm:choose>
    <dgm:ruleLst/>
    <dgm:forEach name="Name16" axis="ch" ptType="node">
      <dgm:layoutNode name="arrow">
        <dgm:varLst>
          <dgm:bulletEnabled val="1"/>
        </dgm:varLst>
        <dgm:alg type="tx"/>
        <dgm:shape xmlns:r="http://schemas.openxmlformats.org/officeDocument/2006/relationships" type="up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7B6FC05-0DFF-424E-B280-0F55FB593CDA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D6D6A2-48A8-4FED-AE97-252EFDA1385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56EC28-6D3A-499C-A079-884577476360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F69F2D-6709-4D68-BDB3-62661C38F8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AED9A1-85BC-45EE-B2A4-3311640071C5}" type="datetimeFigureOut">
              <a:rPr lang="cs-CZ"/>
              <a:pPr>
                <a:defRPr/>
              </a:pPr>
              <a:t>30.11.2012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4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  <p:sldLayoutId id="2147483685" r:id="rId12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sp.cz/docs/laws/listina.html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vlada.cz/cz/pracovni-a-poradni-organy-vlady/rlp/rlp-uvod-17537/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12" name="Group 44"/>
          <p:cNvGraphicFramePr>
            <a:graphicFrameLocks noGrp="1"/>
          </p:cNvGraphicFramePr>
          <p:nvPr>
            <p:ph/>
          </p:nvPr>
        </p:nvGraphicFramePr>
        <p:xfrm>
          <a:off x="468313" y="1268413"/>
          <a:ext cx="8229600" cy="4262123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 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 Olympijských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 materiálu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VY_32_INOVACE_ZV_3_KRE_15_LIDSKA_PRAVA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Jiří Krejčí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Základy státoprávní teorie, politologie A práva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3.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27. 11. 2012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kumimoji="0" lang="cs-CZ" sz="1050" b="0" i="0" kern="120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Výukový učební materiál slouží k pochopení základního</a:t>
                      </a:r>
                      <a:r>
                        <a:rPr kumimoji="0" lang="cs-CZ" sz="1050" b="0" i="0" kern="1200" baseline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vymezení lidských práv i jeho sporných otázek. </a:t>
                      </a:r>
                      <a:r>
                        <a:rPr kumimoji="0" lang="cs-CZ" sz="1050" b="0" i="0" kern="1200" baseline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Žáky </a:t>
                      </a:r>
                      <a:r>
                        <a:rPr kumimoji="0" lang="cs-CZ" sz="1050" b="0" i="0" kern="1200" baseline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vede pomocí hypertextových odkazů k aplikaci teoretických znalostí na konkrétní právní dokument a k samostatnému získávání informací o ochraně lidských práv v České republice.</a:t>
                      </a:r>
                      <a:endParaRPr kumimoji="0" lang="cs-CZ" sz="105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 jako výklad do hodiny i jako materiál k samostudiu.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promítání, práce jednotlivců nebo dvojic u PC, diskuze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156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515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688" y="537210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Lidská práva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r">
              <a:buNone/>
            </a:pPr>
            <a:endParaRPr lang="cs-CZ" sz="1800" smtClean="0"/>
          </a:p>
          <a:p>
            <a:pPr algn="just"/>
            <a:r>
              <a:rPr lang="cs-CZ" sz="2400" smtClean="0"/>
              <a:t>práva fyzických osob, která vyplývají z pouhé příslušnosti k lidskému rodu. Týkají se různých oblastí, v nichž jedinec nemá podléhat kontrole státu, pokud zároveň respektuje demokratické zákony. Vyplývají z lidské přirozenosti A z principů humanity. </a:t>
            </a:r>
          </a:p>
          <a:p>
            <a:pPr algn="just"/>
            <a:endParaRPr lang="cs-CZ" sz="1800" smtClean="0"/>
          </a:p>
          <a:p>
            <a:pPr algn="r">
              <a:buNone/>
            </a:pPr>
            <a:r>
              <a:rPr lang="cs-CZ" sz="1400" smtClean="0"/>
              <a:t>(Emmert a kol., 2003)</a:t>
            </a:r>
            <a:endParaRPr lang="cs-CZ" sz="160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Lidská práva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296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mtClean="0"/>
              <a:t>Základní kategorie lidských práv</a:t>
            </a:r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3851920" y="5949280"/>
            <a:ext cx="4896544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65760" lvl="0" indent="-256032" algn="r">
              <a:spcBef>
                <a:spcPts val="400"/>
              </a:spcBef>
              <a:buClr>
                <a:srgbClr val="7FD13B"/>
              </a:buClr>
              <a:buSzPct val="68000"/>
            </a:pPr>
            <a:r>
              <a:rPr lang="cs-CZ" sz="1600" smtClean="0">
                <a:solidFill>
                  <a:prstClr val="black"/>
                </a:solidFill>
              </a:rPr>
              <a:t>(Miller, Colemanová, Connolly a kol., 2003)</a:t>
            </a:r>
          </a:p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Zástupný symbol pro obsah 5"/>
          <p:cNvGraphicFramePr>
            <a:graphicFrameLocks noGrp="1"/>
          </p:cNvGraphicFramePr>
          <p:nvPr>
            <p:ph/>
          </p:nvPr>
        </p:nvGraphicFramePr>
        <p:xfrm>
          <a:off x="539552" y="2060848"/>
          <a:ext cx="7931224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pSp>
        <p:nvGrpSpPr>
          <p:cNvPr id="3" name="Skupina 2"/>
          <p:cNvGrpSpPr/>
          <p:nvPr/>
        </p:nvGrpSpPr>
        <p:grpSpPr>
          <a:xfrm>
            <a:off x="3203848" y="476672"/>
            <a:ext cx="2571749" cy="1543050"/>
            <a:chOff x="0" y="591343"/>
            <a:chExt cx="2571749" cy="1543050"/>
          </a:xfrm>
          <a:scene3d>
            <a:camera prst="orthographicFront"/>
            <a:lightRig rig="flat" dir="t"/>
          </a:scene3d>
        </p:grpSpPr>
        <p:sp>
          <p:nvSpPr>
            <p:cNvPr id="4" name="Obdélník 3"/>
            <p:cNvSpPr/>
            <p:nvPr/>
          </p:nvSpPr>
          <p:spPr>
            <a:xfrm>
              <a:off x="0" y="591343"/>
              <a:ext cx="2571749" cy="1543050"/>
            </a:xfrm>
            <a:prstGeom prst="rect">
              <a:avLst/>
            </a:prstGeom>
            <a:sp3d prstMaterial="plastic">
              <a:bevelT w="120900" h="88900"/>
              <a:bevelB w="88900" h="31750" prst="angle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1">
                <a:hueOff val="0"/>
                <a:satOff val="0"/>
                <a:lumOff val="0"/>
                <a:alphaOff val="0"/>
              </a:schemeClr>
            </a:fillRef>
            <a:effectRef idx="2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5" name="Obdélník 4"/>
            <p:cNvSpPr/>
            <p:nvPr/>
          </p:nvSpPr>
          <p:spPr>
            <a:xfrm>
              <a:off x="0" y="591343"/>
              <a:ext cx="2571749" cy="1543050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72390" tIns="72390" rIns="72390" bIns="72390" numCol="1" spcCol="1270" anchor="ctr" anchorCtr="0">
              <a:noAutofit/>
            </a:bodyPr>
            <a:lstStyle/>
            <a:p>
              <a:pPr lvl="0" algn="ctr" defTabSz="8445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900" kern="1200" smtClean="0"/>
                <a:t>PRÁVO NA ŽIVOT</a:t>
              </a:r>
              <a:endParaRPr lang="cs-CZ" sz="1900" kern="1200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4788024" y="6165304"/>
            <a:ext cx="417646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65760" lvl="0" indent="-256032" algn="r">
              <a:spcBef>
                <a:spcPts val="400"/>
              </a:spcBef>
              <a:buClr>
                <a:srgbClr val="7FD13B"/>
              </a:buClr>
              <a:buSzPct val="68000"/>
            </a:pPr>
            <a:r>
              <a:rPr lang="cs-CZ" sz="1200" smtClean="0">
                <a:solidFill>
                  <a:prstClr val="black"/>
                </a:solidFill>
              </a:rPr>
              <a:t>(Miller, Colemanová, Connolly a kol., 2003)</a:t>
            </a:r>
          </a:p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74258B28-6BF4-4EA9-A922-E37C179106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graphicEl>
                                              <a:dgm id="{74258B28-6BF4-4EA9-A922-E37C179106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graphicEl>
                                              <a:dgm id="{74258B28-6BF4-4EA9-A922-E37C179106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56B6AAB4-E683-4169-81D1-CD2D1F61895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graphicEl>
                                              <a:dgm id="{56B6AAB4-E683-4169-81D1-CD2D1F61895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graphicEl>
                                              <a:dgm id="{56B6AAB4-E683-4169-81D1-CD2D1F61895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D1EF9533-5BC2-44EC-9940-248735B4226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graphicEl>
                                              <a:dgm id="{D1EF9533-5BC2-44EC-9940-248735B4226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graphicEl>
                                              <a:dgm id="{D1EF9533-5BC2-44EC-9940-248735B4226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 uiExpand="1">
        <p:bldSub>
          <a:bldDgm bld="one"/>
        </p:bldSub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Zástupný symbol pro obsah 5"/>
          <p:cNvGraphicFramePr>
            <a:graphicFrameLocks noGrp="1"/>
          </p:cNvGraphicFramePr>
          <p:nvPr>
            <p:ph/>
          </p:nvPr>
        </p:nvGraphicFramePr>
        <p:xfrm>
          <a:off x="539552" y="2060848"/>
          <a:ext cx="7931224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pSp>
        <p:nvGrpSpPr>
          <p:cNvPr id="2" name="Skupina 2"/>
          <p:cNvGrpSpPr/>
          <p:nvPr/>
        </p:nvGrpSpPr>
        <p:grpSpPr>
          <a:xfrm>
            <a:off x="3203848" y="476672"/>
            <a:ext cx="2571749" cy="1543050"/>
            <a:chOff x="0" y="591343"/>
            <a:chExt cx="2571749" cy="1543050"/>
          </a:xfrm>
          <a:scene3d>
            <a:camera prst="orthographicFront"/>
            <a:lightRig rig="flat" dir="t"/>
          </a:scene3d>
        </p:grpSpPr>
        <p:sp>
          <p:nvSpPr>
            <p:cNvPr id="4" name="Obdélník 3"/>
            <p:cNvSpPr/>
            <p:nvPr/>
          </p:nvSpPr>
          <p:spPr>
            <a:xfrm>
              <a:off x="0" y="591343"/>
              <a:ext cx="2571749" cy="1543050"/>
            </a:xfrm>
            <a:prstGeom prst="rect">
              <a:avLst/>
            </a:prstGeom>
            <a:sp3d prstMaterial="plastic">
              <a:bevelT w="120900" h="88900"/>
              <a:bevelB w="88900" h="31750" prst="angle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1">
                <a:hueOff val="0"/>
                <a:satOff val="0"/>
                <a:lumOff val="0"/>
                <a:alphaOff val="0"/>
              </a:schemeClr>
            </a:fillRef>
            <a:effectRef idx="2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5" name="Obdélník 4"/>
            <p:cNvSpPr/>
            <p:nvPr/>
          </p:nvSpPr>
          <p:spPr>
            <a:xfrm>
              <a:off x="0" y="591343"/>
              <a:ext cx="2571749" cy="1543050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72390" tIns="72390" rIns="72390" bIns="72390" numCol="1" spcCol="1270" anchor="ctr" anchorCtr="0">
              <a:noAutofit/>
            </a:bodyPr>
            <a:lstStyle/>
            <a:p>
              <a:pPr lvl="0" algn="ctr" defTabSz="8445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900" kern="1200" smtClean="0"/>
                <a:t>OSOBNÍ SVOBODA</a:t>
              </a:r>
              <a:endParaRPr lang="cs-CZ" sz="1900" kern="1200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4788024" y="6165304"/>
            <a:ext cx="417646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65760" lvl="0" indent="-256032" algn="r">
              <a:spcBef>
                <a:spcPts val="400"/>
              </a:spcBef>
              <a:buClr>
                <a:srgbClr val="7FD13B"/>
              </a:buClr>
              <a:buSzPct val="68000"/>
            </a:pPr>
            <a:r>
              <a:rPr lang="cs-CZ" sz="1200" smtClean="0">
                <a:solidFill>
                  <a:prstClr val="black"/>
                </a:solidFill>
              </a:rPr>
              <a:t>(Miller, Colemanová, Connolly a kol., 2003)</a:t>
            </a:r>
          </a:p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56B6AAB4-E683-4169-81D1-CD2D1F61895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graphicEl>
                                              <a:dgm id="{56B6AAB4-E683-4169-81D1-CD2D1F61895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graphicEl>
                                              <a:dgm id="{56B6AAB4-E683-4169-81D1-CD2D1F61895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D1EF9533-5BC2-44EC-9940-248735B4226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graphicEl>
                                              <a:dgm id="{D1EF9533-5BC2-44EC-9940-248735B4226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graphicEl>
                                              <a:dgm id="{D1EF9533-5BC2-44EC-9940-248735B4226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2"/>
          <p:cNvGrpSpPr/>
          <p:nvPr/>
        </p:nvGrpSpPr>
        <p:grpSpPr>
          <a:xfrm>
            <a:off x="3347864" y="548680"/>
            <a:ext cx="2571749" cy="1543050"/>
            <a:chOff x="0" y="591343"/>
            <a:chExt cx="2571749" cy="1543050"/>
          </a:xfrm>
          <a:scene3d>
            <a:camera prst="orthographicFront"/>
            <a:lightRig rig="flat" dir="t"/>
          </a:scene3d>
        </p:grpSpPr>
        <p:sp>
          <p:nvSpPr>
            <p:cNvPr id="4" name="Obdélník 3"/>
            <p:cNvSpPr/>
            <p:nvPr/>
          </p:nvSpPr>
          <p:spPr>
            <a:xfrm>
              <a:off x="0" y="591343"/>
              <a:ext cx="2571749" cy="1543050"/>
            </a:xfrm>
            <a:prstGeom prst="rect">
              <a:avLst/>
            </a:prstGeom>
            <a:sp3d prstMaterial="plastic">
              <a:bevelT w="120900" h="88900"/>
              <a:bevelB w="88900" h="31750" prst="angle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1">
                <a:hueOff val="0"/>
                <a:satOff val="0"/>
                <a:lumOff val="0"/>
                <a:alphaOff val="0"/>
              </a:schemeClr>
            </a:fillRef>
            <a:effectRef idx="2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5" name="Obdélník 4"/>
            <p:cNvSpPr/>
            <p:nvPr/>
          </p:nvSpPr>
          <p:spPr>
            <a:xfrm>
              <a:off x="0" y="591343"/>
              <a:ext cx="2571749" cy="1543050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72390" tIns="72390" rIns="72390" bIns="72390" numCol="1" spcCol="1270" anchor="ctr" anchorCtr="0">
              <a:noAutofit/>
            </a:bodyPr>
            <a:lstStyle/>
            <a:p>
              <a:pPr lvl="0" algn="ctr" defTabSz="8445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900" kern="1200" smtClean="0"/>
                <a:t>PRÁVO NA VLASTNICTVÍ</a:t>
              </a:r>
              <a:endParaRPr lang="cs-CZ" sz="1900" kern="1200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4788024" y="6165304"/>
            <a:ext cx="417646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65760" lvl="0" indent="-256032" algn="r">
              <a:spcBef>
                <a:spcPts val="400"/>
              </a:spcBef>
              <a:buClr>
                <a:srgbClr val="7FD13B"/>
              </a:buClr>
              <a:buSzPct val="68000"/>
            </a:pPr>
            <a:r>
              <a:rPr lang="cs-CZ" sz="1200" smtClean="0">
                <a:solidFill>
                  <a:prstClr val="black"/>
                </a:solidFill>
              </a:rPr>
              <a:t>(Miller, Colemanová, Connolly a kol., 2003)</a:t>
            </a:r>
          </a:p>
          <a:p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/>
          </p:nvPr>
        </p:nvSpPr>
        <p:spPr/>
        <p:txBody>
          <a:bodyPr/>
          <a:lstStyle/>
          <a:p>
            <a:endParaRPr lang="cs-CZ" smtClean="0"/>
          </a:p>
          <a:p>
            <a:pPr>
              <a:buNone/>
            </a:pPr>
            <a:endParaRPr lang="cs-CZ" smtClean="0"/>
          </a:p>
          <a:p>
            <a:endParaRPr lang="cs-CZ" smtClean="0"/>
          </a:p>
          <a:p>
            <a:endParaRPr lang="cs-CZ" smtClean="0"/>
          </a:p>
          <a:p>
            <a:r>
              <a:rPr lang="cs-CZ" smtClean="0"/>
              <a:t>Mělo důležité místo v raných formulacích práv.</a:t>
            </a:r>
          </a:p>
          <a:p>
            <a:r>
              <a:rPr lang="cs-CZ" smtClean="0"/>
              <a:t>Dnes je chápáno jako právo s omezeními rozsahu, v němž vlastnictví může bránit veřejnému prospěchu. </a:t>
            </a:r>
          </a:p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4788024" y="6165304"/>
            <a:ext cx="417646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65760" lvl="0" indent="-256032" algn="r">
              <a:spcBef>
                <a:spcPts val="400"/>
              </a:spcBef>
              <a:buClr>
                <a:srgbClr val="7FD13B"/>
              </a:buClr>
              <a:buSzPct val="68000"/>
            </a:pPr>
            <a:r>
              <a:rPr lang="cs-CZ" sz="1200" smtClean="0">
                <a:solidFill>
                  <a:prstClr val="black"/>
                </a:solidFill>
              </a:rPr>
              <a:t>(Miller, Colemanová, Connolly a kol., 2003)</a:t>
            </a:r>
          </a:p>
          <a:p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/>
          </p:nvPr>
        </p:nvSpPr>
        <p:spPr/>
        <p:txBody>
          <a:bodyPr/>
          <a:lstStyle/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endParaRPr lang="cs-CZ" smtClean="0"/>
          </a:p>
          <a:p>
            <a:r>
              <a:rPr lang="cs-CZ" smtClean="0"/>
              <a:t>práva týkající se občanova individuálního statutu</a:t>
            </a:r>
            <a:endParaRPr lang="cs-CZ"/>
          </a:p>
        </p:txBody>
      </p:sp>
      <p:grpSp>
        <p:nvGrpSpPr>
          <p:cNvPr id="9" name="Skupina 8"/>
          <p:cNvGrpSpPr/>
          <p:nvPr/>
        </p:nvGrpSpPr>
        <p:grpSpPr>
          <a:xfrm>
            <a:off x="3275856" y="548680"/>
            <a:ext cx="2643757" cy="1615058"/>
            <a:chOff x="0" y="2319560"/>
            <a:chExt cx="2643757" cy="1615058"/>
          </a:xfrm>
          <a:scene3d>
            <a:camera prst="orthographicFront"/>
            <a:lightRig rig="flat" dir="t"/>
          </a:scene3d>
        </p:grpSpPr>
        <p:sp>
          <p:nvSpPr>
            <p:cNvPr id="10" name="Obdélník 9"/>
            <p:cNvSpPr/>
            <p:nvPr/>
          </p:nvSpPr>
          <p:spPr>
            <a:xfrm>
              <a:off x="72008" y="2319560"/>
              <a:ext cx="2571749" cy="1543050"/>
            </a:xfrm>
            <a:prstGeom prst="rect">
              <a:avLst/>
            </a:prstGeom>
            <a:sp3d prstMaterial="plastic">
              <a:bevelT w="120900" h="88900"/>
              <a:bevelB w="88900" h="31750" prst="angle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1">
                <a:hueOff val="0"/>
                <a:satOff val="0"/>
                <a:lumOff val="0"/>
                <a:alphaOff val="0"/>
              </a:schemeClr>
            </a:fillRef>
            <a:effectRef idx="2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1" name="Obdélník 10"/>
            <p:cNvSpPr/>
            <p:nvPr/>
          </p:nvSpPr>
          <p:spPr>
            <a:xfrm>
              <a:off x="0" y="2391568"/>
              <a:ext cx="2571749" cy="1543050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72390" tIns="72390" rIns="72390" bIns="72390" numCol="1" spcCol="1270" anchor="ctr" anchorCtr="0">
              <a:noAutofit/>
            </a:bodyPr>
            <a:lstStyle/>
            <a:p>
              <a:pPr lvl="0" algn="ctr" defTabSz="8445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900" kern="1200" smtClean="0"/>
                <a:t>NÁRODNOSTNÍ A DEMOKRATICKÁ PRÁVA</a:t>
              </a:r>
              <a:endParaRPr lang="cs-CZ" sz="1900" kern="1200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/>
        <p:txBody>
          <a:bodyPr>
            <a:normAutofit/>
          </a:bodyPr>
          <a:lstStyle/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r>
              <a:rPr lang="cs-CZ" smtClean="0"/>
              <a:t>například právo nebýt svévolně zatčen či právo na řádný soud</a:t>
            </a:r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pPr lvl="0" algn="r">
              <a:buClr>
                <a:srgbClr val="7FD13B"/>
              </a:buClr>
              <a:buNone/>
            </a:pPr>
            <a:r>
              <a:rPr lang="cs-CZ" sz="1200" smtClean="0">
                <a:solidFill>
                  <a:prstClr val="black"/>
                </a:solidFill>
              </a:rPr>
              <a:t>(Miller, Colemanová, Connolly a kol., 2003)</a:t>
            </a:r>
          </a:p>
          <a:p>
            <a:endParaRPr lang="cs-CZ"/>
          </a:p>
        </p:txBody>
      </p:sp>
      <p:grpSp>
        <p:nvGrpSpPr>
          <p:cNvPr id="3" name="Skupina 2"/>
          <p:cNvGrpSpPr/>
          <p:nvPr/>
        </p:nvGrpSpPr>
        <p:grpSpPr>
          <a:xfrm>
            <a:off x="3275856" y="476672"/>
            <a:ext cx="2571749" cy="1543050"/>
            <a:chOff x="2828925" y="2391568"/>
            <a:chExt cx="2571749" cy="1543050"/>
          </a:xfrm>
          <a:scene3d>
            <a:camera prst="orthographicFront"/>
            <a:lightRig rig="flat" dir="t"/>
          </a:scene3d>
        </p:grpSpPr>
        <p:sp>
          <p:nvSpPr>
            <p:cNvPr id="4" name="Obdélník 3"/>
            <p:cNvSpPr/>
            <p:nvPr/>
          </p:nvSpPr>
          <p:spPr>
            <a:xfrm>
              <a:off x="2828925" y="2391568"/>
              <a:ext cx="2571749" cy="1543050"/>
            </a:xfrm>
            <a:prstGeom prst="rect">
              <a:avLst/>
            </a:prstGeom>
            <a:sp3d prstMaterial="plastic">
              <a:bevelT w="120900" h="88900"/>
              <a:bevelB w="88900" h="31750" prst="angle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1">
                <a:hueOff val="0"/>
                <a:satOff val="0"/>
                <a:lumOff val="0"/>
                <a:alphaOff val="0"/>
              </a:schemeClr>
            </a:fillRef>
            <a:effectRef idx="2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5" name="Obdélník 4"/>
            <p:cNvSpPr/>
            <p:nvPr/>
          </p:nvSpPr>
          <p:spPr>
            <a:xfrm>
              <a:off x="2828925" y="2391568"/>
              <a:ext cx="2571749" cy="1543050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72390" tIns="72390" rIns="72390" bIns="72390" numCol="1" spcCol="1270" anchor="ctr" anchorCtr="0">
              <a:noAutofit/>
            </a:bodyPr>
            <a:lstStyle/>
            <a:p>
              <a:pPr lvl="0" algn="ctr" defTabSz="8445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900" kern="1200" smtClean="0"/>
                <a:t>VLÁDA ZÁKONA A VÝKON SPRAVEDLNOSTI</a:t>
              </a:r>
              <a:endParaRPr lang="cs-CZ" sz="1900" kern="1200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/>
        <p:txBody>
          <a:bodyPr>
            <a:normAutofit fontScale="40000" lnSpcReduction="20000"/>
          </a:bodyPr>
          <a:lstStyle/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endParaRPr lang="cs-CZ" smtClean="0"/>
          </a:p>
          <a:p>
            <a:endParaRPr lang="cs-CZ" smtClean="0"/>
          </a:p>
          <a:p>
            <a:pPr>
              <a:buNone/>
            </a:pPr>
            <a:endParaRPr lang="cs-CZ" smtClean="0"/>
          </a:p>
          <a:p>
            <a:endParaRPr lang="cs-CZ" smtClean="0"/>
          </a:p>
          <a:p>
            <a:pPr algn="just">
              <a:lnSpc>
                <a:spcPct val="170000"/>
              </a:lnSpc>
            </a:pPr>
            <a:r>
              <a:rPr lang="cs-CZ" sz="4000" smtClean="0"/>
              <a:t>V Deklaraci OSN jsou mimo jiné zahrnuta práva na vzdělání, práci, sociální zabezpečení, odpočinek a volný čas a na životní úroveň dostačující pro zdraví a blaho jedince.</a:t>
            </a:r>
          </a:p>
          <a:p>
            <a:pPr algn="just">
              <a:lnSpc>
                <a:spcPct val="170000"/>
              </a:lnSpc>
            </a:pPr>
            <a:r>
              <a:rPr lang="cs-CZ" sz="4000" smtClean="0"/>
              <a:t>Tato práva se dostala v rámci tradice lidských práv na první místo až ve dvacátém století. Jejich status jako lidských práv byl považován dlouho za kontroverzní. </a:t>
            </a:r>
          </a:p>
          <a:p>
            <a:endParaRPr lang="cs-CZ" sz="4000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pPr lvl="0" algn="r">
              <a:buClr>
                <a:srgbClr val="7FD13B"/>
              </a:buClr>
              <a:buNone/>
            </a:pPr>
            <a:r>
              <a:rPr lang="cs-CZ" sz="2500" smtClean="0">
                <a:solidFill>
                  <a:prstClr val="black"/>
                </a:solidFill>
              </a:rPr>
              <a:t>(</a:t>
            </a:r>
            <a:r>
              <a:rPr lang="en-US" sz="2800" smtClean="0"/>
              <a:t> Encyclopædia Britannica Online</a:t>
            </a:r>
            <a:r>
              <a:rPr lang="cs-CZ" sz="2800" smtClean="0"/>
              <a:t>, 2012)</a:t>
            </a:r>
            <a:endParaRPr lang="cs-CZ" sz="2500" smtClean="0">
              <a:solidFill>
                <a:prstClr val="black"/>
              </a:solidFill>
            </a:endParaRPr>
          </a:p>
          <a:p>
            <a:endParaRPr lang="cs-CZ"/>
          </a:p>
        </p:txBody>
      </p:sp>
      <p:grpSp>
        <p:nvGrpSpPr>
          <p:cNvPr id="3" name="Skupina 2"/>
          <p:cNvGrpSpPr/>
          <p:nvPr/>
        </p:nvGrpSpPr>
        <p:grpSpPr>
          <a:xfrm>
            <a:off x="3275856" y="476672"/>
            <a:ext cx="2571749" cy="1543050"/>
            <a:chOff x="2828925" y="2391568"/>
            <a:chExt cx="2571749" cy="1543050"/>
          </a:xfrm>
          <a:scene3d>
            <a:camera prst="orthographicFront"/>
            <a:lightRig rig="flat" dir="t"/>
          </a:scene3d>
        </p:grpSpPr>
        <p:sp>
          <p:nvSpPr>
            <p:cNvPr id="4" name="Obdélník 3"/>
            <p:cNvSpPr/>
            <p:nvPr/>
          </p:nvSpPr>
          <p:spPr>
            <a:xfrm>
              <a:off x="2828925" y="2391568"/>
              <a:ext cx="2571749" cy="1543050"/>
            </a:xfrm>
            <a:prstGeom prst="rect">
              <a:avLst/>
            </a:prstGeom>
            <a:sp3d prstMaterial="plastic">
              <a:bevelT w="120900" h="88900"/>
              <a:bevelB w="88900" h="31750" prst="angle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1">
                <a:hueOff val="0"/>
                <a:satOff val="0"/>
                <a:lumOff val="0"/>
                <a:alphaOff val="0"/>
              </a:schemeClr>
            </a:fillRef>
            <a:effectRef idx="2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5" name="Obdélník 4"/>
            <p:cNvSpPr/>
            <p:nvPr/>
          </p:nvSpPr>
          <p:spPr>
            <a:xfrm>
              <a:off x="2828925" y="2391568"/>
              <a:ext cx="2571749" cy="1543050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72390" tIns="72390" rIns="72390" bIns="72390" numCol="1" spcCol="1270" anchor="ctr" anchorCtr="0">
              <a:noAutofit/>
            </a:bodyPr>
            <a:lstStyle/>
            <a:p>
              <a:pPr lvl="0" algn="ctr" defTabSz="8445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900" kern="1200" smtClean="0"/>
                <a:t>NÁROK NA URČITÉ SPOLEČENSKÉ, EKONOMICKÉ A KULTURNÍ STATKY </a:t>
              </a:r>
              <a:endParaRPr lang="cs-CZ" sz="1900" kern="1200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ln>
            <a:solidFill>
              <a:schemeClr val="tx1"/>
            </a:solidFill>
          </a:ln>
        </p:spPr>
        <p:txBody>
          <a:bodyPr/>
          <a:lstStyle/>
          <a:p>
            <a:pPr>
              <a:buNone/>
            </a:pPr>
            <a:endParaRPr lang="cs-CZ" smtClean="0">
              <a:hlinkClick r:id="rId2"/>
            </a:endParaRPr>
          </a:p>
          <a:p>
            <a:pPr>
              <a:buNone/>
            </a:pPr>
            <a:endParaRPr lang="cs-CZ" smtClean="0">
              <a:hlinkClick r:id="rId2"/>
            </a:endParaRPr>
          </a:p>
          <a:p>
            <a:pPr>
              <a:buNone/>
            </a:pPr>
            <a:endParaRPr lang="cs-CZ" smtClean="0">
              <a:hlinkClick r:id="rId2"/>
            </a:endParaRPr>
          </a:p>
          <a:p>
            <a:pPr>
              <a:buNone/>
            </a:pPr>
            <a:endParaRPr lang="cs-CZ" smtClean="0">
              <a:hlinkClick r:id="rId2"/>
            </a:endParaRPr>
          </a:p>
          <a:p>
            <a:pPr algn="ctr">
              <a:buNone/>
            </a:pPr>
            <a:r>
              <a:rPr lang="cs-CZ" sz="3600" smtClean="0">
                <a:ln w="3175">
                  <a:solidFill>
                    <a:schemeClr val="tx1"/>
                  </a:solidFill>
                </a:ln>
                <a:hlinkClick r:id="rId2"/>
              </a:rPr>
              <a:t>Listina základních práv a svobod</a:t>
            </a:r>
          </a:p>
          <a:p>
            <a:pPr algn="ctr">
              <a:buNone/>
            </a:pPr>
            <a:endParaRPr lang="cs-CZ" sz="3600" smtClean="0">
              <a:ln w="3175">
                <a:solidFill>
                  <a:schemeClr val="tx1"/>
                </a:solidFill>
              </a:ln>
              <a:hlinkClick r:id="rId2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800" smtClean="0"/>
              <a:t>Pokuste se nalézt příklady naplnění jednotlivých základních kategorií lidských práv v textu Listiny základních práv a svobod.</a:t>
            </a:r>
            <a:endParaRPr lang="cs-CZ" sz="2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ctr">
              <a:buNone/>
            </a:pPr>
            <a:endParaRPr lang="cs-CZ" smtClean="0">
              <a:hlinkClick r:id="rId2"/>
            </a:endParaRPr>
          </a:p>
          <a:p>
            <a:pPr algn="ctr">
              <a:buNone/>
            </a:pPr>
            <a:r>
              <a:rPr lang="cs-CZ" smtClean="0">
                <a:hlinkClick r:id="rId2"/>
              </a:rPr>
              <a:t>Pracovní a poradní orgány Vlády České republiky</a:t>
            </a:r>
            <a:endParaRPr lang="cs-CZ" smtClean="0"/>
          </a:p>
          <a:p>
            <a:pPr algn="ctr"/>
            <a:endParaRPr lang="cs-CZ" smtClean="0"/>
          </a:p>
          <a:p>
            <a:pPr algn="ctr"/>
            <a:r>
              <a:rPr lang="cs-CZ" smtClean="0"/>
              <a:t>Jak je zajištěna ochrana lidských práv v mezinárodním měřítku? </a:t>
            </a:r>
          </a:p>
          <a:p>
            <a:pPr algn="ctr">
              <a:buNone/>
            </a:pPr>
            <a:endParaRPr lang="cs-CZ" smtClean="0"/>
          </a:p>
          <a:p>
            <a:pPr algn="ctr"/>
            <a:r>
              <a:rPr lang="cs-CZ" smtClean="0"/>
              <a:t>Jaké jsou záruky dodržování lidských práv v ČR?</a:t>
            </a:r>
          </a:p>
          <a:p>
            <a:pPr algn="ctr">
              <a:buNone/>
            </a:pPr>
            <a:endParaRPr lang="cs-CZ" smtClean="0"/>
          </a:p>
          <a:p>
            <a:pPr algn="ctr"/>
            <a:r>
              <a:rPr lang="cs-CZ" smtClean="0"/>
              <a:t>Jaké nestátní organizace se zabývají ochranou lidských práv u nás i ve světě?</a:t>
            </a:r>
          </a:p>
          <a:p>
            <a:pPr>
              <a:buNone/>
            </a:pPr>
            <a:endParaRPr lang="cs-CZ" smtClean="0"/>
          </a:p>
          <a:p>
            <a:pPr algn="r">
              <a:buNone/>
            </a:pPr>
            <a:r>
              <a:rPr lang="cs-CZ" sz="1600" smtClean="0"/>
              <a:t>(Šíma, Suk, 2006)</a:t>
            </a:r>
            <a:endParaRPr lang="cs-CZ" sz="160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mtClean="0"/>
              <a:t>Odpovězte s pomocí internetového odkazu na následující otázky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412776"/>
            <a:ext cx="8229600" cy="4525963"/>
          </a:xfrm>
        </p:spPr>
        <p:txBody>
          <a:bodyPr>
            <a:noAutofit/>
          </a:bodyPr>
          <a:lstStyle/>
          <a:p>
            <a:r>
              <a:rPr lang="cs-CZ" sz="1600" smtClean="0"/>
              <a:t>EMMERT, František; KATRŇÁK, Tomáš; KRAUSOVÁ, Marcela A kol. </a:t>
            </a:r>
            <a:r>
              <a:rPr lang="cs-CZ" sz="1600" i="1" smtClean="0"/>
              <a:t>Odmaturuj ze společenských věd</a:t>
            </a:r>
            <a:r>
              <a:rPr lang="cs-CZ" sz="1600" smtClean="0"/>
              <a:t>. Brno: Didaktis, 2003, ISBN 80-86285-68-5.</a:t>
            </a:r>
          </a:p>
          <a:p>
            <a:r>
              <a:rPr lang="en-US" sz="1600" smtClean="0"/>
              <a:t>human rights. 2012. Encyclopædia Britannica Online. Retrieved 28 November, 2012, from</a:t>
            </a:r>
            <a:r>
              <a:rPr lang="cs-CZ" sz="1600" smtClean="0"/>
              <a:t> </a:t>
            </a:r>
            <a:r>
              <a:rPr lang="en-US" sz="1600" smtClean="0"/>
              <a:t>http://www.britannica.com/EBchecked/topic/275840/human-rights</a:t>
            </a:r>
            <a:endParaRPr lang="cs-CZ" sz="1600" smtClean="0"/>
          </a:p>
          <a:p>
            <a:r>
              <a:rPr lang="cs-CZ" sz="1600" smtClean="0"/>
              <a:t>MILLER, David; COLEMANOVÁ, Janet; CONNOLLY, William A kol. </a:t>
            </a:r>
            <a:r>
              <a:rPr lang="cs-CZ" sz="1600" i="1" smtClean="0"/>
              <a:t>Blackwellova encyklopedie politického myšlení</a:t>
            </a:r>
            <a:r>
              <a:rPr lang="cs-CZ" sz="1600" smtClean="0"/>
              <a:t>. 2. vyd. Brno: Barrister&amp;Principal, 2003, ISBN 80-85947-56-0. </a:t>
            </a:r>
          </a:p>
          <a:p>
            <a:r>
              <a:rPr lang="it-IT" sz="1600" smtClean="0"/>
              <a:t>POSLANECKÁ SNĚMOVN</a:t>
            </a:r>
            <a:r>
              <a:rPr lang="cs-CZ" sz="1600" smtClean="0"/>
              <a:t>A</a:t>
            </a:r>
            <a:r>
              <a:rPr lang="it-IT" sz="1600" smtClean="0"/>
              <a:t> PARLAMENTU ČR. </a:t>
            </a:r>
            <a:r>
              <a:rPr lang="it-IT" sz="1600" i="1" smtClean="0"/>
              <a:t>Office</a:t>
            </a:r>
            <a:r>
              <a:rPr lang="it-IT" sz="1600" smtClean="0"/>
              <a:t> [online]. [cit. 31.10.2012]. Dostupný na WWW: http://www.psp.cz/docs/laws/listina.</a:t>
            </a:r>
            <a:endParaRPr lang="cs-CZ" sz="1600" smtClean="0"/>
          </a:p>
          <a:p>
            <a:r>
              <a:rPr lang="cs-CZ" sz="1600" smtClean="0"/>
              <a:t>ŠÍMA, Alexander; SUK, Milan. </a:t>
            </a:r>
            <a:r>
              <a:rPr lang="cs-CZ" sz="1600" i="1" smtClean="0"/>
              <a:t>Základy práva pro střední a vyšší odborné školy</a:t>
            </a:r>
            <a:r>
              <a:rPr lang="cs-CZ" sz="1600" smtClean="0"/>
              <a:t>. 7. rozšířené vydání. Praha: C. H. Beck, 2006, ISBN 80-7179-500-3.</a:t>
            </a:r>
          </a:p>
          <a:p>
            <a:r>
              <a:rPr lang="cs-CZ" sz="1600" smtClean="0"/>
              <a:t>VLÁDA ČESKÉ REPUBLIKY. </a:t>
            </a:r>
            <a:r>
              <a:rPr lang="cs-CZ" sz="1600" i="1" smtClean="0"/>
              <a:t>Pracovní a poradní orgány vlády</a:t>
            </a:r>
            <a:r>
              <a:rPr lang="cs-CZ" sz="1600" smtClean="0"/>
              <a:t> [online]. [cit. 28.11.2012]. Dostupný na WWW: http://www.vlada.cz/cz/pracovni-a-poradni-organy-vlady/rlp/rlp-uvod-17537/</a:t>
            </a:r>
          </a:p>
        </p:txBody>
      </p:sp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400" b="1" smtClean="0"/>
              <a:t>Zdroje:</a:t>
            </a:r>
          </a:p>
        </p:txBody>
      </p:sp>
      <p:pic>
        <p:nvPicPr>
          <p:cNvPr id="6148" name="Picture 46" descr="logo_pruhl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118</TotalTime>
  <Words>339</Words>
  <Application>Microsoft Office PowerPoint</Application>
  <PresentationFormat>Předvádění na obrazovce (4:3)</PresentationFormat>
  <Paragraphs>114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Shluk</vt:lpstr>
      <vt:lpstr>Snímek 1</vt:lpstr>
      <vt:lpstr>Lidská práva</vt:lpstr>
      <vt:lpstr>Lidská práva</vt:lpstr>
      <vt:lpstr>Základní kategorie lidských práv</vt:lpstr>
      <vt:lpstr>Snímek 5</vt:lpstr>
      <vt:lpstr>Snímek 6</vt:lpstr>
      <vt:lpstr>Snímek 7</vt:lpstr>
      <vt:lpstr>Snímek 8</vt:lpstr>
      <vt:lpstr>Snímek 9</vt:lpstr>
      <vt:lpstr>Snímek 10</vt:lpstr>
      <vt:lpstr>Pokuste se nalézt příklady naplnění jednotlivých základních kategorií lidských práv v textu Listiny základních práv a svobod.</vt:lpstr>
      <vt:lpstr>Odpovězte s pomocí internetového odkazu na následující otázky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Lidská práva</dc:title>
  <dc:creator>PC</dc:creator>
  <cp:lastModifiedBy>Jiří Krejčí</cp:lastModifiedBy>
  <cp:revision>15</cp:revision>
  <dcterms:created xsi:type="dcterms:W3CDTF">2012-11-27T16:21:41Z</dcterms:created>
  <dcterms:modified xsi:type="dcterms:W3CDTF">2012-11-30T16:55:58Z</dcterms:modified>
</cp:coreProperties>
</file>