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9" r:id="rId4"/>
    <p:sldId id="257" r:id="rId5"/>
    <p:sldId id="258" r:id="rId6"/>
    <p:sldId id="256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63" autoAdjust="0"/>
  </p:normalViewPr>
  <p:slideViewPr>
    <p:cSldViewPr>
      <p:cViewPr varScale="1">
        <p:scale>
          <a:sx n="63" d="100"/>
          <a:sy n="63" d="100"/>
        </p:scale>
        <p:origin x="-13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VY_22_INOVACE_02_11_Hry na procvičení abecedy, číslovek, barev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</a:t>
          </a:r>
          <a:r>
            <a:rPr lang="cs-CZ" sz="1200" dirty="0" smtClean="0"/>
            <a:t>4.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AD9BC2-03AA-493E-BA61-AC73DF8B079E}" type="presOf" srcId="{D9242A4C-F33A-42E2-BFA4-EC80805DCD32}" destId="{5A434D34-FA65-40B0-A4CE-3A1E2B14A215}" srcOrd="1" destOrd="0" presId="urn:microsoft.com/office/officeart/2005/8/layout/target3"/>
    <dgm:cxn modelId="{F3EDC742-F063-4C67-8BD8-2142E7EE5D0A}" type="presOf" srcId="{FFA013E9-5C5D-404D-8688-08171EA7A387}" destId="{359A210A-E8C9-4FD6-9BC7-434F4455A6B5}" srcOrd="1" destOrd="0" presId="urn:microsoft.com/office/officeart/2005/8/layout/target3"/>
    <dgm:cxn modelId="{DF1EDEE1-D04E-4F44-9591-4FD0281E47CA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E44B857-C583-4933-9A93-B09A9F5E9683}" type="presOf" srcId="{A4836DAF-3E6B-4198-A089-B3C0D0384F2B}" destId="{36B74B1E-3C18-4C06-BA03-CB2EB266F8FF}" srcOrd="1" destOrd="0" presId="urn:microsoft.com/office/officeart/2005/8/layout/target3"/>
    <dgm:cxn modelId="{A4236184-4474-4800-83B9-1A33FC05774D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9BAAF4A-3EFA-4B36-BA99-576561F8A38E}" type="presOf" srcId="{D9242A4C-F33A-42E2-BFA4-EC80805DCD32}" destId="{7DDB6D97-C311-42E1-B77C-B194BAE75773}" srcOrd="0" destOrd="0" presId="urn:microsoft.com/office/officeart/2005/8/layout/target3"/>
    <dgm:cxn modelId="{D5C8441C-D91B-4AFA-9D8E-DDC54D138DF5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762CAAA-950D-49B0-A3E2-C4743E4F8280}" type="presOf" srcId="{1D895EAB-76A7-41C6-9C6C-7D303AD4C23C}" destId="{94413E88-B296-45A5-9057-6B5765B63A8F}" srcOrd="1" destOrd="0" presId="urn:microsoft.com/office/officeart/2005/8/layout/target3"/>
    <dgm:cxn modelId="{8B279E8D-5E84-4384-9470-405A195AC88C}" type="presOf" srcId="{ABD4D77B-BA54-4DFB-A762-4C734220F9AA}" destId="{AAB7E4A6-9D01-402C-9D7A-6D30767F0B58}" srcOrd="0" destOrd="0" presId="urn:microsoft.com/office/officeart/2005/8/layout/target3"/>
    <dgm:cxn modelId="{DC85316E-F9B2-44D2-9066-38AAD1818687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8C846A1-F2AD-4183-B19F-6F945E0714CE}" type="presOf" srcId="{1D895EAB-76A7-41C6-9C6C-7D303AD4C23C}" destId="{347D85BD-7382-4413-9298-D06CC996458A}" srcOrd="0" destOrd="0" presId="urn:microsoft.com/office/officeart/2005/8/layout/target3"/>
    <dgm:cxn modelId="{2D874748-DDEF-492F-A827-C5A5494A2D92}" type="presParOf" srcId="{2D933DCE-BBEA-46A5-98BC-CA41A7DBB761}" destId="{D3A73299-62A4-4767-8E25-C16133A0B902}" srcOrd="0" destOrd="0" presId="urn:microsoft.com/office/officeart/2005/8/layout/target3"/>
    <dgm:cxn modelId="{5BA8AF3B-AF16-4F81-8E30-04ADC8D7F478}" type="presParOf" srcId="{2D933DCE-BBEA-46A5-98BC-CA41A7DBB761}" destId="{EE30B2AF-DDC9-42DB-9092-5595C6257A57}" srcOrd="1" destOrd="0" presId="urn:microsoft.com/office/officeart/2005/8/layout/target3"/>
    <dgm:cxn modelId="{9DEF42B3-10FC-4145-834B-1350915EE578}" type="presParOf" srcId="{2D933DCE-BBEA-46A5-98BC-CA41A7DBB761}" destId="{E1DA18CB-4B0A-4D0C-9459-15C4B327891F}" srcOrd="2" destOrd="0" presId="urn:microsoft.com/office/officeart/2005/8/layout/target3"/>
    <dgm:cxn modelId="{2284EE3C-484C-4477-8E0C-D36257C7269A}" type="presParOf" srcId="{2D933DCE-BBEA-46A5-98BC-CA41A7DBB761}" destId="{29996EEB-8589-4AED-9C98-E2204A026234}" srcOrd="3" destOrd="0" presId="urn:microsoft.com/office/officeart/2005/8/layout/target3"/>
    <dgm:cxn modelId="{F1310800-1BC5-4207-A924-E04E1A0393C6}" type="presParOf" srcId="{2D933DCE-BBEA-46A5-98BC-CA41A7DBB761}" destId="{056AE7B2-579D-40D1-A57C-4E33BFED76BE}" srcOrd="4" destOrd="0" presId="urn:microsoft.com/office/officeart/2005/8/layout/target3"/>
    <dgm:cxn modelId="{1FD6AAA9-2DF7-490C-A104-E53E4BA95DFE}" type="presParOf" srcId="{2D933DCE-BBEA-46A5-98BC-CA41A7DBB761}" destId="{4F0AD45D-7E6A-4C4A-90DF-90E27C4B175D}" srcOrd="5" destOrd="0" presId="urn:microsoft.com/office/officeart/2005/8/layout/target3"/>
    <dgm:cxn modelId="{32E0C9BA-F9F4-4D99-BB1E-1457D38139C6}" type="presParOf" srcId="{2D933DCE-BBEA-46A5-98BC-CA41A7DBB761}" destId="{1804A346-BBD3-438B-AE0F-7BEBB1E2AF96}" srcOrd="6" destOrd="0" presId="urn:microsoft.com/office/officeart/2005/8/layout/target3"/>
    <dgm:cxn modelId="{54DFBC0D-687D-47BB-BDEF-E70D81FB9AB7}" type="presParOf" srcId="{2D933DCE-BBEA-46A5-98BC-CA41A7DBB761}" destId="{60CB9877-708D-4C64-AA73-CFD3F3076BC2}" srcOrd="7" destOrd="0" presId="urn:microsoft.com/office/officeart/2005/8/layout/target3"/>
    <dgm:cxn modelId="{846FCBD0-349A-4FAD-8EDC-522C0E5E56DD}" type="presParOf" srcId="{2D933DCE-BBEA-46A5-98BC-CA41A7DBB761}" destId="{347D85BD-7382-4413-9298-D06CC996458A}" srcOrd="8" destOrd="0" presId="urn:microsoft.com/office/officeart/2005/8/layout/target3"/>
    <dgm:cxn modelId="{EFA6ACD7-9E34-4065-916D-D2C0A40C26C1}" type="presParOf" srcId="{2D933DCE-BBEA-46A5-98BC-CA41A7DBB761}" destId="{C4DD5B9C-4D9E-449D-A063-107A759DF3D1}" srcOrd="9" destOrd="0" presId="urn:microsoft.com/office/officeart/2005/8/layout/target3"/>
    <dgm:cxn modelId="{02EF597B-FA73-4124-B741-750A0E208032}" type="presParOf" srcId="{2D933DCE-BBEA-46A5-98BC-CA41A7DBB761}" destId="{CD515E15-5457-47F2-8109-A2A59D66C930}" srcOrd="10" destOrd="0" presId="urn:microsoft.com/office/officeart/2005/8/layout/target3"/>
    <dgm:cxn modelId="{5B4AD6DA-0DE6-4967-9EB6-895D74714741}" type="presParOf" srcId="{2D933DCE-BBEA-46A5-98BC-CA41A7DBB761}" destId="{7DDB6D97-C311-42E1-B77C-B194BAE75773}" srcOrd="11" destOrd="0" presId="urn:microsoft.com/office/officeart/2005/8/layout/target3"/>
    <dgm:cxn modelId="{772AD521-4DAF-40AC-84B1-5BDCC94310CA}" type="presParOf" srcId="{2D933DCE-BBEA-46A5-98BC-CA41A7DBB761}" destId="{DE2B4424-17B1-4404-A13F-04051C43B79D}" srcOrd="12" destOrd="0" presId="urn:microsoft.com/office/officeart/2005/8/layout/target3"/>
    <dgm:cxn modelId="{B08787E1-64F2-4BFD-A6B8-24B674C8E1B4}" type="presParOf" srcId="{2D933DCE-BBEA-46A5-98BC-CA41A7DBB761}" destId="{555607BD-8A1D-4EBB-825A-8C74A1FB0FFC}" srcOrd="13" destOrd="0" presId="urn:microsoft.com/office/officeart/2005/8/layout/target3"/>
    <dgm:cxn modelId="{7ACC4F6E-FAD1-4520-A34A-A45CED30E8F7}" type="presParOf" srcId="{2D933DCE-BBEA-46A5-98BC-CA41A7DBB761}" destId="{AAB7E4A6-9D01-402C-9D7A-6D30767F0B58}" srcOrd="14" destOrd="0" presId="urn:microsoft.com/office/officeart/2005/8/layout/target3"/>
    <dgm:cxn modelId="{EB408118-33C5-4BB6-A9C8-731FED125A0B}" type="presParOf" srcId="{2D933DCE-BBEA-46A5-98BC-CA41A7DBB761}" destId="{359A210A-E8C9-4FD6-9BC7-434F4455A6B5}" srcOrd="15" destOrd="0" presId="urn:microsoft.com/office/officeart/2005/8/layout/target3"/>
    <dgm:cxn modelId="{4E8FCDD2-28C3-44A2-B3E3-6F8480EF9B2F}" type="presParOf" srcId="{2D933DCE-BBEA-46A5-98BC-CA41A7DBB761}" destId="{36B74B1E-3C18-4C06-BA03-CB2EB266F8FF}" srcOrd="16" destOrd="0" presId="urn:microsoft.com/office/officeart/2005/8/layout/target3"/>
    <dgm:cxn modelId="{6DAD0704-C5D0-4D35-966E-079B068123F3}" type="presParOf" srcId="{2D933DCE-BBEA-46A5-98BC-CA41A7DBB761}" destId="{94413E88-B296-45A5-9057-6B5765B63A8F}" srcOrd="17" destOrd="0" presId="urn:microsoft.com/office/officeart/2005/8/layout/target3"/>
    <dgm:cxn modelId="{7BDB1A6F-426A-49DB-B8DC-B1516EA29F35}" type="presParOf" srcId="{2D933DCE-BBEA-46A5-98BC-CA41A7DBB761}" destId="{5A434D34-FA65-40B0-A4CE-3A1E2B14A215}" srcOrd="18" destOrd="0" presId="urn:microsoft.com/office/officeart/2005/8/layout/target3"/>
    <dgm:cxn modelId="{070066BA-F610-4CDF-BAA7-2DA7AD8E2F2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VY_22_INOVACE_02_11_Hry na procvičení abecedy, číslovek, barev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</a:t>
          </a:r>
          <a:r>
            <a:rPr lang="cs-CZ" sz="1200" kern="1200" dirty="0" smtClean="0"/>
            <a:t>4.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513065-6B38-41AB-AB7A-CA67A59D089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6C90F4-7892-4548-9693-9AA4FC910D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11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157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632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112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171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058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758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53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928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42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183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816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15697-CFDF-47B4-A374-8FCD7FE6BD78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29AB6-398C-46DC-A67C-FAF571F44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442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913585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74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vede žáky hravou formou k procvičení abecedy, číslovek a barev.</a:t>
            </a:r>
          </a:p>
          <a:p>
            <a:r>
              <a:rPr lang="cs-CZ" dirty="0" smtClean="0"/>
              <a:t>Nejdříve si zopakují číslovky – dopisují je do tabulky, abecedu – píší do závorek  př. A /</a:t>
            </a:r>
            <a:r>
              <a:rPr lang="cs-CZ" dirty="0" err="1" smtClean="0"/>
              <a:t>ei</a:t>
            </a:r>
            <a:r>
              <a:rPr lang="cs-CZ" dirty="0" smtClean="0"/>
              <a:t>/.</a:t>
            </a:r>
          </a:p>
          <a:p>
            <a:r>
              <a:rPr lang="cs-CZ" dirty="0" smtClean="0"/>
              <a:t>V 1.hře – př. – které písmeno je pod číslem 15 /F/.</a:t>
            </a:r>
          </a:p>
          <a:p>
            <a:r>
              <a:rPr lang="cs-CZ" dirty="0" smtClean="0"/>
              <a:t>Ve 2. hře – př. – jakou barvu má písmeno M /červenou/.</a:t>
            </a:r>
          </a:p>
          <a:p>
            <a:r>
              <a:rPr lang="cs-CZ" dirty="0" smtClean="0"/>
              <a:t>Ve 3. hře – př. – najdi modré číslovky /12, 6/.</a:t>
            </a:r>
          </a:p>
          <a:p>
            <a:r>
              <a:rPr lang="cs-CZ" dirty="0" smtClean="0"/>
              <a:t>Ve 4. hře – rozkódování slov, odpovědi na otázky.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22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PROCVIČENÍ</a:t>
            </a:r>
          </a:p>
          <a:p>
            <a:pPr marL="0" indent="0" algn="ctr">
              <a:buNone/>
            </a:pPr>
            <a:r>
              <a:rPr lang="cs-CZ" sz="6000" dirty="0" smtClean="0"/>
              <a:t>    ABECEDY, ČÍSLOVEK,    BAREV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729640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dirty="0" smtClean="0"/>
              <a:t>NUMBERS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4372026"/>
              </p:ext>
            </p:extLst>
          </p:nvPr>
        </p:nvGraphicFramePr>
        <p:xfrm>
          <a:off x="457200" y="1600200"/>
          <a:ext cx="8229600" cy="5120640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8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16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60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9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17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70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18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80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19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90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20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100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5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30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6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40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7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15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50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84034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/>
              <a:t>THE ENGLISH ALBHABET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                           I                          Q                       Y</a:t>
            </a:r>
          </a:p>
          <a:p>
            <a:pPr marL="0" indent="0">
              <a:buNone/>
            </a:pPr>
            <a:r>
              <a:rPr lang="cs-CZ" dirty="0" smtClean="0"/>
              <a:t>B                           J                          R                       Z</a:t>
            </a:r>
          </a:p>
          <a:p>
            <a:pPr marL="0" indent="0">
              <a:buNone/>
            </a:pPr>
            <a:r>
              <a:rPr lang="cs-CZ" dirty="0" smtClean="0"/>
              <a:t>C                           K                         S</a:t>
            </a:r>
          </a:p>
          <a:p>
            <a:pPr marL="0" indent="0">
              <a:buNone/>
            </a:pPr>
            <a:r>
              <a:rPr lang="cs-CZ" dirty="0" smtClean="0"/>
              <a:t>D                           L                         T</a:t>
            </a:r>
          </a:p>
          <a:p>
            <a:pPr marL="0" indent="0">
              <a:buNone/>
            </a:pPr>
            <a:r>
              <a:rPr lang="cs-CZ" dirty="0" smtClean="0"/>
              <a:t>E                           M                        U</a:t>
            </a:r>
          </a:p>
          <a:p>
            <a:pPr marL="0" indent="0">
              <a:buNone/>
            </a:pPr>
            <a:r>
              <a:rPr lang="cs-CZ" dirty="0" smtClean="0"/>
              <a:t>F                           N                         V</a:t>
            </a:r>
          </a:p>
          <a:p>
            <a:pPr marL="0" indent="0">
              <a:buNone/>
            </a:pPr>
            <a:r>
              <a:rPr lang="cs-CZ" dirty="0" smtClean="0"/>
              <a:t>G                          O                         W</a:t>
            </a:r>
          </a:p>
          <a:p>
            <a:pPr marL="0" indent="0">
              <a:buNone/>
            </a:pPr>
            <a:r>
              <a:rPr lang="cs-CZ" dirty="0" smtClean="0"/>
              <a:t>H                          P                          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49188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4813131"/>
              </p:ext>
            </p:extLst>
          </p:nvPr>
        </p:nvGraphicFramePr>
        <p:xfrm>
          <a:off x="457200" y="1600200"/>
          <a:ext cx="8229600" cy="4145280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GAME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5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7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9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F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G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H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M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6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8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J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U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03256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6062471"/>
              </p:ext>
            </p:extLst>
          </p:nvPr>
        </p:nvGraphicFramePr>
        <p:xfrm>
          <a:off x="457200" y="1600200"/>
          <a:ext cx="8229600" cy="5029200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6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00B050"/>
                          </a:solidFill>
                        </a:rPr>
                        <a:t>B</a:t>
                      </a:r>
                      <a:endParaRPr lang="cs-CZ" sz="6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C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D</a:t>
                      </a:r>
                      <a:endParaRPr lang="cs-CZ" sz="6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6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F</a:t>
                      </a:r>
                      <a:endParaRPr lang="cs-CZ" sz="6000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G</a:t>
                      </a:r>
                      <a:endParaRPr lang="cs-CZ" sz="60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60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I</a:t>
                      </a:r>
                      <a:endParaRPr lang="cs-CZ" sz="6000" b="1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accent6"/>
                          </a:solidFill>
                        </a:rPr>
                        <a:t>J</a:t>
                      </a:r>
                      <a:endParaRPr lang="cs-CZ" sz="60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FFFF00"/>
                          </a:solidFill>
                        </a:rPr>
                        <a:t>K</a:t>
                      </a:r>
                      <a:endParaRPr lang="cs-CZ" sz="6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L</a:t>
                      </a:r>
                      <a:endParaRPr lang="cs-CZ" sz="6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6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60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O</a:t>
                      </a:r>
                      <a:endParaRPr lang="cs-CZ" sz="6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P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Q</a:t>
                      </a:r>
                      <a:endParaRPr lang="cs-CZ" sz="6000" b="1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00B050"/>
                          </a:solidFill>
                        </a:rPr>
                        <a:t>R</a:t>
                      </a:r>
                      <a:endParaRPr lang="cs-CZ" sz="6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S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00B050"/>
                          </a:solidFill>
                        </a:rPr>
                        <a:t>T</a:t>
                      </a:r>
                      <a:endParaRPr lang="cs-CZ" sz="6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U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6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W</a:t>
                      </a:r>
                      <a:endParaRPr lang="cs-CZ" sz="6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X</a:t>
                      </a:r>
                      <a:endParaRPr lang="cs-CZ" sz="6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Y</a:t>
                      </a:r>
                      <a:endParaRPr lang="cs-CZ" sz="6000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6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567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4057817"/>
              </p:ext>
            </p:extLst>
          </p:nvPr>
        </p:nvGraphicFramePr>
        <p:xfrm>
          <a:off x="457200" y="1600200"/>
          <a:ext cx="8229600" cy="1645920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0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2</a:t>
                      </a:r>
                      <a:endParaRPr lang="cs-CZ" sz="4800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12</a:t>
                      </a:r>
                      <a:endParaRPr lang="cs-CZ" sz="48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rgbClr val="00B050"/>
                          </a:solidFill>
                        </a:rPr>
                        <a:t>15</a:t>
                      </a:r>
                      <a:endParaRPr lang="cs-CZ" sz="4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3</a:t>
                      </a:r>
                      <a:endParaRPr lang="cs-CZ" sz="4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14</a:t>
                      </a:r>
                      <a:endParaRPr lang="cs-CZ" sz="48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18</a:t>
                      </a:r>
                      <a:endParaRPr lang="cs-CZ" sz="48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chemeClr val="accent1"/>
                          </a:solidFill>
                        </a:rPr>
                        <a:t>6</a:t>
                      </a:r>
                      <a:endParaRPr lang="cs-CZ" sz="4800" b="1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rgbClr val="00B050"/>
                          </a:solidFill>
                        </a:rPr>
                        <a:t>9</a:t>
                      </a:r>
                      <a:endParaRPr lang="cs-CZ" sz="4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rgbClr val="7030A0"/>
                          </a:solidFill>
                        </a:rPr>
                        <a:t>8</a:t>
                      </a:r>
                      <a:endParaRPr lang="cs-CZ" sz="4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11</a:t>
                      </a:r>
                      <a:endParaRPr lang="cs-CZ" sz="4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16</a:t>
                      </a:r>
                      <a:endParaRPr lang="cs-CZ" sz="48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5</a:t>
                      </a:r>
                      <a:endParaRPr lang="cs-CZ" sz="4800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rgbClr val="00B050"/>
                          </a:solidFill>
                        </a:rPr>
                        <a:t>17</a:t>
                      </a:r>
                      <a:endParaRPr lang="cs-CZ" sz="48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</a:t>
                      </a:r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19</a:t>
                      </a:r>
                      <a:endParaRPr lang="cs-CZ" sz="4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237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091046"/>
              </p:ext>
            </p:extLst>
          </p:nvPr>
        </p:nvGraphicFramePr>
        <p:xfrm>
          <a:off x="107504" y="1772816"/>
          <a:ext cx="2448272" cy="2966720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504056"/>
                <a:gridCol w="504056"/>
                <a:gridCol w="504056"/>
                <a:gridCol w="504056"/>
                <a:gridCol w="432048"/>
              </a:tblGrid>
              <a:tr h="370840"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4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B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G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H    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J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4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N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Q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U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W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X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Y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Z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´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627784" y="1412776"/>
            <a:ext cx="6264696" cy="610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Rozkóduj slova, odpověz na </a:t>
            </a:r>
            <a:r>
              <a:rPr lang="cs-CZ" sz="3200" dirty="0" smtClean="0">
                <a:solidFill>
                  <a:prstClr val="black"/>
                </a:solidFill>
              </a:rPr>
              <a:t>otázky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/př. A-11, K-33/</a:t>
            </a:r>
            <a:endParaRPr lang="cs-CZ" sz="32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</a:rPr>
              <a:t>24 </a:t>
            </a:r>
            <a:r>
              <a:rPr lang="cs-CZ" sz="3200" dirty="0">
                <a:solidFill>
                  <a:prstClr val="black"/>
                </a:solidFill>
              </a:rPr>
              <a:t>43 63/43 34 14/11 52 </a:t>
            </a:r>
            <a:r>
              <a:rPr lang="cs-CZ" sz="3200" dirty="0" smtClean="0">
                <a:solidFill>
                  <a:prstClr val="black"/>
                </a:solidFill>
              </a:rPr>
              <a:t>21/71 </a:t>
            </a:r>
            <a:r>
              <a:rPr lang="cs-CZ" sz="3200" dirty="0">
                <a:solidFill>
                  <a:prstClr val="black"/>
                </a:solidFill>
              </a:rPr>
              <a:t>43 61?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63 24 11 54/54 31 41 </a:t>
            </a:r>
            <a:r>
              <a:rPr lang="cs-CZ" sz="3200" dirty="0" smtClean="0">
                <a:solidFill>
                  <a:prstClr val="black"/>
                </a:solidFill>
              </a:rPr>
              <a:t>21/31 </a:t>
            </a:r>
            <a:r>
              <a:rPr lang="cs-CZ" sz="3200" dirty="0">
                <a:solidFill>
                  <a:prstClr val="black"/>
                </a:solidFill>
              </a:rPr>
              <a:t>53/31 54?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63 24 11 54 73 53/71 43 61 </a:t>
            </a:r>
            <a:r>
              <a:rPr lang="cs-CZ" sz="3200" dirty="0" smtClean="0">
                <a:solidFill>
                  <a:prstClr val="black"/>
                </a:solidFill>
              </a:rPr>
              <a:t>52/42 </a:t>
            </a:r>
            <a:r>
              <a:rPr lang="cs-CZ" sz="3200" dirty="0">
                <a:solidFill>
                  <a:prstClr val="black"/>
                </a:solidFill>
              </a:rPr>
              <a:t>11 41 21?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24 43 63/43 34 14/11 52 21/71 43 61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537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434</Words>
  <Application>Microsoft Office PowerPoint</Application>
  <PresentationFormat>Předvádění na obrazovce (4:3)</PresentationFormat>
  <Paragraphs>181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NUMBERS</vt:lpstr>
      <vt:lpstr>THE ENGLISH ALBHABET</vt:lpstr>
      <vt:lpstr>1.</vt:lpstr>
      <vt:lpstr>2.</vt:lpstr>
      <vt:lpstr>3.</vt:lpstr>
      <vt:lpstr>4.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HRY NA PROCVIČENÍ ABECEDY A ČÍSLOVEK</dc:title>
  <dc:creator>Leona</dc:creator>
  <cp:lastModifiedBy>Leona</cp:lastModifiedBy>
  <cp:revision>10</cp:revision>
  <dcterms:created xsi:type="dcterms:W3CDTF">2012-04-23T16:44:46Z</dcterms:created>
  <dcterms:modified xsi:type="dcterms:W3CDTF">2012-07-03T18:25:33Z</dcterms:modified>
</cp:coreProperties>
</file>