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590" autoAdjust="0"/>
  </p:normalViewPr>
  <p:slideViewPr>
    <p:cSldViewPr>
      <p:cViewPr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27CF86-7A6B-4215-8019-BD997AAE9A5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2BE51-B99B-4920-89DB-4A4A24CD7A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82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512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4320479"/>
          </a:xfrm>
        </p:spPr>
        <p:txBody>
          <a:bodyPr>
            <a:normAutofit/>
          </a:bodyPr>
          <a:lstStyle/>
          <a:p>
            <a:pPr algn="l"/>
            <a:r>
              <a:rPr lang="cs-CZ" sz="2400" b="0" dirty="0" smtClean="0">
                <a:solidFill>
                  <a:schemeClr val="tx1"/>
                </a:solidFill>
              </a:rPr>
              <a:t>Název školy: ZŠ Varnsdorf, Edisonova 2821, okres Děčín, příspěvková organizace</a:t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Jazyk a jazyková komunikace, Anglický jazyk, </a:t>
            </a:r>
            <a:r>
              <a:rPr lang="cs-CZ" sz="2400" b="0" smtClean="0">
                <a:solidFill>
                  <a:schemeClr val="tx1"/>
                </a:solidFill>
              </a:rPr>
              <a:t>Přítomný čas prostý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Autor: Michaela </a:t>
            </a:r>
            <a:r>
              <a:rPr lang="cs-CZ" sz="2400" b="0" dirty="0" err="1" smtClean="0">
                <a:solidFill>
                  <a:schemeClr val="tx1"/>
                </a:solidFill>
              </a:rPr>
              <a:t>Galbavá</a:t>
            </a:r>
            <a:r>
              <a:rPr lang="cs-CZ" sz="2400" b="0" dirty="0" smtClean="0">
                <a:solidFill>
                  <a:schemeClr val="tx1"/>
                </a:solidFill>
              </a:rPr>
              <a:t>, </a:t>
            </a:r>
            <a:r>
              <a:rPr lang="cs-CZ" sz="2400" b="0" dirty="0" err="1" smtClean="0">
                <a:solidFill>
                  <a:schemeClr val="tx1"/>
                </a:solidFill>
              </a:rPr>
              <a:t>DiS</a:t>
            </a:r>
            <a:r>
              <a:rPr lang="cs-CZ" sz="2400" b="0" dirty="0" smtClean="0">
                <a:solidFill>
                  <a:schemeClr val="tx1"/>
                </a:solidFill>
              </a:rPr>
              <a:t>.</a:t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</a:rPr>
              <a:t>VY_22_INOVACE_01/I.SADA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>
                <a:solidFill>
                  <a:schemeClr val="tx1"/>
                </a:solidFill>
              </a:rPr>
              <a:t/>
            </a:r>
            <a:br>
              <a:rPr lang="cs-CZ" sz="2400" b="0" dirty="0">
                <a:solidFill>
                  <a:schemeClr val="tx1"/>
                </a:solidFill>
              </a:rPr>
            </a:br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b="0" dirty="0" smtClean="0">
                <a:solidFill>
                  <a:schemeClr val="tx1"/>
                </a:solidFill>
              </a:rPr>
              <a:t>Prezentace je určena pro žáky </a:t>
            </a:r>
            <a:r>
              <a:rPr lang="cs-CZ" sz="2400" b="0" dirty="0" err="1" smtClean="0">
                <a:solidFill>
                  <a:schemeClr val="tx1"/>
                </a:solidFill>
              </a:rPr>
              <a:t>II.stupně</a:t>
            </a:r>
            <a:r>
              <a:rPr lang="cs-CZ" sz="2400" b="0" dirty="0" smtClean="0">
                <a:solidFill>
                  <a:schemeClr val="tx1"/>
                </a:solidFill>
              </a:rPr>
              <a:t> ZŠ, slouží k výkladu a opakování </a:t>
            </a:r>
            <a:r>
              <a:rPr lang="en-US" sz="2400" dirty="0" smtClean="0">
                <a:solidFill>
                  <a:schemeClr val="tx1"/>
                </a:solidFill>
              </a:rPr>
              <a:t>p</a:t>
            </a:r>
            <a:r>
              <a:rPr lang="cs-CZ" sz="2400" dirty="0" err="1" smtClean="0">
                <a:solidFill>
                  <a:schemeClr val="tx1"/>
                </a:solidFill>
              </a:rPr>
              <a:t>řítomného</a:t>
            </a:r>
            <a:r>
              <a:rPr lang="cs-CZ" sz="2400" dirty="0" smtClean="0">
                <a:solidFill>
                  <a:schemeClr val="tx1"/>
                </a:solidFill>
              </a:rPr>
              <a:t> času prostého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Období: září – prosinec 2011</a:t>
            </a:r>
            <a:endParaRPr lang="cs-CZ" sz="24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61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řída 5A\AppData\Local\Microsoft\Windows\Temporary Internet Files\Content.IE5\ONCBMYT5\MC900441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442" y="4797152"/>
            <a:ext cx="127952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</a:rPr>
              <a:t>Present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simple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20564" y="1628800"/>
            <a:ext cx="6624736" cy="475252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</a:rPr>
              <a:t>We use the present simple to talk about things in general. We are not thinking only about now|.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</a:rPr>
              <a:t>We use it to say that something happens all the time or repeatedly, or something is true in general.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</a:rPr>
              <a:t>It is not important whether the action is happening at the time of speaking.</a:t>
            </a:r>
          </a:p>
          <a:p>
            <a:pPr>
              <a:buFont typeface="Wingdings" pitchFamily="2" charset="2"/>
              <a:buChar char="§"/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2625" lvl="2" indent="0">
              <a:buNone/>
            </a:pP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we use present simple?</a:t>
            </a:r>
            <a:endParaRPr lang="cs-CZ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třída 5A\AppData\Local\Microsoft\Windows\Temporary Internet Files\Content.IE5\ONCBMYT5\MC900441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1647" flipH="1">
            <a:off x="1253979" y="4955113"/>
            <a:ext cx="1133170" cy="158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549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93980"/>
              </p:ext>
            </p:extLst>
          </p:nvPr>
        </p:nvGraphicFramePr>
        <p:xfrm>
          <a:off x="2123728" y="1485194"/>
          <a:ext cx="6331024" cy="5154315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02432"/>
                <a:gridCol w="5328592"/>
              </a:tblGrid>
              <a:tr h="519737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Present Simple -</a:t>
                      </a:r>
                      <a:r>
                        <a:rPr lang="en-US" sz="2400" baseline="0" dirty="0" smtClean="0"/>
                        <a:t> positive</a:t>
                      </a:r>
                      <a:endParaRPr lang="cs-CZ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play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watch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es</a:t>
                      </a:r>
                      <a:r>
                        <a:rPr lang="en-US" baseline="0" dirty="0" smtClean="0"/>
                        <a:t>, read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jump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sit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aseline="0" dirty="0" smtClean="0"/>
                        <a:t>sing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eat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.....</a:t>
                      </a:r>
                      <a:endParaRPr lang="cs-CZ" dirty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She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watch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es</a:t>
                      </a:r>
                      <a:r>
                        <a:rPr lang="en-US" baseline="0" dirty="0" smtClean="0"/>
                        <a:t>, read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jump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sit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aseline="0" dirty="0" smtClean="0"/>
                        <a:t>sing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eat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.....</a:t>
                      </a:r>
                      <a:endParaRPr lang="cs-CZ" dirty="0" smtClean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watch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es</a:t>
                      </a:r>
                      <a:r>
                        <a:rPr lang="en-US" baseline="0" dirty="0" smtClean="0"/>
                        <a:t>, read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jump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sit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aseline="0" dirty="0" smtClean="0"/>
                        <a:t>sing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, eat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baseline="0" dirty="0" smtClean="0"/>
                        <a:t>.....</a:t>
                      </a:r>
                      <a:endParaRPr lang="cs-CZ" dirty="0" smtClean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We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421565">
                <a:tc>
                  <a:txBody>
                    <a:bodyPr/>
                    <a:lstStyle/>
                    <a:p>
                      <a:r>
                        <a:rPr lang="en-US" dirty="0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597922">
                <a:tc>
                  <a:txBody>
                    <a:bodyPr/>
                    <a:lstStyle/>
                    <a:p>
                      <a:r>
                        <a:rPr lang="en-US" dirty="0" smtClean="0"/>
                        <a:t>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043543">
                <a:tc gridSpan="2"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Remember that</a:t>
                      </a:r>
                      <a:r>
                        <a:rPr lang="en-US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we say: he, she, it   - s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třída 5A\AppData\Local\Microsoft\Windows\Temporary Internet Files\Content.IE5\D255VUM6\MC9003496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576" y="4941168"/>
            <a:ext cx="457200" cy="179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1075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- 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I come from </a:t>
            </a:r>
            <a:r>
              <a:rPr lang="en-US" sz="2400" dirty="0" err="1" smtClean="0">
                <a:solidFill>
                  <a:schemeClr val="tx1"/>
                </a:solidFill>
              </a:rPr>
              <a:t>Varnsdorf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He comes from </a:t>
            </a:r>
            <a:r>
              <a:rPr lang="en-US" sz="2400" dirty="0" err="1" smtClean="0">
                <a:solidFill>
                  <a:schemeClr val="tx1"/>
                </a:solidFill>
              </a:rPr>
              <a:t>Rumburk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They like vanilla ice-cream.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She likes vanilla ice-cream.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Bee makes honey.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Bees make honey.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My </a:t>
            </a:r>
            <a:r>
              <a:rPr lang="en-US" sz="2400" dirty="0" smtClean="0">
                <a:solidFill>
                  <a:schemeClr val="tx1"/>
                </a:solidFill>
              </a:rPr>
              <a:t>parent</a:t>
            </a:r>
            <a:r>
              <a:rPr lang="cs-CZ" sz="2400" dirty="0" smtClean="0">
                <a:solidFill>
                  <a:schemeClr val="tx1"/>
                </a:solidFill>
              </a:rPr>
              <a:t>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live in London.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My dad lives in New York.</a:t>
            </a:r>
          </a:p>
        </p:txBody>
      </p:sp>
      <p:pic>
        <p:nvPicPr>
          <p:cNvPr id="3074" name="Picture 2" descr="C:\Users\třída 5A\AppData\Local\Microsoft\Windows\Temporary Internet Files\Content.IE5\D255VUM6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1963738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9806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We use the present simple when we say how often we do things.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We use these time expressions: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Sometimes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Often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Usually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Always 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Every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Never</a:t>
            </a:r>
          </a:p>
          <a:p>
            <a:pPr marL="341312" lvl="1" indent="0">
              <a:buNone/>
            </a:pPr>
            <a:endParaRPr lang="en-US" dirty="0" smtClean="0"/>
          </a:p>
        </p:txBody>
      </p:sp>
      <p:pic>
        <p:nvPicPr>
          <p:cNvPr id="3074" name="Picture 2" descr="C:\Users\třída 5A\AppData\Local\Microsoft\Windows\Temporary Internet Files\Content.IE5\67U3ZZ6V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11651"/>
            <a:ext cx="2808312" cy="279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043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 never drink coffee.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He usually gets up at 6,30.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We sometimes go to the cinema.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 get up at 6 o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‘clock every morning.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How often do you go to the dentist?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They always have coffee in the morning.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Trebuchet MS"/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  <a:latin typeface="Trebuchet MS"/>
            </a:endParaRPr>
          </a:p>
        </p:txBody>
      </p:sp>
      <p:pic>
        <p:nvPicPr>
          <p:cNvPr id="2050" name="Picture 2" descr="C:\Users\třída 5A\AppData\Local\Microsoft\Windows\Temporary Internet Files\Content.IE5\ONCBMYT5\MC90043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19238"/>
            <a:ext cx="18605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0493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- negative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1916832"/>
            <a:ext cx="6400800" cy="4544704"/>
          </a:xfrm>
        </p:spPr>
        <p:txBody>
          <a:bodyPr>
            <a:normAutofit fontScale="925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We use </a:t>
            </a:r>
            <a:r>
              <a:rPr lang="en-US" sz="2400" dirty="0">
                <a:solidFill>
                  <a:schemeClr val="tx1"/>
                </a:solidFill>
              </a:rPr>
              <a:t>don</a:t>
            </a:r>
            <a:r>
              <a:rPr lang="en-US" sz="2400" dirty="0">
                <a:solidFill>
                  <a:schemeClr val="tx1"/>
                </a:solidFill>
                <a:latin typeface="Trebuchet MS"/>
              </a:rPr>
              <a:t>‘t 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/doesn‘t to make the negative sentences:</a:t>
            </a:r>
          </a:p>
          <a:p>
            <a:pPr marL="0" indent="0">
              <a:buNone/>
            </a:pPr>
            <a:r>
              <a:rPr lang="en-US" sz="2400" dirty="0" smtClean="0">
                <a:latin typeface="Trebuchet MS"/>
              </a:rPr>
              <a:t>		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I, you, we, they +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don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‘t 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		</a:t>
            </a:r>
            <a:r>
              <a:rPr lang="en-US" sz="24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He, she, it  + doesn‘t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Examples: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	</a:t>
            </a:r>
            <a:r>
              <a:rPr lang="en-US" sz="2400" dirty="0" smtClean="0">
                <a:solidFill>
                  <a:srgbClr val="FF0000"/>
                </a:solidFill>
                <a:latin typeface="Trebuchet MS"/>
              </a:rPr>
              <a:t>+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		        	</a:t>
            </a:r>
            <a:r>
              <a:rPr lang="en-US" sz="2400" dirty="0" smtClean="0">
                <a:solidFill>
                  <a:srgbClr val="FF0000"/>
                </a:solidFill>
                <a:latin typeface="Trebuchet MS"/>
              </a:rPr>
              <a:t>-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I like apples.		    I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don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‘t like apples.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He likes apples.	    He doesn‘t like apples.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třída 5A\AppData\Local\Microsoft\Windows\Temporary Internet Files\Content.IE5\D255VUM6\MC9003496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916832"/>
            <a:ext cx="770384" cy="481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4557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- negative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1794596"/>
              </p:ext>
            </p:extLst>
          </p:nvPr>
        </p:nvGraphicFramePr>
        <p:xfrm>
          <a:off x="1763688" y="1484784"/>
          <a:ext cx="7107088" cy="502141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50853"/>
                <a:gridCol w="1469427"/>
                <a:gridCol w="4586808"/>
              </a:tblGrid>
              <a:tr h="504056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Present Simple -</a:t>
                      </a:r>
                      <a:r>
                        <a:rPr lang="en-US" sz="2400" baseline="0" dirty="0" smtClean="0"/>
                        <a:t> negative</a:t>
                      </a:r>
                      <a:endParaRPr lang="cs-CZ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46"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DON</a:t>
                      </a: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rebuchet MS"/>
                        </a:rPr>
                        <a:t>‘T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547619">
                <a:tc>
                  <a:txBody>
                    <a:bodyPr/>
                    <a:lstStyle/>
                    <a:p>
                      <a:r>
                        <a:rPr lang="en-US" dirty="0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DON</a:t>
                      </a: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547619">
                <a:tc>
                  <a:txBody>
                    <a:bodyPr/>
                    <a:lstStyle/>
                    <a:p>
                      <a:r>
                        <a:rPr lang="en-US" dirty="0" smtClean="0"/>
                        <a:t>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DOESN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 smtClean="0"/>
                    </a:p>
                  </a:txBody>
                  <a:tcPr/>
                </a:tc>
              </a:tr>
              <a:tr h="547619">
                <a:tc>
                  <a:txBody>
                    <a:bodyPr/>
                    <a:lstStyle/>
                    <a:p>
                      <a:r>
                        <a:rPr lang="en-US" dirty="0" smtClean="0"/>
                        <a:t>She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DOESN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 smtClean="0"/>
                    </a:p>
                  </a:txBody>
                  <a:tcPr/>
                </a:tc>
              </a:tr>
              <a:tr h="547619">
                <a:tc>
                  <a:txBody>
                    <a:bodyPr/>
                    <a:lstStyle/>
                    <a:p>
                      <a:r>
                        <a:rPr lang="en-US" dirty="0" smtClean="0"/>
                        <a:t>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DOESN</a:t>
                      </a:r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 smtClean="0"/>
                    </a:p>
                  </a:txBody>
                  <a:tcPr/>
                </a:tc>
              </a:tr>
              <a:tr h="389546">
                <a:tc>
                  <a:txBody>
                    <a:bodyPr/>
                    <a:lstStyle/>
                    <a:p>
                      <a:r>
                        <a:rPr lang="en-US" dirty="0" smtClean="0"/>
                        <a:t>We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DON</a:t>
                      </a: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389546">
                <a:tc>
                  <a:txBody>
                    <a:bodyPr/>
                    <a:lstStyle/>
                    <a:p>
                      <a:r>
                        <a:rPr lang="en-US" dirty="0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DON</a:t>
                      </a: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  <a:endParaRPr lang="cs-CZ" dirty="0"/>
                    </a:p>
                  </a:txBody>
                  <a:tcPr/>
                </a:tc>
              </a:tr>
              <a:tr h="609171">
                <a:tc>
                  <a:txBody>
                    <a:bodyPr/>
                    <a:lstStyle/>
                    <a:p>
                      <a:r>
                        <a:rPr lang="en-US" dirty="0" smtClean="0"/>
                        <a:t>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DON</a:t>
                      </a:r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rebuchet MS"/>
                        </a:rPr>
                        <a:t>‘T</a:t>
                      </a:r>
                      <a:endParaRPr lang="cs-CZ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493138">
                <a:tc gridSpan="3">
                  <a:txBody>
                    <a:bodyPr/>
                    <a:lstStyle/>
                    <a:p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třída 5A\AppData\Local\Microsoft\Windows\Temporary Internet Files\Content.IE5\D255VUM6\MC9003496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576" y="4941168"/>
            <a:ext cx="457200" cy="179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802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1828800"/>
            <a:ext cx="6984776" cy="4544704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 don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drink coffee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Marry doesn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speak German.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We don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</a:t>
            </a:r>
            <a:r>
              <a:rPr lang="en-US" dirty="0" smtClean="0">
                <a:solidFill>
                  <a:schemeClr val="tx1"/>
                </a:solidFill>
              </a:rPr>
              <a:t>usually have breakfast.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It </a:t>
            </a:r>
            <a:r>
              <a:rPr lang="en-US" dirty="0" smtClean="0">
                <a:solidFill>
                  <a:schemeClr val="tx1"/>
                </a:solidFill>
              </a:rPr>
              <a:t> doesn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rain very often.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I </a:t>
            </a:r>
            <a:r>
              <a:rPr lang="en-US" dirty="0" smtClean="0">
                <a:solidFill>
                  <a:schemeClr val="tx1"/>
                </a:solidFill>
              </a:rPr>
              <a:t>don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know many people. 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They </a:t>
            </a:r>
            <a:r>
              <a:rPr lang="en-US" dirty="0" smtClean="0">
                <a:solidFill>
                  <a:schemeClr val="tx1"/>
                </a:solidFill>
              </a:rPr>
              <a:t>don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like fish and chip.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I am sometimes late but it </a:t>
            </a:r>
            <a:r>
              <a:rPr lang="en-US" dirty="0">
                <a:solidFill>
                  <a:schemeClr val="tx1"/>
                </a:solidFill>
              </a:rPr>
              <a:t>doesn</a:t>
            </a:r>
            <a:r>
              <a:rPr lang="en-US" dirty="0">
                <a:solidFill>
                  <a:schemeClr val="tx1"/>
                </a:solidFill>
                <a:latin typeface="Trebuchet MS"/>
              </a:rPr>
              <a:t>‘t 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happen very often.</a:t>
            </a:r>
            <a:endParaRPr lang="cs-CZ" dirty="0" smtClean="0">
              <a:solidFill>
                <a:schemeClr val="tx1"/>
              </a:solidFill>
              <a:latin typeface="Trebuchet MS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rebuchet MS"/>
              </a:rPr>
              <a:t>Max </a:t>
            </a:r>
            <a:r>
              <a:rPr lang="cs-CZ" dirty="0" err="1" smtClean="0">
                <a:solidFill>
                  <a:schemeClr val="tx1"/>
                </a:solidFill>
                <a:latin typeface="Trebuchet MS"/>
              </a:rPr>
              <a:t>is</a:t>
            </a:r>
            <a:r>
              <a:rPr lang="cs-CZ" dirty="0" smtClean="0">
                <a:solidFill>
                  <a:schemeClr val="tx1"/>
                </a:solidFill>
                <a:latin typeface="Trebuchet MS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rebuchet MS"/>
              </a:rPr>
              <a:t>vege</a:t>
            </a:r>
            <a:r>
              <a:rPr lang="en-US" dirty="0" err="1" smtClean="0">
                <a:solidFill>
                  <a:schemeClr val="tx1"/>
                </a:solidFill>
                <a:latin typeface="Trebuchet MS"/>
              </a:rPr>
              <a:t>tarian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, he </a:t>
            </a:r>
            <a:r>
              <a:rPr lang="en-US" dirty="0" smtClean="0">
                <a:solidFill>
                  <a:schemeClr val="tx1"/>
                </a:solidFill>
              </a:rPr>
              <a:t>doesn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eat meat.</a:t>
            </a:r>
          </a:p>
          <a:p>
            <a:r>
              <a:rPr lang="en-US" dirty="0" smtClean="0">
                <a:solidFill>
                  <a:schemeClr val="tx1"/>
                </a:solidFill>
                <a:latin typeface="Trebuchet MS"/>
              </a:rPr>
              <a:t>Marry is atheist, she </a:t>
            </a:r>
            <a:r>
              <a:rPr lang="en-US" dirty="0" smtClean="0">
                <a:solidFill>
                  <a:schemeClr val="tx1"/>
                </a:solidFill>
              </a:rPr>
              <a:t>doesn</a:t>
            </a:r>
            <a:r>
              <a:rPr lang="en-US" dirty="0" smtClean="0">
                <a:solidFill>
                  <a:schemeClr val="tx1"/>
                </a:solidFill>
                <a:latin typeface="Trebuchet MS"/>
              </a:rPr>
              <a:t>‘t believe in God.</a:t>
            </a:r>
            <a:endParaRPr lang="en-US" dirty="0">
              <a:solidFill>
                <a:schemeClr val="tx1"/>
              </a:solidFill>
              <a:latin typeface="Trebuchet MS"/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  <a:latin typeface="Trebuchet MS"/>
            </a:endParaRPr>
          </a:p>
        </p:txBody>
      </p:sp>
      <p:pic>
        <p:nvPicPr>
          <p:cNvPr id="1026" name="Picture 2" descr="C:\Users\třída 5A\AppData\Local\Microsoft\Windows\Temporary Internet Files\Content.IE5\IO8TK3KV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3219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- negative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1916832"/>
            <a:ext cx="6400800" cy="4544704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We </a:t>
            </a:r>
            <a:r>
              <a:rPr lang="cs-CZ" sz="2400" smtClean="0">
                <a:solidFill>
                  <a:schemeClr val="tx1"/>
                </a:solidFill>
              </a:rPr>
              <a:t>use </a:t>
            </a:r>
            <a:r>
              <a:rPr lang="en-US" sz="2400" smtClean="0">
                <a:solidFill>
                  <a:schemeClr val="tx1"/>
                </a:solidFill>
              </a:rPr>
              <a:t>do </a:t>
            </a:r>
            <a:r>
              <a:rPr lang="en-US" sz="2400" dirty="0" smtClean="0">
                <a:solidFill>
                  <a:schemeClr val="tx1"/>
                </a:solidFill>
              </a:rPr>
              <a:t>/ does 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to make the questions:</a:t>
            </a:r>
          </a:p>
          <a:p>
            <a:pPr marL="0" indent="0">
              <a:buNone/>
            </a:pPr>
            <a:r>
              <a:rPr lang="en-US" sz="2400" dirty="0" smtClean="0">
                <a:latin typeface="Trebuchet MS"/>
              </a:rPr>
              <a:t>		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Do + I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, you, we, they +  …?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rebuchet MS"/>
              </a:rPr>
              <a:t>		</a:t>
            </a:r>
            <a:r>
              <a:rPr lang="en-US" sz="24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Does + he, she, it  + …?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Examples: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Do you like apples?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Does she like apples?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Does Peter like cars?</a:t>
            </a:r>
          </a:p>
        </p:txBody>
      </p:sp>
      <p:pic>
        <p:nvPicPr>
          <p:cNvPr id="4" name="Picture 2" descr="C:\Users\třída 5A\AppData\Local\Microsoft\Windows\Temporary Internet Files\Content.IE5\D255VUM6\MC9003496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916832"/>
            <a:ext cx="770384" cy="481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3952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Present simple - questions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1664784"/>
              </p:ext>
            </p:extLst>
          </p:nvPr>
        </p:nvGraphicFramePr>
        <p:xfrm>
          <a:off x="1763688" y="1484784"/>
          <a:ext cx="7107088" cy="476712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50853"/>
                <a:gridCol w="1469427"/>
                <a:gridCol w="4586808"/>
              </a:tblGrid>
              <a:tr h="469837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Present Simple -</a:t>
                      </a:r>
                      <a:r>
                        <a:rPr lang="en-US" sz="2400" baseline="0" dirty="0" smtClean="0"/>
                        <a:t> questions</a:t>
                      </a:r>
                      <a:endParaRPr lang="cs-CZ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3101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Do</a:t>
                      </a:r>
                      <a:endParaRPr lang="cs-CZ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/>
                    </a:p>
                  </a:txBody>
                  <a:tcPr/>
                </a:tc>
              </a:tr>
              <a:tr h="510443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Do</a:t>
                      </a:r>
                      <a:endParaRPr lang="cs-CZ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you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/>
                    </a:p>
                  </a:txBody>
                  <a:tcPr/>
                </a:tc>
              </a:tr>
              <a:tr h="510443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Does</a:t>
                      </a:r>
                      <a:endParaRPr lang="cs-CZ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he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 smtClean="0"/>
                    </a:p>
                  </a:txBody>
                  <a:tcPr/>
                </a:tc>
              </a:tr>
              <a:tr h="510443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Does</a:t>
                      </a:r>
                      <a:endParaRPr lang="cs-CZ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she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 smtClean="0"/>
                    </a:p>
                  </a:txBody>
                  <a:tcPr/>
                </a:tc>
              </a:tr>
              <a:tr h="510443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Does</a:t>
                      </a:r>
                      <a:endParaRPr lang="cs-CZ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it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 smtClean="0"/>
                    </a:p>
                  </a:txBody>
                  <a:tcPr/>
                </a:tc>
              </a:tr>
              <a:tr h="363101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Do</a:t>
                      </a:r>
                      <a:endParaRPr lang="cs-CZ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we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/>
                    </a:p>
                  </a:txBody>
                  <a:tcPr/>
                </a:tc>
              </a:tr>
              <a:tr h="363101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Do</a:t>
                      </a:r>
                      <a:endParaRPr lang="cs-CZ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you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  <a:endParaRPr lang="cs-CZ" dirty="0"/>
                    </a:p>
                  </a:txBody>
                  <a:tcPr/>
                </a:tc>
              </a:tr>
              <a:tr h="596627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Do</a:t>
                      </a:r>
                      <a:endParaRPr lang="cs-CZ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they </a:t>
                      </a:r>
                      <a:endParaRPr lang="cs-CZ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play,</a:t>
                      </a:r>
                      <a:r>
                        <a:rPr lang="en-US" baseline="0" dirty="0" smtClean="0"/>
                        <a:t> watch, read, jump, sit, sing, eat.....?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482984">
                <a:tc gridSpan="3"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WH…. +</a:t>
                      </a:r>
                      <a:r>
                        <a:rPr lang="en-US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do/does + person + verb ….?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0279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simple -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052736"/>
            <a:ext cx="7054552" cy="5392776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Do you like ice-cream?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Does Marry eat meat?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Do your children like cartoons?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What do you do?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How often do you go to the dentist?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Does your mother speak English?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Do you speak Czech?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Do you want to go with me?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What does this word mean?</a:t>
            </a:r>
          </a:p>
          <a:p>
            <a:pPr marL="0" indent="0" algn="ctr">
              <a:buNone/>
            </a:pPr>
            <a:r>
              <a:rPr lang="en-US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Tick the Wh.. questions.</a:t>
            </a:r>
          </a:p>
        </p:txBody>
      </p:sp>
      <p:pic>
        <p:nvPicPr>
          <p:cNvPr id="4099" name="Picture 3" descr="C:\Users\třída 5A\AppData\Local\Microsoft\Windows\Temporary Internet Files\Content.IE5\ONCBMYT5\MC9004404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021288"/>
            <a:ext cx="946319" cy="69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440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906660" y="3064236"/>
            <a:ext cx="6741370" cy="846161"/>
          </a:xfrm>
        </p:spPr>
        <p:txBody>
          <a:bodyPr/>
          <a:lstStyle/>
          <a:p>
            <a:r>
              <a:rPr lang="en-US" sz="3600" dirty="0" smtClean="0">
                <a:solidFill>
                  <a:schemeClr val="tx1"/>
                </a:solidFill>
              </a:rPr>
              <a:t>Present </a:t>
            </a:r>
            <a:r>
              <a:rPr lang="en-US" sz="3600" dirty="0">
                <a:solidFill>
                  <a:schemeClr val="tx1"/>
                </a:solidFill>
              </a:rPr>
              <a:t>simple – short  answers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Yes, ________ do.</a:t>
            </a:r>
          </a:p>
          <a:p>
            <a:pPr lvl="1"/>
            <a:endParaRPr lang="en-US" sz="2200" dirty="0" smtClean="0">
              <a:solidFill>
                <a:schemeClr val="tx1"/>
              </a:solidFill>
            </a:endParaRPr>
          </a:p>
          <a:p>
            <a:pPr lvl="1"/>
            <a:r>
              <a:rPr lang="en-US" sz="2200" dirty="0" smtClean="0">
                <a:solidFill>
                  <a:schemeClr val="tx1"/>
                </a:solidFill>
              </a:rPr>
              <a:t>I, you, we, they</a:t>
            </a:r>
            <a:endParaRPr lang="en-US" sz="2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Yes, ______ does.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/>
            <a:r>
              <a:rPr lang="en-US" sz="2200" dirty="0" smtClean="0">
                <a:solidFill>
                  <a:schemeClr val="tx1"/>
                </a:solidFill>
              </a:rPr>
              <a:t>He, she, it</a:t>
            </a:r>
            <a:endParaRPr lang="en-US" sz="2200" dirty="0">
              <a:solidFill>
                <a:schemeClr val="tx1"/>
              </a:solidFill>
            </a:endParaRPr>
          </a:p>
          <a:p>
            <a:pPr lvl="1"/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No, ______ don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‘t.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  <a:latin typeface="Trebuchet MS"/>
            </a:endParaRPr>
          </a:p>
          <a:p>
            <a:pPr lvl="1"/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I, you, we, they</a:t>
            </a:r>
            <a:endParaRPr lang="en-US" sz="2400" dirty="0">
              <a:solidFill>
                <a:schemeClr val="tx1"/>
              </a:solidFill>
              <a:latin typeface="Trebuchet MS"/>
            </a:endParaRPr>
          </a:p>
          <a:p>
            <a:endParaRPr lang="en-US" sz="2400" dirty="0" smtClean="0">
              <a:solidFill>
                <a:schemeClr val="tx1"/>
              </a:solidFill>
              <a:latin typeface="Trebuchet MS"/>
            </a:endParaRPr>
          </a:p>
          <a:p>
            <a:endParaRPr lang="en-US" sz="2400" dirty="0">
              <a:solidFill>
                <a:schemeClr val="tx1"/>
              </a:solidFill>
              <a:latin typeface="Trebuchet MS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No, ____ doesn‘t.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  <a:latin typeface="Trebuchet MS"/>
            </a:endParaRPr>
          </a:p>
          <a:p>
            <a:pPr lvl="1"/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He, she, it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Šipka nahoru 6"/>
          <p:cNvSpPr/>
          <p:nvPr/>
        </p:nvSpPr>
        <p:spPr>
          <a:xfrm>
            <a:off x="3779912" y="2276872"/>
            <a:ext cx="144016" cy="720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nahoru 7"/>
          <p:cNvSpPr/>
          <p:nvPr/>
        </p:nvSpPr>
        <p:spPr>
          <a:xfrm>
            <a:off x="3635896" y="5013176"/>
            <a:ext cx="144016" cy="720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>
            <a:off x="6814792" y="5086182"/>
            <a:ext cx="144016" cy="720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nahoru 9"/>
          <p:cNvSpPr/>
          <p:nvPr/>
        </p:nvSpPr>
        <p:spPr>
          <a:xfrm>
            <a:off x="6876256" y="2276872"/>
            <a:ext cx="144016" cy="720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816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time do you get up?</a:t>
            </a:r>
          </a:p>
          <a:p>
            <a:pPr lvl="6"/>
            <a:r>
              <a:rPr lang="en-US" dirty="0" smtClean="0"/>
              <a:t>I get up at 6,30.</a:t>
            </a:r>
          </a:p>
          <a:p>
            <a:r>
              <a:rPr lang="en-US" dirty="0" smtClean="0"/>
              <a:t>Does Max like English?</a:t>
            </a:r>
          </a:p>
          <a:p>
            <a:pPr lvl="6"/>
            <a:r>
              <a:rPr lang="en-US" dirty="0" smtClean="0"/>
              <a:t>No, he </a:t>
            </a:r>
            <a:r>
              <a:rPr lang="en-US" dirty="0">
                <a:latin typeface="Trebuchet MS"/>
              </a:rPr>
              <a:t> </a:t>
            </a:r>
            <a:r>
              <a:rPr lang="en-US" dirty="0" smtClean="0">
                <a:latin typeface="Trebuchet MS"/>
              </a:rPr>
              <a:t>doesn‘t.</a:t>
            </a:r>
            <a:endParaRPr lang="en-US" dirty="0" smtClean="0"/>
          </a:p>
          <a:p>
            <a:r>
              <a:rPr lang="en-US" dirty="0" smtClean="0"/>
              <a:t>Does your mother speak Italian?</a:t>
            </a:r>
          </a:p>
          <a:p>
            <a:pPr lvl="6"/>
            <a:r>
              <a:rPr lang="en-US" dirty="0" smtClean="0"/>
              <a:t>Yes, she does.</a:t>
            </a:r>
          </a:p>
          <a:p>
            <a:r>
              <a:rPr lang="en-US" dirty="0" smtClean="0"/>
              <a:t>Do your parents live in the Czech Republic?</a:t>
            </a:r>
          </a:p>
          <a:p>
            <a:pPr lvl="6"/>
            <a:r>
              <a:rPr lang="en-US" dirty="0" smtClean="0"/>
              <a:t>Yes, they do.</a:t>
            </a:r>
          </a:p>
          <a:p>
            <a:r>
              <a:rPr lang="en-US" dirty="0" smtClean="0"/>
              <a:t>Do you like English?</a:t>
            </a:r>
          </a:p>
          <a:p>
            <a:pPr lvl="6"/>
            <a:r>
              <a:rPr lang="en-US" dirty="0" smtClean="0"/>
              <a:t>Yes, I do.</a:t>
            </a:r>
          </a:p>
          <a:p>
            <a:pPr marL="2743200" lvl="6" indent="0">
              <a:buNone/>
            </a:pPr>
            <a:endParaRPr lang="en-US" dirty="0" smtClean="0"/>
          </a:p>
          <a:p>
            <a:pPr marL="2743200" lvl="6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203958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Použitá literatura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8735888" cy="1176208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Veškeré obrázky použity z galerie Office.microsoft.com, citováno 30.10.2011</a:t>
            </a:r>
          </a:p>
          <a:p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151" y="530120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94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Vlastní 1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TC010258013[[fn=Motiv Nekonečno]]</Template>
  <TotalTime>183</TotalTime>
  <Words>897</Words>
  <Application>Microsoft Office PowerPoint</Application>
  <PresentationFormat>Předvádění na obrazovce (4:3)</PresentationFormat>
  <Paragraphs>173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1</vt:lpstr>
      <vt:lpstr>Název školy: ZŠ Varnsdorf, Edisonova 2821, okres Děčín, příspěvková organizace Jazyk a jazyková komunikace, Anglický jazyk, Přítomný čas prostý Autor: Michaela Galbavá, DiS. Název materiálu: VY_22_INOVACE_01/I.SADA  Anotace: Prezentace je určena pro žáky II.stupně ZŠ, slouží k výkladu a opakování přítomného času prostého Období: září – prosinec 2011</vt:lpstr>
      <vt:lpstr>Present simple </vt:lpstr>
      <vt:lpstr>Present simple</vt:lpstr>
      <vt:lpstr>Present simple - examples</vt:lpstr>
      <vt:lpstr>Present simple </vt:lpstr>
      <vt:lpstr>Examples</vt:lpstr>
      <vt:lpstr>Present simple - negative</vt:lpstr>
      <vt:lpstr>Present simple - negative</vt:lpstr>
      <vt:lpstr>Examples</vt:lpstr>
      <vt:lpstr>Present simple - negative</vt:lpstr>
      <vt:lpstr>Present simple - questions</vt:lpstr>
      <vt:lpstr>Present simple - questions</vt:lpstr>
      <vt:lpstr>Present simple – short  answers</vt:lpstr>
      <vt:lpstr>Examples</vt:lpstr>
      <vt:lpstr>Použitá literatura</vt:lpstr>
    </vt:vector>
  </TitlesOfParts>
  <Company>ZŠ Edisonova 2821, Varnsdorf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- výklad</dc:title>
  <dc:creator>Michaela Galbavá</dc:creator>
  <cp:lastModifiedBy>dana</cp:lastModifiedBy>
  <cp:revision>31</cp:revision>
  <dcterms:created xsi:type="dcterms:W3CDTF">2011-10-14T13:22:45Z</dcterms:created>
  <dcterms:modified xsi:type="dcterms:W3CDTF">2012-03-10T09:06:25Z</dcterms:modified>
</cp:coreProperties>
</file>