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VY_22_INOVACE_02_33_Vazba </a:t>
          </a:r>
          <a:r>
            <a:rPr lang="cs-CZ" sz="1200" baseline="0" dirty="0" err="1" smtClean="0"/>
            <a:t>there</a:t>
          </a:r>
          <a:r>
            <a:rPr lang="cs-CZ" sz="1200" baseline="0" dirty="0" smtClean="0"/>
            <a:t> </a:t>
          </a:r>
          <a:r>
            <a:rPr lang="cs-CZ" sz="1200" baseline="0" dirty="0" err="1" smtClean="0"/>
            <a:t>is</a:t>
          </a:r>
          <a:r>
            <a:rPr lang="cs-CZ" sz="1200" baseline="0" dirty="0" smtClean="0"/>
            <a:t>/are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4.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B3785A-9A5F-4023-BE34-9991F0CEF03E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8FCC1C07-B4E6-4A14-9F04-B941686A14C7}" type="presOf" srcId="{1D895EAB-76A7-41C6-9C6C-7D303AD4C23C}" destId="{347D85BD-7382-4413-9298-D06CC996458A}" srcOrd="0" destOrd="0" presId="urn:microsoft.com/office/officeart/2005/8/layout/target3"/>
    <dgm:cxn modelId="{F3BA7AFC-A387-45D7-8B8C-96059CF7F5EB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84C19ADF-582D-4A36-8543-2066F887D692}" type="presOf" srcId="{A4836DAF-3E6B-4198-A089-B3C0D0384F2B}" destId="{4F0AD45D-7E6A-4C4A-90DF-90E27C4B175D}" srcOrd="0" destOrd="0" presId="urn:microsoft.com/office/officeart/2005/8/layout/target3"/>
    <dgm:cxn modelId="{7C028E7E-2B67-4273-B73C-3AD10D18AFB3}" type="presOf" srcId="{D9242A4C-F33A-42E2-BFA4-EC80805DCD32}" destId="{7DDB6D97-C311-42E1-B77C-B194BAE75773}" srcOrd="0" destOrd="0" presId="urn:microsoft.com/office/officeart/2005/8/layout/target3"/>
    <dgm:cxn modelId="{C9CCAED9-0D88-4C83-9A25-767F0694CA82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DD80B58B-0369-4FFD-A516-D94D7365E5CC}" type="presOf" srcId="{D9242A4C-F33A-42E2-BFA4-EC80805DCD32}" destId="{5A434D34-FA65-40B0-A4CE-3A1E2B14A21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0E817FB4-18FF-43EB-AD2F-1B7CA9C57514}" type="presOf" srcId="{A4836DAF-3E6B-4198-A089-B3C0D0384F2B}" destId="{36B74B1E-3C18-4C06-BA03-CB2EB266F8FF}" srcOrd="1" destOrd="0" presId="urn:microsoft.com/office/officeart/2005/8/layout/target3"/>
    <dgm:cxn modelId="{FA8E6299-E32A-4E5C-BF4C-0C68470D3BB3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91B554A8-C069-4F65-94DB-52FA39A924E1}" type="presOf" srcId="{ABD4D77B-BA54-4DFB-A762-4C734220F9AA}" destId="{AAB7E4A6-9D01-402C-9D7A-6D30767F0B58}" srcOrd="0" destOrd="0" presId="urn:microsoft.com/office/officeart/2005/8/layout/target3"/>
    <dgm:cxn modelId="{73FD76E2-4EBA-462B-A447-F963F284F2A7}" type="presOf" srcId="{DAAD5A11-3EBC-47AE-AB1C-4F1B938732A7}" destId="{2D933DCE-BBEA-46A5-98BC-CA41A7DBB761}" srcOrd="0" destOrd="0" presId="urn:microsoft.com/office/officeart/2005/8/layout/target3"/>
    <dgm:cxn modelId="{4CD193BB-041E-428F-8699-77C39BF42AA0}" type="presParOf" srcId="{2D933DCE-BBEA-46A5-98BC-CA41A7DBB761}" destId="{D3A73299-62A4-4767-8E25-C16133A0B902}" srcOrd="0" destOrd="0" presId="urn:microsoft.com/office/officeart/2005/8/layout/target3"/>
    <dgm:cxn modelId="{9C413FD8-9293-4F33-8CF1-60CE06B679D9}" type="presParOf" srcId="{2D933DCE-BBEA-46A5-98BC-CA41A7DBB761}" destId="{EE30B2AF-DDC9-42DB-9092-5595C6257A57}" srcOrd="1" destOrd="0" presId="urn:microsoft.com/office/officeart/2005/8/layout/target3"/>
    <dgm:cxn modelId="{B338690C-F566-4C81-909E-3F3DA22D0ED1}" type="presParOf" srcId="{2D933DCE-BBEA-46A5-98BC-CA41A7DBB761}" destId="{E1DA18CB-4B0A-4D0C-9459-15C4B327891F}" srcOrd="2" destOrd="0" presId="urn:microsoft.com/office/officeart/2005/8/layout/target3"/>
    <dgm:cxn modelId="{0391D1FC-B970-4B48-B030-89AFA28A5043}" type="presParOf" srcId="{2D933DCE-BBEA-46A5-98BC-CA41A7DBB761}" destId="{29996EEB-8589-4AED-9C98-E2204A026234}" srcOrd="3" destOrd="0" presId="urn:microsoft.com/office/officeart/2005/8/layout/target3"/>
    <dgm:cxn modelId="{ABD3162D-DAC8-486B-9A15-F3517282911E}" type="presParOf" srcId="{2D933DCE-BBEA-46A5-98BC-CA41A7DBB761}" destId="{056AE7B2-579D-40D1-A57C-4E33BFED76BE}" srcOrd="4" destOrd="0" presId="urn:microsoft.com/office/officeart/2005/8/layout/target3"/>
    <dgm:cxn modelId="{D374EEB8-E63A-4F01-BFF0-40B413D4641D}" type="presParOf" srcId="{2D933DCE-BBEA-46A5-98BC-CA41A7DBB761}" destId="{4F0AD45D-7E6A-4C4A-90DF-90E27C4B175D}" srcOrd="5" destOrd="0" presId="urn:microsoft.com/office/officeart/2005/8/layout/target3"/>
    <dgm:cxn modelId="{BF932A0D-7C65-45B0-AD16-14F2541F3832}" type="presParOf" srcId="{2D933DCE-BBEA-46A5-98BC-CA41A7DBB761}" destId="{1804A346-BBD3-438B-AE0F-7BEBB1E2AF96}" srcOrd="6" destOrd="0" presId="urn:microsoft.com/office/officeart/2005/8/layout/target3"/>
    <dgm:cxn modelId="{65ABB429-475C-454E-A6B2-805DFEEC5849}" type="presParOf" srcId="{2D933DCE-BBEA-46A5-98BC-CA41A7DBB761}" destId="{60CB9877-708D-4C64-AA73-CFD3F3076BC2}" srcOrd="7" destOrd="0" presId="urn:microsoft.com/office/officeart/2005/8/layout/target3"/>
    <dgm:cxn modelId="{D5E2B3F4-B96A-4251-B9CA-A8CF124ED21D}" type="presParOf" srcId="{2D933DCE-BBEA-46A5-98BC-CA41A7DBB761}" destId="{347D85BD-7382-4413-9298-D06CC996458A}" srcOrd="8" destOrd="0" presId="urn:microsoft.com/office/officeart/2005/8/layout/target3"/>
    <dgm:cxn modelId="{3DD4CFA8-8C4D-4F2E-B75F-FA2562F64754}" type="presParOf" srcId="{2D933DCE-BBEA-46A5-98BC-CA41A7DBB761}" destId="{C4DD5B9C-4D9E-449D-A063-107A759DF3D1}" srcOrd="9" destOrd="0" presId="urn:microsoft.com/office/officeart/2005/8/layout/target3"/>
    <dgm:cxn modelId="{7BD48C57-E2EB-4A62-8500-86DA9F5619FD}" type="presParOf" srcId="{2D933DCE-BBEA-46A5-98BC-CA41A7DBB761}" destId="{CD515E15-5457-47F2-8109-A2A59D66C930}" srcOrd="10" destOrd="0" presId="urn:microsoft.com/office/officeart/2005/8/layout/target3"/>
    <dgm:cxn modelId="{23762BFD-2646-45D5-9112-108A38515909}" type="presParOf" srcId="{2D933DCE-BBEA-46A5-98BC-CA41A7DBB761}" destId="{7DDB6D97-C311-42E1-B77C-B194BAE75773}" srcOrd="11" destOrd="0" presId="urn:microsoft.com/office/officeart/2005/8/layout/target3"/>
    <dgm:cxn modelId="{51961203-C8D5-4E43-ACA5-66E9DA178D58}" type="presParOf" srcId="{2D933DCE-BBEA-46A5-98BC-CA41A7DBB761}" destId="{DE2B4424-17B1-4404-A13F-04051C43B79D}" srcOrd="12" destOrd="0" presId="urn:microsoft.com/office/officeart/2005/8/layout/target3"/>
    <dgm:cxn modelId="{E52B92D8-1BF6-4E43-8C5A-130A6C53EE31}" type="presParOf" srcId="{2D933DCE-BBEA-46A5-98BC-CA41A7DBB761}" destId="{555607BD-8A1D-4EBB-825A-8C74A1FB0FFC}" srcOrd="13" destOrd="0" presId="urn:microsoft.com/office/officeart/2005/8/layout/target3"/>
    <dgm:cxn modelId="{1714DF2E-871C-4B49-B1F2-7F75ACCD104D}" type="presParOf" srcId="{2D933DCE-BBEA-46A5-98BC-CA41A7DBB761}" destId="{AAB7E4A6-9D01-402C-9D7A-6D30767F0B58}" srcOrd="14" destOrd="0" presId="urn:microsoft.com/office/officeart/2005/8/layout/target3"/>
    <dgm:cxn modelId="{2C0FAD7D-B084-4DBB-93F2-94D865B508BA}" type="presParOf" srcId="{2D933DCE-BBEA-46A5-98BC-CA41A7DBB761}" destId="{359A210A-E8C9-4FD6-9BC7-434F4455A6B5}" srcOrd="15" destOrd="0" presId="urn:microsoft.com/office/officeart/2005/8/layout/target3"/>
    <dgm:cxn modelId="{1F51715E-BC60-44A1-AA0A-A271158C6E19}" type="presParOf" srcId="{2D933DCE-BBEA-46A5-98BC-CA41A7DBB761}" destId="{36B74B1E-3C18-4C06-BA03-CB2EB266F8FF}" srcOrd="16" destOrd="0" presId="urn:microsoft.com/office/officeart/2005/8/layout/target3"/>
    <dgm:cxn modelId="{77449EC7-5DBB-4D96-9C5A-7203B46B469B}" type="presParOf" srcId="{2D933DCE-BBEA-46A5-98BC-CA41A7DBB761}" destId="{94413E88-B296-45A5-9057-6B5765B63A8F}" srcOrd="17" destOrd="0" presId="urn:microsoft.com/office/officeart/2005/8/layout/target3"/>
    <dgm:cxn modelId="{B4B44860-9036-442A-B911-F13F6AA7E5E5}" type="presParOf" srcId="{2D933DCE-BBEA-46A5-98BC-CA41A7DBB761}" destId="{5A434D34-FA65-40B0-A4CE-3A1E2B14A215}" srcOrd="18" destOrd="0" presId="urn:microsoft.com/office/officeart/2005/8/layout/target3"/>
    <dgm:cxn modelId="{F38EA236-9426-40B2-ABAB-779BA673CBFD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VY_22_INOVACE_02_33_Vazba </a:t>
          </a:r>
          <a:r>
            <a:rPr lang="cs-CZ" sz="1200" kern="1200" baseline="0" dirty="0" err="1" smtClean="0"/>
            <a:t>there</a:t>
          </a:r>
          <a:r>
            <a:rPr lang="cs-CZ" sz="1200" kern="1200" baseline="0" dirty="0" smtClean="0"/>
            <a:t> </a:t>
          </a:r>
          <a:r>
            <a:rPr lang="cs-CZ" sz="1200" kern="1200" baseline="0" dirty="0" err="1" smtClean="0"/>
            <a:t>is</a:t>
          </a:r>
          <a:r>
            <a:rPr lang="cs-CZ" sz="1200" kern="1200" baseline="0" dirty="0" smtClean="0"/>
            <a:t>/are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4.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686984-C151-485D-925A-7C6B4D98338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9B1A4-CD75-46DE-9DC1-6C20074032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327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13B-3338-43DC-8F0F-D0C92BB30AD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EFFC-ECD2-408A-9FD5-33745F82F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872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13B-3338-43DC-8F0F-D0C92BB30AD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EFFC-ECD2-408A-9FD5-33745F82F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477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13B-3338-43DC-8F0F-D0C92BB30AD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EFFC-ECD2-408A-9FD5-33745F82F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236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13B-3338-43DC-8F0F-D0C92BB30AD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EFFC-ECD2-408A-9FD5-33745F82F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039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13B-3338-43DC-8F0F-D0C92BB30AD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EFFC-ECD2-408A-9FD5-33745F82F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680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13B-3338-43DC-8F0F-D0C92BB30AD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EFFC-ECD2-408A-9FD5-33745F82F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272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13B-3338-43DC-8F0F-D0C92BB30AD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EFFC-ECD2-408A-9FD5-33745F82F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841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13B-3338-43DC-8F0F-D0C92BB30AD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EFFC-ECD2-408A-9FD5-33745F82F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111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13B-3338-43DC-8F0F-D0C92BB30AD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EFFC-ECD2-408A-9FD5-33745F82F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405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13B-3338-43DC-8F0F-D0C92BB30AD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EFFC-ECD2-408A-9FD5-33745F82F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466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13B-3338-43DC-8F0F-D0C92BB30AD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EFFC-ECD2-408A-9FD5-33745F82F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672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97313B-3338-43DC-8F0F-D0C92BB30AD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CEFFC-ECD2-408A-9FD5-33745F82F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880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5612486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16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upevnění vazby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/are.</a:t>
            </a:r>
          </a:p>
          <a:p>
            <a:r>
              <a:rPr lang="cs-CZ" dirty="0" smtClean="0"/>
              <a:t>Materiál názorně vysvětluje používání vazby.</a:t>
            </a:r>
          </a:p>
          <a:p>
            <a:r>
              <a:rPr lang="cs-CZ" dirty="0" smtClean="0"/>
              <a:t>Žáci procvičují schéma věty s vazbou a vazbu ve větách.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061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VAZBA THERE IS – THERE ARE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vazba se v angličtině používá pro vyjádření skutečnosti, že na nějakém známém místě se vyskytuje někdo nebo něco.</a:t>
            </a:r>
          </a:p>
          <a:p>
            <a:r>
              <a:rPr lang="cs-CZ" dirty="0" smtClean="0"/>
              <a:t>V anglické větě je určení místa až na           konci – musí se dodržet správný slovosled.</a:t>
            </a:r>
          </a:p>
          <a:p>
            <a:r>
              <a:rPr lang="cs-CZ" dirty="0" smtClean="0"/>
              <a:t>Do češtiny se tato vazba nepřekládá.</a:t>
            </a:r>
          </a:p>
          <a:p>
            <a:r>
              <a:rPr lang="cs-CZ" dirty="0" smtClean="0"/>
              <a:t>Překlad by byl nepřirozený.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4674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VĚTY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467544" y="2996952"/>
            <a:ext cx="2880320" cy="1656184"/>
          </a:xfrm>
          <a:prstGeom prst="star5">
            <a:avLst>
              <a:gd name="adj" fmla="val 5000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THERE IS</a:t>
            </a:r>
          </a:p>
          <a:p>
            <a:pPr algn="ctr"/>
            <a:r>
              <a:rPr lang="cs-CZ" sz="2400" dirty="0" smtClean="0"/>
              <a:t>THERE ARE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3347864" y="3416072"/>
            <a:ext cx="266429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PODSTATNÉ JMÉNO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6033472" y="3367844"/>
            <a:ext cx="12241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MÍSTO</a:t>
            </a:r>
            <a:endParaRPr lang="cs-CZ" sz="2000" dirty="0"/>
          </a:p>
        </p:txBody>
      </p:sp>
      <p:sp>
        <p:nvSpPr>
          <p:cNvPr id="8" name="Pětiúhelník 7"/>
          <p:cNvSpPr/>
          <p:nvPr/>
        </p:nvSpPr>
        <p:spPr>
          <a:xfrm>
            <a:off x="7236296" y="3582728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ČAS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64804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THERE 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 err="1" smtClean="0"/>
              <a:t>There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is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an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apple</a:t>
            </a:r>
            <a:r>
              <a:rPr lang="cs-CZ" sz="4400" b="1" dirty="0" smtClean="0"/>
              <a:t> on </a:t>
            </a:r>
            <a:r>
              <a:rPr lang="cs-CZ" sz="4400" b="1" dirty="0" err="1" smtClean="0"/>
              <a:t>the</a:t>
            </a:r>
            <a:r>
              <a:rPr lang="cs-CZ" sz="4400" b="1" dirty="0" smtClean="0"/>
              <a:t> table.</a:t>
            </a:r>
          </a:p>
          <a:p>
            <a:r>
              <a:rPr lang="cs-CZ" dirty="0" smtClean="0"/>
              <a:t>Jablko je na stole.</a:t>
            </a:r>
          </a:p>
          <a:p>
            <a:r>
              <a:rPr lang="cs-CZ" sz="4400" b="1" dirty="0" err="1" smtClean="0"/>
              <a:t>There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is</a:t>
            </a:r>
            <a:r>
              <a:rPr lang="cs-CZ" sz="4400" b="1" dirty="0" smtClean="0"/>
              <a:t> a </a:t>
            </a:r>
            <a:r>
              <a:rPr lang="cs-CZ" sz="4400" b="1" dirty="0" err="1" smtClean="0"/>
              <a:t>book</a:t>
            </a:r>
            <a:r>
              <a:rPr lang="cs-CZ" sz="4400" b="1" dirty="0" smtClean="0"/>
              <a:t> in </a:t>
            </a:r>
            <a:r>
              <a:rPr lang="cs-CZ" sz="4400" b="1" dirty="0" err="1" smtClean="0"/>
              <a:t>the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desk</a:t>
            </a:r>
            <a:r>
              <a:rPr lang="cs-CZ" sz="4400" b="1" dirty="0" smtClean="0"/>
              <a:t>.</a:t>
            </a:r>
          </a:p>
          <a:p>
            <a:r>
              <a:rPr lang="cs-CZ" dirty="0" smtClean="0"/>
              <a:t>Kniha je v lavici.</a:t>
            </a:r>
          </a:p>
          <a:p>
            <a:r>
              <a:rPr lang="cs-CZ" sz="4400" b="1" dirty="0" err="1" smtClean="0"/>
              <a:t>There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is</a:t>
            </a:r>
            <a:r>
              <a:rPr lang="cs-CZ" sz="4400" b="1" dirty="0" smtClean="0"/>
              <a:t> a </a:t>
            </a:r>
            <a:r>
              <a:rPr lang="cs-CZ" sz="4400" b="1" dirty="0" err="1" smtClean="0"/>
              <a:t>pen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under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the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chair</a:t>
            </a:r>
            <a:r>
              <a:rPr lang="cs-CZ" sz="4400" b="1" dirty="0" smtClean="0"/>
              <a:t>.</a:t>
            </a:r>
          </a:p>
          <a:p>
            <a:r>
              <a:rPr lang="cs-CZ" dirty="0" smtClean="0"/>
              <a:t>Pero je pod židlí.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664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THERE 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b="1" dirty="0" err="1" smtClean="0"/>
              <a:t>There</a:t>
            </a:r>
            <a:r>
              <a:rPr lang="cs-CZ" sz="4800" b="1" dirty="0" smtClean="0"/>
              <a:t> are </a:t>
            </a:r>
            <a:r>
              <a:rPr lang="cs-CZ" sz="4800" b="1" dirty="0" err="1" smtClean="0"/>
              <a:t>some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apples</a:t>
            </a:r>
            <a:r>
              <a:rPr lang="cs-CZ" sz="4800" b="1" dirty="0" smtClean="0"/>
              <a:t> on </a:t>
            </a:r>
            <a:r>
              <a:rPr lang="cs-CZ" sz="4800" b="1" dirty="0" err="1" smtClean="0"/>
              <a:t>the</a:t>
            </a:r>
            <a:r>
              <a:rPr lang="cs-CZ" sz="4800" b="1" dirty="0" smtClean="0"/>
              <a:t> table.</a:t>
            </a:r>
            <a:endParaRPr lang="cs-CZ" sz="4800" b="1" dirty="0"/>
          </a:p>
          <a:p>
            <a:r>
              <a:rPr lang="cs-CZ" dirty="0" smtClean="0"/>
              <a:t>Na stole jsou nějaká jablka.</a:t>
            </a:r>
          </a:p>
          <a:p>
            <a:r>
              <a:rPr lang="cs-CZ" sz="4800" b="1" dirty="0" err="1" smtClean="0"/>
              <a:t>There</a:t>
            </a:r>
            <a:r>
              <a:rPr lang="cs-CZ" sz="4800" b="1" dirty="0" smtClean="0"/>
              <a:t> are </a:t>
            </a:r>
            <a:r>
              <a:rPr lang="cs-CZ" sz="4800" b="1" dirty="0" err="1" smtClean="0"/>
              <a:t>books</a:t>
            </a:r>
            <a:r>
              <a:rPr lang="cs-CZ" sz="4800" b="1" dirty="0" smtClean="0"/>
              <a:t> in </a:t>
            </a:r>
            <a:r>
              <a:rPr lang="cs-CZ" sz="4800" b="1" dirty="0" err="1" smtClean="0"/>
              <a:t>the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desk</a:t>
            </a:r>
            <a:r>
              <a:rPr lang="cs-CZ" sz="4800" b="1" dirty="0" smtClean="0"/>
              <a:t>.</a:t>
            </a:r>
          </a:p>
          <a:p>
            <a:r>
              <a:rPr lang="cs-CZ" dirty="0" smtClean="0"/>
              <a:t>Knihy jsou v lavici.</a:t>
            </a:r>
          </a:p>
          <a:p>
            <a:r>
              <a:rPr lang="cs-CZ" sz="4800" b="1" dirty="0" err="1" smtClean="0"/>
              <a:t>There</a:t>
            </a:r>
            <a:r>
              <a:rPr lang="cs-CZ" sz="4800" b="1" dirty="0" smtClean="0"/>
              <a:t> are pens </a:t>
            </a:r>
            <a:r>
              <a:rPr lang="cs-CZ" sz="4800" b="1" dirty="0" err="1" smtClean="0"/>
              <a:t>under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the</a:t>
            </a:r>
            <a:r>
              <a:rPr lang="cs-CZ" sz="4800" b="1" dirty="0"/>
              <a:t> </a:t>
            </a:r>
            <a:r>
              <a:rPr lang="cs-CZ" sz="4800" b="1" dirty="0" smtClean="0"/>
              <a:t>table.</a:t>
            </a:r>
          </a:p>
          <a:p>
            <a:r>
              <a:rPr lang="cs-CZ" dirty="0" smtClean="0"/>
              <a:t>Pera jsou pod stolem.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8971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TRANSLATE THE SENTENCES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doll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box.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bike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pen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teddy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pencil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banana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rubber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1318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TRANSLATE THE SENTENCES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apples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pens in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balls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bananas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bikes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cars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box.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pens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pencils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1664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WRITE THERE IS OR THERE ARE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__________ pens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case.</a:t>
            </a:r>
          </a:p>
          <a:p>
            <a:r>
              <a:rPr lang="cs-CZ" dirty="0" smtClean="0"/>
              <a:t>__________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chairs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__________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__________ </a:t>
            </a:r>
            <a:r>
              <a:rPr lang="cs-CZ" dirty="0" err="1" smtClean="0"/>
              <a:t>teddy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box.</a:t>
            </a:r>
          </a:p>
          <a:p>
            <a:r>
              <a:rPr lang="cs-CZ" dirty="0" smtClean="0"/>
              <a:t>__________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__________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balls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smtClean="0"/>
              <a:t>__________ </a:t>
            </a:r>
            <a:r>
              <a:rPr lang="cs-CZ" dirty="0" err="1" smtClean="0"/>
              <a:t>apple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795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 TRANSLATE THE SENTENCES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Jablko je na stole.</a:t>
            </a:r>
          </a:p>
          <a:p>
            <a:r>
              <a:rPr lang="cs-CZ" dirty="0" smtClean="0"/>
              <a:t>Pera jsou pod lavicí.</a:t>
            </a:r>
          </a:p>
          <a:p>
            <a:r>
              <a:rPr lang="cs-CZ" dirty="0" smtClean="0"/>
              <a:t>Pastelka je ve stole.</a:t>
            </a:r>
          </a:p>
          <a:p>
            <a:r>
              <a:rPr lang="cs-CZ" dirty="0" smtClean="0"/>
              <a:t>Kniha je na lavici.</a:t>
            </a:r>
          </a:p>
          <a:p>
            <a:r>
              <a:rPr lang="cs-CZ" dirty="0" smtClean="0"/>
              <a:t>Pravítka jsou pod knihou.</a:t>
            </a:r>
          </a:p>
          <a:p>
            <a:r>
              <a:rPr lang="cs-CZ" dirty="0" smtClean="0"/>
              <a:t>Míč je pod postelí.</a:t>
            </a:r>
          </a:p>
          <a:p>
            <a:r>
              <a:rPr lang="cs-CZ" dirty="0" smtClean="0"/>
              <a:t>Banány jsou na stole.</a:t>
            </a:r>
          </a:p>
          <a:p>
            <a:r>
              <a:rPr lang="cs-CZ" dirty="0" smtClean="0"/>
              <a:t>Míče jsou na podlaze.</a:t>
            </a:r>
          </a:p>
          <a:p>
            <a:r>
              <a:rPr lang="cs-CZ" dirty="0" smtClean="0"/>
              <a:t>Hračky jsou v krabici.</a:t>
            </a:r>
          </a:p>
          <a:p>
            <a:r>
              <a:rPr lang="cs-CZ" dirty="0" smtClean="0"/>
              <a:t>Auto je na posteli.</a:t>
            </a:r>
          </a:p>
          <a:p>
            <a:r>
              <a:rPr lang="cs-CZ" dirty="0" smtClean="0"/>
              <a:t>Pouzdro je na stole.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5348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493</Words>
  <Application>Microsoft Office PowerPoint</Application>
  <PresentationFormat>Předvádění na obrazovce (4:3)</PresentationFormat>
  <Paragraphs>76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VAZBA THERE IS – THERE ARE</vt:lpstr>
      <vt:lpstr>SCHÉMA VĚTY </vt:lpstr>
      <vt:lpstr>THERE IS</vt:lpstr>
      <vt:lpstr>THERE ARE</vt:lpstr>
      <vt:lpstr> TRANSLATE THE SENTENCES </vt:lpstr>
      <vt:lpstr>TRANSLATE THE SENTENCES</vt:lpstr>
      <vt:lpstr>WRITE THERE IS OR THERE ARE</vt:lpstr>
      <vt:lpstr> TRANSLATE THE SENTENCES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VAZBA THERE IS – THERE ARE</dc:title>
  <dc:creator>Leona</dc:creator>
  <cp:lastModifiedBy>Leona</cp:lastModifiedBy>
  <cp:revision>9</cp:revision>
  <dcterms:created xsi:type="dcterms:W3CDTF">2012-04-11T17:05:33Z</dcterms:created>
  <dcterms:modified xsi:type="dcterms:W3CDTF">2012-12-01T09:13:23Z</dcterms:modified>
</cp:coreProperties>
</file>