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1" r:id="rId6"/>
    <p:sldId id="264" r:id="rId7"/>
    <p:sldId id="263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320479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Jazyk a jazyková komunikace, Anglický jazyk, </a:t>
            </a:r>
            <a:r>
              <a:rPr lang="cs-CZ" sz="2400" dirty="0" smtClean="0">
                <a:solidFill>
                  <a:schemeClr val="tx1"/>
                </a:solidFill>
              </a:rPr>
              <a:t>Přítomný čas průběhový</a:t>
            </a: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Autor: Michaela </a:t>
            </a:r>
            <a:r>
              <a:rPr lang="cs-CZ" sz="2400" b="0" dirty="0" err="1" smtClean="0">
                <a:solidFill>
                  <a:schemeClr val="tx1"/>
                </a:solidFill>
              </a:rPr>
              <a:t>Galbavá</a:t>
            </a:r>
            <a:r>
              <a:rPr lang="cs-CZ" sz="2400" b="0" dirty="0" smtClean="0">
                <a:solidFill>
                  <a:schemeClr val="tx1"/>
                </a:solidFill>
              </a:rPr>
              <a:t>, </a:t>
            </a:r>
            <a:r>
              <a:rPr lang="cs-CZ" sz="2400" b="0" dirty="0" err="1" smtClean="0">
                <a:solidFill>
                  <a:schemeClr val="tx1"/>
                </a:solidFill>
              </a:rPr>
              <a:t>DiS</a:t>
            </a:r>
            <a:r>
              <a:rPr lang="cs-CZ" sz="2400" b="0" dirty="0" smtClean="0">
                <a:solidFill>
                  <a:schemeClr val="tx1"/>
                </a:solidFill>
              </a:rPr>
              <a:t>.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</a:rPr>
              <a:t>VY_22_INOVACE_05/I.SADA</a:t>
            </a: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b="0" dirty="0" smtClean="0">
                <a:solidFill>
                  <a:schemeClr val="tx1"/>
                </a:solidFill>
              </a:rPr>
              <a:t>Prezentace je určena pro žáky </a:t>
            </a:r>
            <a:r>
              <a:rPr lang="cs-CZ" sz="2400" b="0" dirty="0" err="1" smtClean="0">
                <a:solidFill>
                  <a:schemeClr val="tx1"/>
                </a:solidFill>
              </a:rPr>
              <a:t>II.stupně</a:t>
            </a:r>
            <a:r>
              <a:rPr lang="cs-CZ" sz="2400" b="0" dirty="0" smtClean="0">
                <a:solidFill>
                  <a:schemeClr val="tx1"/>
                </a:solidFill>
              </a:rPr>
              <a:t> ZŠ, slouží k výkladu </a:t>
            </a:r>
            <a:r>
              <a:rPr lang="cs-CZ" sz="2400" b="0" smtClean="0">
                <a:solidFill>
                  <a:schemeClr val="tx1"/>
                </a:solidFill>
              </a:rPr>
              <a:t>a opakování </a:t>
            </a:r>
            <a:r>
              <a:rPr lang="cs-CZ" sz="2400" smtClean="0">
                <a:solidFill>
                  <a:schemeClr val="tx1"/>
                </a:solidFill>
              </a:rPr>
              <a:t>přítomného </a:t>
            </a:r>
            <a:r>
              <a:rPr lang="cs-CZ" sz="2400" dirty="0" smtClean="0">
                <a:solidFill>
                  <a:schemeClr val="tx1"/>
                </a:solidFill>
              </a:rPr>
              <a:t>času průběhového</a:t>
            </a: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Období: září – prosinec 2011</a:t>
            </a:r>
            <a:endParaRPr lang="cs-CZ" sz="24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Present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continuous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76562" y="1628800"/>
            <a:ext cx="7287925" cy="4744704"/>
          </a:xfrm>
        </p:spPr>
        <p:txBody>
          <a:bodyPr>
            <a:normAutofit lnSpcReduction="10000"/>
          </a:bodyPr>
          <a:lstStyle/>
          <a:p>
            <a:r>
              <a:rPr lang="cs-CZ" sz="2400" dirty="0" err="1" smtClean="0">
                <a:solidFill>
                  <a:schemeClr val="tx1"/>
                </a:solidFill>
              </a:rPr>
              <a:t>We</a:t>
            </a:r>
            <a:r>
              <a:rPr lang="cs-CZ" sz="2400" dirty="0" smtClean="0">
                <a:solidFill>
                  <a:schemeClr val="tx1"/>
                </a:solidFill>
              </a:rPr>
              <a:t> use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present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simple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continuous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for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something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happening </a:t>
            </a:r>
            <a:r>
              <a:rPr lang="cs-CZ" sz="2400" dirty="0" err="1" smtClean="0">
                <a:solidFill>
                  <a:schemeClr val="tx1"/>
                </a:solidFill>
              </a:rPr>
              <a:t>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aroun</a:t>
            </a:r>
            <a:r>
              <a:rPr lang="en-US" sz="2400" dirty="0" smtClean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time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speaking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r>
              <a:rPr lang="en-US" sz="2400" dirty="0" smtClean="0">
                <a:solidFill>
                  <a:schemeClr val="tx1"/>
                </a:solidFill>
              </a:rPr>
              <a:t>The action is not finished.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err="1" smtClean="0">
                <a:solidFill>
                  <a:schemeClr val="tx1"/>
                </a:solidFill>
              </a:rPr>
              <a:t>We</a:t>
            </a:r>
            <a:r>
              <a:rPr lang="cs-CZ" sz="2400" dirty="0" smtClean="0">
                <a:solidFill>
                  <a:schemeClr val="tx1"/>
                </a:solidFill>
              </a:rPr>
              <a:t> use these </a:t>
            </a:r>
            <a:r>
              <a:rPr lang="cs-CZ" sz="2400" dirty="0" err="1" smtClean="0">
                <a:solidFill>
                  <a:schemeClr val="tx1"/>
                </a:solidFill>
              </a:rPr>
              <a:t>time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expresions</a:t>
            </a:r>
            <a:r>
              <a:rPr lang="cs-CZ" sz="2400" dirty="0" smtClean="0">
                <a:solidFill>
                  <a:schemeClr val="tx1"/>
                </a:solidFill>
              </a:rPr>
              <a:t>: </a:t>
            </a:r>
            <a:r>
              <a:rPr lang="cs-CZ" sz="2400" dirty="0" err="1" smtClean="0">
                <a:solidFill>
                  <a:schemeClr val="tx1"/>
                </a:solidFill>
              </a:rPr>
              <a:t>now</a:t>
            </a:r>
            <a:r>
              <a:rPr lang="cs-CZ" sz="2400" dirty="0" smtClean="0">
                <a:solidFill>
                  <a:schemeClr val="tx1"/>
                </a:solidFill>
              </a:rPr>
              <a:t>, just </a:t>
            </a:r>
            <a:r>
              <a:rPr lang="cs-CZ" sz="2400" dirty="0" err="1" smtClean="0">
                <a:solidFill>
                  <a:schemeClr val="tx1"/>
                </a:solidFill>
              </a:rPr>
              <a:t>now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moment.</a:t>
            </a:r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 smtClean="0">
                <a:solidFill>
                  <a:schemeClr val="tx1"/>
                </a:solidFill>
              </a:rPr>
              <a:t>			</a:t>
            </a:r>
            <a:r>
              <a:rPr lang="en-US" sz="2400" b="1" dirty="0" smtClean="0">
                <a:solidFill>
                  <a:schemeClr val="accent6">
                    <a:lumMod val="50000"/>
                  </a:schemeClr>
                </a:solidFill>
              </a:rPr>
              <a:t>I am doing</a:t>
            </a:r>
            <a:endParaRPr lang="en-US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 Past 			  Now 			  Future</a:t>
            </a:r>
            <a:endParaRPr lang="en-US" sz="2400" dirty="0">
              <a:solidFill>
                <a:schemeClr val="tx1"/>
              </a:solidFill>
            </a:endParaRPr>
          </a:p>
          <a:p>
            <a:endParaRPr lang="en-US" dirty="0" smtClean="0"/>
          </a:p>
        </p:txBody>
      </p:sp>
      <p:sp>
        <p:nvSpPr>
          <p:cNvPr id="4" name="Obousměrná vodorovná šipka 3"/>
          <p:cNvSpPr/>
          <p:nvPr/>
        </p:nvSpPr>
        <p:spPr>
          <a:xfrm>
            <a:off x="2051720" y="5373216"/>
            <a:ext cx="6480720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ný popisek 4"/>
          <p:cNvSpPr/>
          <p:nvPr/>
        </p:nvSpPr>
        <p:spPr>
          <a:xfrm>
            <a:off x="4046694" y="4578695"/>
            <a:ext cx="2448272" cy="504056"/>
          </a:xfrm>
          <a:prstGeom prst="wedgeEllipseCallout">
            <a:avLst>
              <a:gd name="adj1" fmla="val -10947"/>
              <a:gd name="adj2" fmla="val 21456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5496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Present continuous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3116065"/>
              </p:ext>
            </p:extLst>
          </p:nvPr>
        </p:nvGraphicFramePr>
        <p:xfrm>
          <a:off x="2057400" y="1828800"/>
          <a:ext cx="6763072" cy="4114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83084"/>
                <a:gridCol w="989086"/>
                <a:gridCol w="4790902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 sz="2400" b="0" dirty="0" smtClean="0"/>
                        <a:t>Present continuous</a:t>
                      </a:r>
                      <a:r>
                        <a:rPr lang="en-US" sz="2400" b="0" baseline="0" dirty="0" smtClean="0"/>
                        <a:t> </a:t>
                      </a:r>
                      <a:endParaRPr lang="cs-CZ" sz="2400" b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am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You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He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is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She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is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is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You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They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třída 5A\AppData\Local\Microsoft\Windows\Temporary Internet Files\Content.IE5\D255VUM6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260" y="5733256"/>
            <a:ext cx="1290745" cy="879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304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E</a:t>
            </a:r>
            <a:r>
              <a:rPr lang="en-US" dirty="0" smtClean="0">
                <a:solidFill>
                  <a:schemeClr val="tx1"/>
                </a:solidFill>
              </a:rPr>
              <a:t>xamples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I am talking about the present continuous.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Students are sitting and listening to the teacher.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We are learning now.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Please be quiet. I am working.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Can I borrow your umbrella? It is raining.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Mark is having a shower at the moment.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Excuse me, but you are sitting in my place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  <a:endParaRPr lang="en-US" sz="24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 descr="C:\Users\třída 5A\AppData\Local\Microsoft\Windows\Temporary Internet Files\Content.IE5\67U3ZZ6V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3907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Present continuous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23728" y="1700808"/>
            <a:ext cx="6480720" cy="792088"/>
          </a:xfrm>
        </p:spPr>
        <p:txBody>
          <a:bodyPr>
            <a:normAutofit lnSpcReduction="10000"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We do not use these verbs in the present continuous</a:t>
            </a:r>
            <a:r>
              <a:rPr lang="en-US" sz="2400" b="1" dirty="0" smtClean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979712" y="2636912"/>
            <a:ext cx="3175536" cy="3672408"/>
          </a:xfrm>
        </p:spPr>
        <p:txBody>
          <a:bodyPr>
            <a:normAutofit fontScale="92500" lnSpcReduction="10000"/>
          </a:bodyPr>
          <a:lstStyle/>
          <a:p>
            <a:r>
              <a:rPr lang="en-US" sz="2600" dirty="0" smtClean="0">
                <a:solidFill>
                  <a:schemeClr val="tx1"/>
                </a:solidFill>
              </a:rPr>
              <a:t>Like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Love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Hate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Prefer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Want 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Know</a:t>
            </a:r>
          </a:p>
          <a:p>
            <a:r>
              <a:rPr lang="en-US" sz="2600" dirty="0">
                <a:solidFill>
                  <a:schemeClr val="tx1"/>
                </a:solidFill>
              </a:rPr>
              <a:t>F</a:t>
            </a:r>
            <a:r>
              <a:rPr lang="en-US" sz="2600" dirty="0" smtClean="0">
                <a:solidFill>
                  <a:schemeClr val="tx1"/>
                </a:solidFill>
              </a:rPr>
              <a:t>orget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436096" y="2548591"/>
            <a:ext cx="3108960" cy="4326304"/>
          </a:xfrm>
        </p:spPr>
        <p:txBody>
          <a:bodyPr/>
          <a:lstStyle/>
          <a:p>
            <a:r>
              <a:rPr lang="en-US" sz="2400" dirty="0" smtClean="0">
                <a:solidFill>
                  <a:schemeClr val="tx1"/>
                </a:solidFill>
              </a:rPr>
              <a:t>Remember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Understand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Depend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Mean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Need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Believe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třída 5A\AppData\Local\Microsoft\Windows\Temporary Internet Files\Content.IE5\67U3ZZ6V\MP90043940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29000"/>
            <a:ext cx="1815920" cy="19556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9425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chemeClr val="tx1"/>
                </a:solidFill>
              </a:rPr>
              <a:t>Present continuous - negative</a:t>
            </a:r>
            <a:endParaRPr lang="cs-CZ" sz="3600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517838"/>
              </p:ext>
            </p:extLst>
          </p:nvPr>
        </p:nvGraphicFramePr>
        <p:xfrm>
          <a:off x="1475656" y="1828800"/>
          <a:ext cx="7344816" cy="4480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2128"/>
                <a:gridCol w="1224136"/>
                <a:gridCol w="4968552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 sz="2400" b="0" dirty="0" smtClean="0"/>
                        <a:t>Present continuous</a:t>
                      </a:r>
                      <a:r>
                        <a:rPr lang="en-US" sz="2400" b="0" baseline="0" dirty="0" smtClean="0"/>
                        <a:t> – negative </a:t>
                      </a:r>
                      <a:endParaRPr lang="cs-CZ" sz="2400" b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am not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You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aren</a:t>
                      </a:r>
                      <a:r>
                        <a:rPr lang="en-US" sz="2400" dirty="0" smtClean="0">
                          <a:solidFill>
                            <a:srgbClr val="FF0000"/>
                          </a:solidFill>
                          <a:latin typeface="Trebuchet MS"/>
                        </a:rPr>
                        <a:t>‘t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He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isn</a:t>
                      </a:r>
                      <a:r>
                        <a:rPr lang="en-US" sz="2400" dirty="0" smtClean="0">
                          <a:solidFill>
                            <a:srgbClr val="FF0000"/>
                          </a:solidFill>
                          <a:latin typeface="Trebuchet MS"/>
                        </a:rPr>
                        <a:t>‘t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She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isn</a:t>
                      </a:r>
                      <a:r>
                        <a:rPr lang="en-US" sz="2400" dirty="0" smtClean="0">
                          <a:solidFill>
                            <a:srgbClr val="FF0000"/>
                          </a:solidFill>
                          <a:latin typeface="Trebuchet MS"/>
                        </a:rPr>
                        <a:t>‘t</a:t>
                      </a:r>
                      <a:endParaRPr lang="cs-CZ" sz="24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isn</a:t>
                      </a:r>
                      <a:r>
                        <a:rPr lang="en-US" sz="2400" dirty="0" smtClean="0">
                          <a:solidFill>
                            <a:srgbClr val="FF0000"/>
                          </a:solidFill>
                          <a:latin typeface="Trebuchet MS"/>
                        </a:rPr>
                        <a:t>‘t</a:t>
                      </a:r>
                      <a:endParaRPr lang="cs-CZ" sz="24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aren</a:t>
                      </a:r>
                      <a:r>
                        <a:rPr lang="en-US" sz="2400" dirty="0" smtClean="0">
                          <a:solidFill>
                            <a:srgbClr val="FF0000"/>
                          </a:solidFill>
                          <a:latin typeface="Trebuchet MS"/>
                        </a:rPr>
                        <a:t>‘t</a:t>
                      </a:r>
                      <a:endParaRPr lang="cs-CZ" sz="24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You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aren</a:t>
                      </a:r>
                      <a:r>
                        <a:rPr lang="en-US" sz="2400" dirty="0" smtClean="0">
                          <a:solidFill>
                            <a:srgbClr val="FF0000"/>
                          </a:solidFill>
                          <a:latin typeface="Trebuchet MS"/>
                        </a:rPr>
                        <a:t>‘t</a:t>
                      </a:r>
                      <a:endParaRPr lang="cs-CZ" sz="24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They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aren</a:t>
                      </a:r>
                      <a:r>
                        <a:rPr lang="en-US" sz="2400" dirty="0" smtClean="0">
                          <a:solidFill>
                            <a:srgbClr val="FF0000"/>
                          </a:solidFill>
                          <a:latin typeface="Trebuchet MS"/>
                        </a:rPr>
                        <a:t>‘t</a:t>
                      </a:r>
                      <a:endParaRPr lang="cs-CZ" sz="240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watching,</a:t>
                      </a:r>
                      <a:r>
                        <a:rPr lang="en-US" sz="2400" baseline="0" dirty="0" smtClean="0"/>
                        <a:t> reading, playing,…</a:t>
                      </a:r>
                      <a:endParaRPr lang="cs-CZ" sz="24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třída 5A\AppData\Local\Microsoft\Windows\Temporary Internet Files\Content.IE5\D255VUM6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260" y="5733256"/>
            <a:ext cx="1290745" cy="879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2965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Examples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is not raining now.</a:t>
            </a:r>
          </a:p>
          <a:p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 aren‘t writing a test just now.</a:t>
            </a:r>
          </a:p>
          <a:p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Tom isn‘t having a bath, he is having shower.</a:t>
            </a:r>
          </a:p>
          <a:p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You can turn off the television. I‘m not watching it.</a:t>
            </a:r>
          </a:p>
          <a:p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Look</a:t>
            </a:r>
            <a:r>
              <a:rPr lang="en-US" sz="2400" dirty="0" smtClean="0">
                <a:solidFill>
                  <a:schemeClr val="tx1"/>
                </a:solidFill>
                <a:latin typeface="Trebuchet MS"/>
                <a:cs typeface="Arial" pitchFamily="34" charset="0"/>
              </a:rPr>
              <a:t>! It is</a:t>
            </a:r>
            <a:r>
              <a:rPr lang="en-US" sz="2400" dirty="0" smtClean="0">
                <a:solidFill>
                  <a:schemeClr val="tx1"/>
                </a:solidFill>
              </a:rPr>
              <a:t>n</a:t>
            </a:r>
            <a:r>
              <a:rPr lang="en-US" sz="2400" dirty="0" smtClean="0">
                <a:solidFill>
                  <a:schemeClr val="tx1"/>
                </a:solidFill>
                <a:latin typeface="Trebuchet MS"/>
              </a:rPr>
              <a:t>‘t snowing.</a:t>
            </a:r>
          </a:p>
          <a:p>
            <a:pPr marL="0" indent="0">
              <a:buNone/>
            </a:pPr>
            <a:endPara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třída 5A\AppData\Local\Microsoft\Windows\Temporary Internet Files\Content.IE5\ONCBMYT5\MC900437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97152"/>
            <a:ext cx="1879600" cy="171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0356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6200000">
            <a:off x="-2812577" y="2853518"/>
            <a:ext cx="6553201" cy="846161"/>
          </a:xfrm>
        </p:spPr>
        <p:txBody>
          <a:bodyPr/>
          <a:lstStyle/>
          <a:p>
            <a:r>
              <a:rPr lang="en-US" sz="3600" dirty="0" smtClean="0">
                <a:solidFill>
                  <a:schemeClr val="tx1"/>
                </a:solidFill>
              </a:rPr>
              <a:t>Present continuous - questions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We use am, is, are + -</a:t>
            </a:r>
            <a:r>
              <a:rPr lang="en-US" sz="2400" dirty="0" err="1" smtClean="0">
                <a:solidFill>
                  <a:schemeClr val="tx1"/>
                </a:solidFill>
              </a:rPr>
              <a:t>ing</a:t>
            </a:r>
            <a:r>
              <a:rPr lang="en-US" sz="2400" dirty="0" smtClean="0">
                <a:solidFill>
                  <a:schemeClr val="tx1"/>
                </a:solidFill>
              </a:rPr>
              <a:t> form to make questions:</a:t>
            </a:r>
          </a:p>
          <a:p>
            <a:pPr marL="0" indent="0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 smtClean="0">
                <a:solidFill>
                  <a:schemeClr val="tx1"/>
                </a:solidFill>
              </a:rPr>
              <a:t>	</a:t>
            </a:r>
          </a:p>
          <a:p>
            <a:pPr marL="0" indent="0">
              <a:buNone/>
            </a:pPr>
            <a:r>
              <a:rPr lang="en-US" sz="2400" dirty="0" smtClean="0">
                <a:solidFill>
                  <a:schemeClr val="tx1"/>
                </a:solidFill>
              </a:rPr>
              <a:t>WH …. + am/is/are + person + -</a:t>
            </a:r>
            <a:r>
              <a:rPr lang="en-US" sz="2400" dirty="0" err="1" smtClean="0">
                <a:solidFill>
                  <a:schemeClr val="tx1"/>
                </a:solidFill>
              </a:rPr>
              <a:t>ing</a:t>
            </a:r>
            <a:r>
              <a:rPr lang="en-US" sz="2400" dirty="0" smtClean="0">
                <a:solidFill>
                  <a:schemeClr val="tx1"/>
                </a:solidFill>
              </a:rPr>
              <a:t> form?</a:t>
            </a:r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 smtClean="0">
                <a:solidFill>
                  <a:schemeClr val="tx1"/>
                </a:solidFill>
              </a:rPr>
              <a:t>	What are you doing?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298648"/>
              </p:ext>
            </p:extLst>
          </p:nvPr>
        </p:nvGraphicFramePr>
        <p:xfrm>
          <a:off x="1187624" y="2996952"/>
          <a:ext cx="7632847" cy="1371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81941"/>
                <a:gridCol w="2434367"/>
                <a:gridCol w="4116539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 smtClean="0">
                          <a:solidFill>
                            <a:srgbClr val="7030A0"/>
                          </a:solidFill>
                        </a:rPr>
                        <a:t>Am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solidFill>
                            <a:srgbClr val="7030A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 playing,</a:t>
                      </a:r>
                      <a:r>
                        <a:rPr lang="en-US" sz="2400" b="0" baseline="0" dirty="0" smtClean="0"/>
                        <a:t> listening,….?</a:t>
                      </a:r>
                      <a:endParaRPr lang="cs-CZ" sz="2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smtClean="0">
                          <a:solidFill>
                            <a:srgbClr val="FF0000"/>
                          </a:solidFill>
                        </a:rPr>
                        <a:t>you, we, they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 smtClean="0"/>
                        <a:t> playing,</a:t>
                      </a:r>
                      <a:r>
                        <a:rPr lang="en-US" sz="2400" b="0" baseline="0" dirty="0" smtClean="0"/>
                        <a:t> listening,….?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165720">
                <a:tc>
                  <a:txBody>
                    <a:bodyPr/>
                    <a:lstStyle/>
                    <a:p>
                      <a:r>
                        <a:rPr lang="en-US" sz="2400" b="1" dirty="0" smtClean="0">
                          <a:solidFill>
                            <a:schemeClr val="accent6"/>
                          </a:solidFill>
                        </a:rPr>
                        <a:t>Is</a:t>
                      </a:r>
                      <a:endParaRPr lang="cs-CZ" sz="24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smtClean="0">
                          <a:solidFill>
                            <a:schemeClr val="accent6"/>
                          </a:solidFill>
                        </a:rPr>
                        <a:t>he, she, it</a:t>
                      </a:r>
                      <a:endParaRPr lang="cs-CZ" sz="24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 smtClean="0"/>
                        <a:t> playing,</a:t>
                      </a:r>
                      <a:r>
                        <a:rPr lang="en-US" sz="2400" b="0" baseline="0" dirty="0" smtClean="0"/>
                        <a:t> listening,….?</a:t>
                      </a:r>
                      <a:endParaRPr lang="cs-CZ" sz="2400" b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třída 5A\AppData\Local\Microsoft\Windows\Temporary Internet Files\Content.IE5\67U3ZZ6V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373216"/>
            <a:ext cx="1338533" cy="98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6585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6200000">
            <a:off x="-2908683" y="2960949"/>
            <a:ext cx="6248400" cy="936101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Examples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2056680"/>
            <a:ext cx="6622504" cy="4316823"/>
          </a:xfrm>
        </p:spPr>
        <p:txBody>
          <a:bodyPr/>
          <a:lstStyle/>
          <a:p>
            <a:r>
              <a:rPr lang="en-US" sz="2400" dirty="0" smtClean="0">
                <a:solidFill>
                  <a:schemeClr val="tx1"/>
                </a:solidFill>
              </a:rPr>
              <a:t>Are you listening to me?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Is it raining now?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What are they doing?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Are they playing tennis?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Why is she laughing?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Is he cleaning a window?</a:t>
            </a:r>
          </a:p>
          <a:p>
            <a:endParaRPr lang="en-US" dirty="0" smtClean="0"/>
          </a:p>
        </p:txBody>
      </p:sp>
      <p:pic>
        <p:nvPicPr>
          <p:cNvPr id="5122" name="Picture 2" descr="C:\Users\třída 5A\AppData\Local\Microsoft\Windows\Temporary Internet Files\Content.IE5\D255VUM6\MC900440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182880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3722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Short answers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Yes, I am.</a:t>
            </a:r>
          </a:p>
          <a:p>
            <a:pPr marL="0" indent="0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Yes, ______ are.</a:t>
            </a:r>
          </a:p>
          <a:p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2400" dirty="0" smtClean="0">
                <a:solidFill>
                  <a:srgbClr val="C00000"/>
                </a:solidFill>
              </a:rPr>
              <a:t>we, you, they</a:t>
            </a:r>
          </a:p>
          <a:p>
            <a:pPr marL="0" indent="0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Yes, ______ is.</a:t>
            </a:r>
          </a:p>
          <a:p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 smtClean="0">
                <a:solidFill>
                  <a:schemeClr val="tx1"/>
                </a:solidFill>
              </a:rPr>
              <a:t>	</a:t>
            </a:r>
            <a:r>
              <a:rPr lang="en-US" sz="2400" dirty="0" smtClean="0">
                <a:solidFill>
                  <a:srgbClr val="C00000"/>
                </a:solidFill>
              </a:rPr>
              <a:t>he, she, it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335432" y="1844824"/>
            <a:ext cx="3108960" cy="4336504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No , </a:t>
            </a:r>
            <a:r>
              <a:rPr lang="en-US" sz="2400" dirty="0">
                <a:solidFill>
                  <a:schemeClr val="tx1"/>
                </a:solidFill>
              </a:rPr>
              <a:t>I </a:t>
            </a:r>
            <a:r>
              <a:rPr lang="en-US" sz="2400" dirty="0" smtClean="0">
                <a:solidFill>
                  <a:schemeClr val="tx1"/>
                </a:solidFill>
              </a:rPr>
              <a:t>am not.</a:t>
            </a:r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No, _____ aren</a:t>
            </a:r>
            <a:r>
              <a:rPr lang="en-US" sz="2400" dirty="0" smtClean="0">
                <a:solidFill>
                  <a:schemeClr val="tx1"/>
                </a:solidFill>
                <a:latin typeface="Trebuchet MS"/>
              </a:rPr>
              <a:t>‘t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  <a:endParaRPr lang="en-US" sz="2400" dirty="0">
              <a:solidFill>
                <a:schemeClr val="tx1"/>
              </a:solidFill>
            </a:endParaRPr>
          </a:p>
          <a:p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2400" dirty="0">
                <a:solidFill>
                  <a:srgbClr val="C00000"/>
                </a:solidFill>
              </a:rPr>
              <a:t>we, you, they</a:t>
            </a: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No, </a:t>
            </a:r>
            <a:r>
              <a:rPr lang="en-US" sz="2400" dirty="0">
                <a:solidFill>
                  <a:schemeClr val="tx1"/>
                </a:solidFill>
              </a:rPr>
              <a:t>______ </a:t>
            </a:r>
            <a:r>
              <a:rPr lang="en-US" sz="2400" dirty="0" smtClean="0">
                <a:solidFill>
                  <a:schemeClr val="tx1"/>
                </a:solidFill>
              </a:rPr>
              <a:t>isn</a:t>
            </a:r>
            <a:r>
              <a:rPr lang="en-US" sz="2400" dirty="0" smtClean="0">
                <a:solidFill>
                  <a:schemeClr val="tx1"/>
                </a:solidFill>
                <a:latin typeface="Trebuchet MS"/>
              </a:rPr>
              <a:t>‘t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  <a:endParaRPr lang="en-US" sz="2400" dirty="0">
              <a:solidFill>
                <a:schemeClr val="tx1"/>
              </a:solidFill>
            </a:endParaRPr>
          </a:p>
          <a:p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2400" dirty="0">
                <a:solidFill>
                  <a:srgbClr val="C00000"/>
                </a:solidFill>
              </a:rPr>
              <a:t>he, she, it</a:t>
            </a:r>
          </a:p>
          <a:p>
            <a:endParaRPr lang="cs-CZ" dirty="0"/>
          </a:p>
        </p:txBody>
      </p:sp>
      <p:sp>
        <p:nvSpPr>
          <p:cNvPr id="8" name="Šipka nahoru 7"/>
          <p:cNvSpPr/>
          <p:nvPr/>
        </p:nvSpPr>
        <p:spPr>
          <a:xfrm>
            <a:off x="3536574" y="5517232"/>
            <a:ext cx="171329" cy="82809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>
            <a:off x="3603309" y="3284984"/>
            <a:ext cx="171329" cy="82809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6889912" y="5545251"/>
            <a:ext cx="171329" cy="82809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6804248" y="3317486"/>
            <a:ext cx="171329" cy="82809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0547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Examples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What are you doing?</a:t>
            </a:r>
          </a:p>
          <a:p>
            <a:pPr lvl="5"/>
            <a:r>
              <a:rPr lang="en-US" sz="2400" dirty="0" smtClean="0"/>
              <a:t>I</a:t>
            </a:r>
            <a:r>
              <a:rPr lang="en-US" sz="2400" dirty="0" smtClean="0">
                <a:latin typeface="Trebuchet MS"/>
              </a:rPr>
              <a:t>‘m doing my homework.</a:t>
            </a: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Is it raining?</a:t>
            </a:r>
          </a:p>
          <a:p>
            <a:pPr lvl="5">
              <a:lnSpc>
                <a:spcPct val="150000"/>
              </a:lnSpc>
            </a:pPr>
            <a:r>
              <a:rPr lang="en-US" sz="2400" dirty="0" smtClean="0"/>
              <a:t>No, it </a:t>
            </a:r>
            <a:r>
              <a:rPr lang="en-US" sz="2400" dirty="0"/>
              <a:t>isn</a:t>
            </a:r>
            <a:r>
              <a:rPr lang="en-US" sz="2400" dirty="0">
                <a:latin typeface="Trebuchet MS"/>
              </a:rPr>
              <a:t>‘t</a:t>
            </a:r>
            <a:r>
              <a:rPr lang="en-US" sz="2400" dirty="0" smtClean="0"/>
              <a:t>.</a:t>
            </a:r>
            <a:endParaRPr lang="en-US" sz="24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 smtClean="0">
                <a:solidFill>
                  <a:schemeClr val="tx1"/>
                </a:solidFill>
              </a:rPr>
              <a:t>Are you listening to me?</a:t>
            </a:r>
          </a:p>
          <a:p>
            <a:pPr lvl="5">
              <a:lnSpc>
                <a:spcPct val="150000"/>
              </a:lnSpc>
            </a:pPr>
            <a:r>
              <a:rPr lang="en-US" sz="2400" dirty="0" smtClean="0"/>
              <a:t>Yes, I am.</a:t>
            </a:r>
          </a:p>
          <a:p>
            <a:pPr marL="2286000" lvl="5" indent="0">
              <a:buNone/>
            </a:pPr>
            <a:endParaRPr lang="en-US" sz="2400" dirty="0" smtClean="0"/>
          </a:p>
        </p:txBody>
      </p:sp>
      <p:pic>
        <p:nvPicPr>
          <p:cNvPr id="7170" name="Picture 2" descr="C:\Users\třída 5A\AppData\Local\Microsoft\Windows\Temporary Internet Files\Content.IE5\IO8TK3KV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4752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67667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Použité 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8159824" cy="1248216"/>
          </a:xfr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Veškeré obrázky použity z galerie Office.microsoft.com, citováno 30.10.2011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Časová osa vytvořena s pomocí nástrojů Microsoft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Point, vytvořeno 30.10.2011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64737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154</TotalTime>
  <Words>486</Words>
  <Application>Microsoft Office PowerPoint</Application>
  <PresentationFormat>Předvádění na obrazovce (4:3)</PresentationFormat>
  <Paragraphs>143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</vt:lpstr>
      <vt:lpstr>Název školy: ZŠ Varnsdorf, Edisonova 2821, okres Děčín, příspěvková organizace Jazyk a jazyková komunikace, Anglický jazyk, Přítomný čas průběhový Autor: Michaela Galbavá, DiS. Název materiálu: VY_22_INOVACE_05/I.SADA  Anotace: Prezentace je určena pro žáky II.stupně ZŠ, slouží k výkladu a opakování přítomného času průběhového Období: září – prosinec 2011</vt:lpstr>
      <vt:lpstr>Present continuous</vt:lpstr>
      <vt:lpstr>Present continuous</vt:lpstr>
      <vt:lpstr>Examples</vt:lpstr>
      <vt:lpstr>Present continuous</vt:lpstr>
      <vt:lpstr>Present continuous - negative</vt:lpstr>
      <vt:lpstr>Examples</vt:lpstr>
      <vt:lpstr>Present continuous - questions</vt:lpstr>
      <vt:lpstr>Examples</vt:lpstr>
      <vt:lpstr>Short answers</vt:lpstr>
      <vt:lpstr>Examples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 - výklad</dc:title>
  <dc:creator>Michaela Galbavá</dc:creator>
  <cp:lastModifiedBy>Michaela</cp:lastModifiedBy>
  <cp:revision>23</cp:revision>
  <dcterms:created xsi:type="dcterms:W3CDTF">2011-10-14T13:22:45Z</dcterms:created>
  <dcterms:modified xsi:type="dcterms:W3CDTF">2012-01-07T18:24:24Z</dcterms:modified>
</cp:coreProperties>
</file>