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5"/>
  </p:notesMasterIdLst>
  <p:sldIdLst>
    <p:sldId id="441" r:id="rId2"/>
    <p:sldId id="256" r:id="rId3"/>
    <p:sldId id="442" r:id="rId4"/>
    <p:sldId id="257" r:id="rId5"/>
    <p:sldId id="258" r:id="rId6"/>
    <p:sldId id="260" r:id="rId7"/>
    <p:sldId id="269" r:id="rId8"/>
    <p:sldId id="271" r:id="rId9"/>
    <p:sldId id="278" r:id="rId10"/>
    <p:sldId id="279" r:id="rId11"/>
    <p:sldId id="281" r:id="rId12"/>
    <p:sldId id="282" r:id="rId13"/>
    <p:sldId id="289" r:id="rId14"/>
    <p:sldId id="291" r:id="rId15"/>
    <p:sldId id="295" r:id="rId16"/>
    <p:sldId id="296" r:id="rId17"/>
    <p:sldId id="301" r:id="rId18"/>
    <p:sldId id="304" r:id="rId19"/>
    <p:sldId id="319" r:id="rId20"/>
    <p:sldId id="321" r:id="rId21"/>
    <p:sldId id="322" r:id="rId22"/>
    <p:sldId id="323" r:id="rId23"/>
    <p:sldId id="328" r:id="rId24"/>
    <p:sldId id="329" r:id="rId25"/>
    <p:sldId id="333" r:id="rId26"/>
    <p:sldId id="334" r:id="rId27"/>
    <p:sldId id="337" r:id="rId28"/>
    <p:sldId id="349" r:id="rId29"/>
    <p:sldId id="350" r:id="rId30"/>
    <p:sldId id="352" r:id="rId31"/>
    <p:sldId id="354" r:id="rId32"/>
    <p:sldId id="355" r:id="rId33"/>
    <p:sldId id="356" r:id="rId34"/>
    <p:sldId id="360" r:id="rId35"/>
    <p:sldId id="357" r:id="rId36"/>
    <p:sldId id="358" r:id="rId37"/>
    <p:sldId id="359" r:id="rId38"/>
    <p:sldId id="371" r:id="rId39"/>
    <p:sldId id="372" r:id="rId40"/>
    <p:sldId id="389" r:id="rId41"/>
    <p:sldId id="443" r:id="rId42"/>
    <p:sldId id="390" r:id="rId43"/>
    <p:sldId id="391" r:id="rId44"/>
    <p:sldId id="399" r:id="rId45"/>
    <p:sldId id="392" r:id="rId46"/>
    <p:sldId id="393" r:id="rId47"/>
    <p:sldId id="394" r:id="rId48"/>
    <p:sldId id="400" r:id="rId49"/>
    <p:sldId id="401" r:id="rId50"/>
    <p:sldId id="397" r:id="rId51"/>
    <p:sldId id="398" r:id="rId52"/>
    <p:sldId id="402" r:id="rId53"/>
    <p:sldId id="403" r:id="rId54"/>
    <p:sldId id="404" r:id="rId55"/>
    <p:sldId id="407" r:id="rId56"/>
    <p:sldId id="408" r:id="rId57"/>
    <p:sldId id="405" r:id="rId58"/>
    <p:sldId id="406" r:id="rId59"/>
    <p:sldId id="440" r:id="rId60"/>
    <p:sldId id="444" r:id="rId61"/>
    <p:sldId id="445" r:id="rId62"/>
    <p:sldId id="446" r:id="rId63"/>
    <p:sldId id="447" r:id="rId6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4667" autoAdjust="0"/>
  </p:normalViewPr>
  <p:slideViewPr>
    <p:cSldViewPr>
      <p:cViewPr varScale="1">
        <p:scale>
          <a:sx n="70" d="100"/>
          <a:sy n="70" d="100"/>
        </p:scale>
        <p:origin x="-138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3F82C1D-941E-4C52-9EEF-74F7CBAD51B6}" type="datetimeFigureOut">
              <a:rPr lang="cs-CZ" smtClean="0"/>
              <a:pPr/>
              <a:t>2.12.2012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5C51C7-F364-4A92-AA02-6E8E2381060A}" type="slidenum">
              <a:rPr lang="cs-CZ" smtClean="0"/>
              <a:pPr/>
              <a:t>‹#›</a:t>
            </a:fld>
            <a:endParaRPr lang="cs-CZ"/>
          </a:p>
        </p:txBody>
      </p:sp>
    </p:spTree>
    <p:extLst>
      <p:ext uri="{BB962C8B-B14F-4D97-AF65-F5344CB8AC3E}">
        <p14:creationId xmlns:p14="http://schemas.microsoft.com/office/powerpoint/2010/main" xmlns="" val="3198736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8675"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Klepnutím lze upravit styl předlohy nadpisů.</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9" name="Zástupný symbol pro datum 18"/>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92957E7-CD00-4263-BE33-C22838F6816D}" type="slidenum">
              <a:rPr lang="cs-CZ" smtClean="0"/>
              <a:pPr/>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Klepnutím na ikonu přidáte obrázek.</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4"/>
            <a:ext cx="1981200" cy="5257799"/>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533400" y="533402"/>
            <a:ext cx="5943600" cy="525780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67C7E3F2-AD3A-4788-A467-914816213128}"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92957E7-CD00-4263-BE33-C22838F6816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Klepnutím lze upravit styl předlohy nadpisů.</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67C7E3F2-AD3A-4788-A467-914816213128}" type="datetimeFigureOut">
              <a:rPr lang="cs-CZ" smtClean="0"/>
              <a:pPr/>
              <a:t>2.12.2012</a:t>
            </a:fld>
            <a:endParaRPr lang="cs-CZ"/>
          </a:p>
        </p:txBody>
      </p:sp>
      <p:sp>
        <p:nvSpPr>
          <p:cNvPr id="18" name="Zástupný symbol pro zápatí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A92957E7-CD00-4263-BE33-C22838F6816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nacismus.mysteria.cz/vendeta/index.php" TargetMode="Externa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gif"/></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Nadpis 1"/>
          <p:cNvSpPr>
            <a:spLocks noGrp="1"/>
          </p:cNvSpPr>
          <p:nvPr>
            <p:ph type="ctrTitle"/>
          </p:nvPr>
        </p:nvSpPr>
        <p:spPr>
          <a:xfrm>
            <a:off x="1155700" y="7938"/>
            <a:ext cx="6832600" cy="2340942"/>
          </a:xfrm>
        </p:spPr>
        <p:txBody>
          <a:bodyPr>
            <a:normAutofit fontScale="90000"/>
          </a:bodyPr>
          <a:lstStyle/>
          <a:p>
            <a:pPr algn="ctr">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VY_32_INOVACE_18_8_ HITLEROVY ZBRANĚ POMSTY A ATOMOVÁ ZBRAŇ V RUKOU USA</a:t>
            </a:r>
            <a:r>
              <a:rPr lang="cs-CZ" sz="2800" dirty="0" smtClean="0">
                <a:solidFill>
                  <a:srgbClr val="C00000"/>
                </a:solidFill>
                <a:latin typeface="Times New Roman" pitchFamily="18" charset="0"/>
                <a:cs typeface="Times New Roman" pitchFamily="18" charset="0"/>
              </a:rPr>
              <a:t/>
            </a:r>
            <a:br>
              <a:rPr lang="cs-CZ" sz="2800" dirty="0" smtClean="0">
                <a:solidFill>
                  <a:srgbClr val="C00000"/>
                </a:solidFill>
                <a:latin typeface="Times New Roman" pitchFamily="18" charset="0"/>
                <a:cs typeface="Times New Roman" pitchFamily="18" charset="0"/>
              </a:rPr>
            </a:br>
            <a:r>
              <a:rPr lang="cs-CZ" sz="2800" b="1" dirty="0" smtClean="0">
                <a:solidFill>
                  <a:srgbClr val="C00000"/>
                </a:solidFill>
                <a:latin typeface="Times New Roman" pitchFamily="18" charset="0"/>
                <a:cs typeface="Times New Roman" pitchFamily="18" charset="0"/>
              </a:rPr>
              <a:t>Číslo </a:t>
            </a:r>
            <a:r>
              <a:rPr lang="cs-CZ" sz="2800" b="1" dirty="0">
                <a:solidFill>
                  <a:srgbClr val="C00000"/>
                </a:solidFill>
                <a:latin typeface="Times New Roman" pitchFamily="18" charset="0"/>
                <a:cs typeface="Times New Roman" pitchFamily="18" charset="0"/>
              </a:rPr>
              <a:t>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3078" name="Picture 2"/>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3049290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786050" y="0"/>
            <a:ext cx="3609982" cy="3649006"/>
          </a:xfrm>
        </p:spPr>
        <p:txBody>
          <a:bodyPr>
            <a:normAutofit fontScale="90000"/>
          </a:bodyPr>
          <a:lstStyle/>
          <a:p>
            <a:pPr algn="ctr"/>
            <a:r>
              <a:rPr lang="cs-CZ" b="1" i="1" dirty="0">
                <a:hlinkClick r:id="rId2"/>
              </a:rPr>
              <a:t>Hitlerovy zbraně </a:t>
            </a:r>
            <a:r>
              <a:rPr lang="cs-CZ" b="1" i="1" dirty="0" smtClean="0">
                <a:hlinkClick r:id="rId2"/>
              </a:rPr>
              <a:t>pomsty a atomová zbraň v rukou USA </a:t>
            </a:r>
            <a:endParaRPr lang="cs-CZ" dirty="0"/>
          </a:p>
        </p:txBody>
      </p:sp>
      <p:sp>
        <p:nvSpPr>
          <p:cNvPr id="3" name="Podnadpis 2"/>
          <p:cNvSpPr>
            <a:spLocks noGrp="1"/>
          </p:cNvSpPr>
          <p:nvPr>
            <p:ph type="subTitle" idx="1"/>
          </p:nvPr>
        </p:nvSpPr>
        <p:spPr/>
        <p:txBody>
          <a:bodyPr/>
          <a:lstStyle/>
          <a:p>
            <a:r>
              <a:rPr lang="cs-CZ" dirty="0" smtClean="0"/>
              <a:t>Technika ve prospěch války</a:t>
            </a:r>
            <a:endParaRPr lang="cs-CZ" dirty="0"/>
          </a:p>
        </p:txBody>
      </p:sp>
      <p:pic>
        <p:nvPicPr>
          <p:cNvPr id="4" name="Obrázek 2" descr="Hitler.bmp"/>
          <p:cNvPicPr/>
          <p:nvPr/>
        </p:nvPicPr>
        <p:blipFill>
          <a:blip r:embed="rId3" cstate="print"/>
          <a:stretch>
            <a:fillRect/>
          </a:stretch>
        </p:blipFill>
        <p:spPr>
          <a:xfrm>
            <a:off x="428596" y="428604"/>
            <a:ext cx="2357454" cy="3143272"/>
          </a:xfrm>
          <a:prstGeom prst="rect">
            <a:avLst/>
          </a:prstGeom>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156176" y="0"/>
            <a:ext cx="2987824" cy="168314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195736" y="4165062"/>
            <a:ext cx="4887833" cy="27534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ANOTACE:</a:t>
            </a:r>
            <a:endParaRPr lang="cs-CZ" u="sng" dirty="0"/>
          </a:p>
        </p:txBody>
      </p:sp>
      <p:sp>
        <p:nvSpPr>
          <p:cNvPr id="3" name="Zástupný symbol pro obsah 2"/>
          <p:cNvSpPr>
            <a:spLocks noGrp="1"/>
          </p:cNvSpPr>
          <p:nvPr>
            <p:ph idx="1"/>
          </p:nvPr>
        </p:nvSpPr>
        <p:spPr/>
        <p:txBody>
          <a:bodyPr/>
          <a:lstStyle/>
          <a:p>
            <a:r>
              <a:rPr lang="cs-CZ" dirty="0" smtClean="0"/>
              <a:t>Doplňující prezentace k dějinám </a:t>
            </a:r>
            <a:r>
              <a:rPr lang="cs-CZ" dirty="0" smtClean="0"/>
              <a:t>druhé </a:t>
            </a:r>
            <a:r>
              <a:rPr lang="cs-CZ" dirty="0" smtClean="0"/>
              <a:t>světové války.</a:t>
            </a:r>
          </a:p>
          <a:p>
            <a:r>
              <a:rPr lang="cs-CZ" dirty="0" smtClean="0"/>
              <a:t>Seznamuje žáky s vybranými zbraněmi druhé světové války.</a:t>
            </a:r>
          </a:p>
          <a:p>
            <a:r>
              <a:rPr lang="cs-CZ" dirty="0" smtClean="0"/>
              <a:t>Prezentace se nepoužívá celá najednou, ale její jednotlivé části se zařazují dle daného tématu výukové hodiny do jednotlivých hodin, ve kterých se vykládá o dějinách </a:t>
            </a:r>
            <a:r>
              <a:rPr lang="cs-CZ" dirty="0" smtClean="0"/>
              <a:t>druhé </a:t>
            </a:r>
            <a:r>
              <a:rPr lang="cs-CZ" dirty="0" smtClean="0"/>
              <a:t>světové války.</a:t>
            </a:r>
            <a:endParaRPr lang="cs-CZ" dirty="0"/>
          </a:p>
        </p:txBody>
      </p:sp>
    </p:spTree>
    <p:extLst>
      <p:ext uri="{BB962C8B-B14F-4D97-AF65-F5344CB8AC3E}">
        <p14:creationId xmlns:p14="http://schemas.microsoft.com/office/powerpoint/2010/main" xmlns="" val="34918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Tank Tiger I.</a:t>
            </a:r>
            <a:endParaRPr lang="cs-CZ" u="sng" dirty="0"/>
          </a:p>
        </p:txBody>
      </p:sp>
      <p:sp>
        <p:nvSpPr>
          <p:cNvPr id="3" name="Zástupný symbol pro obsah 2"/>
          <p:cNvSpPr>
            <a:spLocks noGrp="1"/>
          </p:cNvSpPr>
          <p:nvPr>
            <p:ph sz="half" idx="1"/>
          </p:nvPr>
        </p:nvSpPr>
        <p:spPr/>
        <p:txBody>
          <a:bodyPr/>
          <a:lstStyle/>
          <a:p>
            <a:r>
              <a:rPr lang="cs-CZ" b="1" i="1" dirty="0"/>
              <a:t>Jeden batalión Tigrů vydá za celou tankovou divizi.                                  </a:t>
            </a:r>
            <a:endParaRPr lang="cs-CZ" b="1" i="1" dirty="0" smtClean="0"/>
          </a:p>
          <a:p>
            <a:pPr>
              <a:buNone/>
            </a:pPr>
            <a:r>
              <a:rPr lang="cs-CZ" b="1" i="1" dirty="0" smtClean="0"/>
              <a:t>Adolf </a:t>
            </a:r>
            <a:r>
              <a:rPr lang="cs-CZ" b="1" i="1" dirty="0"/>
              <a:t>Hitler</a:t>
            </a:r>
          </a:p>
          <a:p>
            <a:endParaRPr lang="cs-CZ" dirty="0"/>
          </a:p>
        </p:txBody>
      </p:sp>
      <p:pic>
        <p:nvPicPr>
          <p:cNvPr id="5" name="Zástupný symbol pro obsah 4" descr="tiger02.jpg"/>
          <p:cNvPicPr>
            <a:picLocks noGrp="1" noChangeAspect="1"/>
          </p:cNvPicPr>
          <p:nvPr>
            <p:ph sz="half" idx="2"/>
          </p:nvPr>
        </p:nvPicPr>
        <p:blipFill>
          <a:blip r:embed="rId2" cstate="print"/>
          <a:stretch>
            <a:fillRect/>
          </a:stretch>
        </p:blipFill>
        <p:spPr>
          <a:xfrm>
            <a:off x="3743942" y="1988840"/>
            <a:ext cx="5400058" cy="2993871"/>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6327648"/>
          </a:xfrm>
        </p:spPr>
        <p:txBody>
          <a:bodyPr>
            <a:noAutofit/>
          </a:bodyPr>
          <a:lstStyle/>
          <a:p>
            <a:r>
              <a:rPr lang="cs-CZ" sz="2300" dirty="0">
                <a:effectLst>
                  <a:outerShdw blurRad="38100" dist="38100" dir="2700000" algn="tl">
                    <a:srgbClr val="000000">
                      <a:alpha val="43137"/>
                    </a:srgbClr>
                  </a:outerShdw>
                </a:effectLst>
              </a:rPr>
              <a:t>Tiger byl </a:t>
            </a:r>
            <a:r>
              <a:rPr lang="cs-CZ" sz="2300" dirty="0" smtClean="0">
                <a:effectLst>
                  <a:outerShdw blurRad="38100" dist="38100" dir="2700000" algn="tl">
                    <a:srgbClr val="000000">
                      <a:alpha val="43137"/>
                    </a:srgbClr>
                  </a:outerShdw>
                </a:effectLst>
              </a:rPr>
              <a:t>nejúčinnější </a:t>
            </a:r>
            <a:r>
              <a:rPr lang="cs-CZ" sz="2300" dirty="0">
                <a:effectLst>
                  <a:outerShdw blurRad="38100" dist="38100" dir="2700000" algn="tl">
                    <a:srgbClr val="000000">
                      <a:alpha val="43137"/>
                    </a:srgbClr>
                  </a:outerShdw>
                </a:effectLst>
              </a:rPr>
              <a:t>a nejobávanější zbraní na tankových bojištích druhé světové války. </a:t>
            </a:r>
            <a:endParaRPr lang="cs-CZ" sz="2300" dirty="0" smtClean="0">
              <a:effectLst>
                <a:outerShdw blurRad="38100" dist="38100" dir="2700000" algn="tl">
                  <a:srgbClr val="000000">
                    <a:alpha val="43137"/>
                  </a:srgbClr>
                </a:outerShdw>
              </a:effectLst>
            </a:endParaRPr>
          </a:p>
          <a:p>
            <a:r>
              <a:rPr lang="cs-CZ" sz="2300" dirty="0" smtClean="0"/>
              <a:t>Stal </a:t>
            </a:r>
            <a:r>
              <a:rPr lang="cs-CZ" sz="2300" dirty="0"/>
              <a:t>se skutečným symbolem "německých pořádkových sil" na věčně </a:t>
            </a:r>
            <a:r>
              <a:rPr lang="cs-CZ" sz="2300" dirty="0" smtClean="0"/>
              <a:t>vykrváceném </a:t>
            </a:r>
            <a:r>
              <a:rPr lang="cs-CZ" sz="2300" dirty="0"/>
              <a:t>bojišti. </a:t>
            </a:r>
            <a:endParaRPr lang="cs-CZ" sz="2300" dirty="0" smtClean="0"/>
          </a:p>
          <a:p>
            <a:r>
              <a:rPr lang="cs-CZ" sz="2300" dirty="0" smtClean="0"/>
              <a:t>Přesvědčivě </a:t>
            </a:r>
            <a:r>
              <a:rPr lang="cs-CZ" sz="2300" dirty="0"/>
              <a:t>dokázal, že pouze vozidlo s nejmohutnějším pancéřováním a nejúčinnější výzbrojí může přežít na moderním válčišti. </a:t>
            </a:r>
            <a:endParaRPr lang="cs-CZ" sz="2300" dirty="0" smtClean="0"/>
          </a:p>
          <a:p>
            <a:r>
              <a:rPr lang="cs-CZ" sz="2300" dirty="0" smtClean="0">
                <a:effectLst>
                  <a:outerShdw blurRad="38100" dist="38100" dir="2700000" algn="tl">
                    <a:srgbClr val="000000">
                      <a:alpha val="43137"/>
                    </a:srgbClr>
                  </a:outerShdw>
                </a:effectLst>
              </a:rPr>
              <a:t>V </a:t>
            </a:r>
            <a:r>
              <a:rPr lang="cs-CZ" sz="2300" dirty="0">
                <a:effectLst>
                  <a:outerShdw blurRad="38100" dist="38100" dir="2700000" algn="tl">
                    <a:srgbClr val="000000">
                      <a:alpha val="43137"/>
                    </a:srgbClr>
                  </a:outerShdw>
                </a:effectLst>
              </a:rPr>
              <a:t>mnoha ohledech předznamenal vývoj moderních tanků. Vždyť i Panther, některými považovaný za nejlepší tank druhé světové války, byl z velké části zkonstruován z poznatků, které vycházeli z tanku Tiger I. </a:t>
            </a:r>
            <a:endParaRPr lang="cs-CZ" sz="2300" dirty="0" smtClean="0">
              <a:effectLst>
                <a:outerShdw blurRad="38100" dist="38100" dir="2700000" algn="tl">
                  <a:srgbClr val="000000">
                    <a:alpha val="43137"/>
                  </a:srgbClr>
                </a:outerShdw>
              </a:effectLst>
            </a:endParaRPr>
          </a:p>
          <a:p>
            <a:r>
              <a:rPr lang="cs-CZ" sz="2300" dirty="0" smtClean="0"/>
              <a:t>Přes </a:t>
            </a:r>
            <a:r>
              <a:rPr lang="cs-CZ" sz="2300" dirty="0"/>
              <a:t>všechny své chyby si po celou dobu působnosti zachoval daleko nejlepší poměr ztrát na jakémkoliv válčišti proti jakémukoliv protivníkovi - to je fakt, který se tomuto "elitnímu" tanku nedá upřít. </a:t>
            </a:r>
          </a:p>
          <a:p>
            <a:endParaRPr lang="cs-CZ" sz="21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0"/>
            <a:ext cx="9171092" cy="45091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627784" y="4541279"/>
            <a:ext cx="3600400" cy="232025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Tank Tiger II.</a:t>
            </a:r>
            <a:endParaRPr lang="cs-CZ" u="sng" dirty="0"/>
          </a:p>
        </p:txBody>
      </p:sp>
      <p:sp>
        <p:nvSpPr>
          <p:cNvPr id="3" name="Zástupný symbol pro obsah 2"/>
          <p:cNvSpPr>
            <a:spLocks noGrp="1"/>
          </p:cNvSpPr>
          <p:nvPr>
            <p:ph idx="1"/>
          </p:nvPr>
        </p:nvSpPr>
        <p:spPr>
          <a:xfrm>
            <a:off x="502920" y="530352"/>
            <a:ext cx="8183880" cy="4842864"/>
          </a:xfrm>
        </p:spPr>
        <p:txBody>
          <a:bodyPr>
            <a:normAutofit fontScale="77500" lnSpcReduction="20000"/>
          </a:bodyPr>
          <a:lstStyle/>
          <a:p>
            <a:r>
              <a:rPr lang="cs-CZ" sz="3000" dirty="0">
                <a:effectLst>
                  <a:outerShdw blurRad="38100" dist="38100" dir="2700000" algn="tl">
                    <a:srgbClr val="000000">
                      <a:alpha val="43137"/>
                    </a:srgbClr>
                  </a:outerShdw>
                </a:effectLst>
              </a:rPr>
              <a:t>Tiger II., někdy nazývaný též jako "královský tygr" měl být </a:t>
            </a:r>
            <a:r>
              <a:rPr lang="cs-CZ" sz="3000" dirty="0" smtClean="0">
                <a:effectLst>
                  <a:outerShdw blurRad="38100" dist="38100" dir="2700000" algn="tl">
                    <a:srgbClr val="000000">
                      <a:alpha val="43137"/>
                    </a:srgbClr>
                  </a:outerShdw>
                </a:effectLst>
              </a:rPr>
              <a:t>ještě </a:t>
            </a:r>
            <a:r>
              <a:rPr lang="cs-CZ" sz="3000" dirty="0">
                <a:effectLst>
                  <a:outerShdw blurRad="38100" dist="38100" dir="2700000" algn="tl">
                    <a:srgbClr val="000000">
                      <a:alpha val="43137"/>
                    </a:srgbClr>
                  </a:outerShdw>
                </a:effectLst>
              </a:rPr>
              <a:t>brutálnější a více účinnější než jeho předchůdce.</a:t>
            </a:r>
            <a:r>
              <a:rPr lang="cs-CZ" sz="3000" dirty="0"/>
              <a:t> Toho se dosáhlo jednak zvětšením tloušťky pancířů, ale také přepracováním jeho 88 mm děla, které mělo nyní </a:t>
            </a:r>
            <a:r>
              <a:rPr lang="cs-CZ" sz="3000" dirty="0" smtClean="0"/>
              <a:t>ještě </a:t>
            </a:r>
            <a:r>
              <a:rPr lang="cs-CZ" sz="3000" dirty="0"/>
              <a:t>větší průbojnost a dostřel, a tedy i účinnost. </a:t>
            </a:r>
            <a:r>
              <a:rPr lang="cs-CZ" sz="3000" b="1" dirty="0">
                <a:effectLst>
                  <a:outerShdw blurRad="38100" dist="38100" dir="2700000" algn="tl">
                    <a:srgbClr val="000000">
                      <a:alpha val="43137"/>
                    </a:srgbClr>
                  </a:outerShdw>
                </a:effectLst>
              </a:rPr>
              <a:t>Nevýhodou Tigera II. byl slabší motor, který v podstatě převzal od svého předchůdce Tigeru I. a velká spotřeba paliva. Vzhledem ke své zvýšené hmotnosti již tento motor nevyhovoval. </a:t>
            </a:r>
            <a:r>
              <a:rPr lang="cs-CZ" sz="3000" dirty="0"/>
              <a:t>Američané se svými </a:t>
            </a:r>
            <a:r>
              <a:rPr lang="cs-CZ" sz="3000" dirty="0" smtClean="0"/>
              <a:t>Shermany </a:t>
            </a:r>
            <a:r>
              <a:rPr lang="cs-CZ" sz="3000" dirty="0"/>
              <a:t>neměli proti těmto strojům v podstatě žádnou šanci. Až na samém konci války vyrobili západní spojenci těžké tanky, které byli schopni královského Tigera ohrozit. Výhodou pro Spojence byl velký počet Shermanů a naopak malý počet Tigerů na západní frontě. </a:t>
            </a:r>
          </a:p>
          <a:p>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548680"/>
            <a:ext cx="9144000" cy="53567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2"/>
          <p:cNvSpPr>
            <a:spLocks noGrp="1"/>
          </p:cNvSpPr>
          <p:nvPr>
            <p:ph type="title"/>
          </p:nvPr>
        </p:nvSpPr>
        <p:spPr/>
        <p:txBody>
          <a:bodyPr>
            <a:normAutofit/>
          </a:bodyPr>
          <a:lstStyle/>
          <a:p>
            <a:r>
              <a:rPr lang="cs-CZ" i="1" u="sng" dirty="0" smtClean="0"/>
              <a:t>Těžký tank Maus</a:t>
            </a:r>
            <a:endParaRPr lang="cs-CZ" u="sng" dirty="0"/>
          </a:p>
        </p:txBody>
      </p:sp>
      <p:sp>
        <p:nvSpPr>
          <p:cNvPr id="3" name="Zástupný symbol pro text 2"/>
          <p:cNvSpPr>
            <a:spLocks noGrp="1"/>
          </p:cNvSpPr>
          <p:nvPr>
            <p:ph idx="1"/>
          </p:nvPr>
        </p:nvSpPr>
        <p:spPr/>
        <p:txBody>
          <a:bodyPr>
            <a:normAutofit/>
          </a:bodyPr>
          <a:lstStyle/>
          <a:p>
            <a:r>
              <a:rPr lang="cs-CZ" sz="4800" b="1" i="1" dirty="0" smtClean="0"/>
              <a:t>Nejtěžší tank </a:t>
            </a:r>
            <a:r>
              <a:rPr lang="cs-CZ" sz="4800" b="1" i="1" dirty="0" smtClean="0"/>
              <a:t>druhé </a:t>
            </a:r>
            <a:r>
              <a:rPr lang="cs-CZ" sz="4800" b="1" i="1" dirty="0" smtClean="0"/>
              <a:t>světové války. Do dnešních dnů zůstává stále nejtěžším tankem světa.</a:t>
            </a:r>
            <a:endParaRPr lang="cs-CZ" sz="4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502920" y="530352"/>
            <a:ext cx="8183880" cy="5922984"/>
          </a:xfrm>
        </p:spPr>
        <p:txBody>
          <a:bodyPr>
            <a:noAutofit/>
          </a:bodyPr>
          <a:lstStyle/>
          <a:p>
            <a:pPr marL="0" indent="0">
              <a:buNone/>
            </a:pPr>
            <a:r>
              <a:rPr lang="cs-CZ" sz="2400" dirty="0"/>
              <a:t>Za skutečného otce supertěžkých tanků je považován </a:t>
            </a:r>
            <a:r>
              <a:rPr lang="cs-CZ" sz="2400" dirty="0">
                <a:effectLst>
                  <a:outerShdw blurRad="38100" dist="38100" dir="2700000" algn="tl">
                    <a:srgbClr val="000000">
                      <a:alpha val="43137"/>
                    </a:srgbClr>
                  </a:outerShdw>
                </a:effectLst>
              </a:rPr>
              <a:t>doktor Ferdinand </a:t>
            </a:r>
            <a:r>
              <a:rPr lang="cs-CZ" sz="2400" dirty="0" smtClean="0">
                <a:effectLst>
                  <a:outerShdw blurRad="38100" dist="38100" dir="2700000" algn="tl">
                    <a:srgbClr val="000000">
                      <a:alpha val="43137"/>
                    </a:srgbClr>
                  </a:outerShdw>
                </a:effectLst>
              </a:rPr>
              <a:t>Porshe</a:t>
            </a:r>
            <a:r>
              <a:rPr lang="cs-CZ" sz="2400" dirty="0" smtClean="0"/>
              <a:t>. </a:t>
            </a:r>
            <a:r>
              <a:rPr lang="cs-CZ" sz="2400" dirty="0"/>
              <a:t>Ten se setkal osobně s Adolfem Hitlerem 29.listopadu 1941 na půdě Říšského kancléřství a nadchl vůdce pro svůj nápad , realizovat extrémně silně opancéřovaný tank s váhou okolo 100tun, nakonec však byla váha překročena o téměř 90 tun což řadí Mause mezi nejtěžší tank světa. S podporou nejvyšších míst </a:t>
            </a:r>
            <a:r>
              <a:rPr lang="cs-CZ" sz="2400" dirty="0" smtClean="0"/>
              <a:t>Porshe </a:t>
            </a:r>
            <a:r>
              <a:rPr lang="cs-CZ" sz="2400" dirty="0"/>
              <a:t>na své studii pracoval s velkou vervou dále, až v květnu 1942 se na nátlak ministra zbrojní výroby Alberta Speera spojil s týmem Kruppova závodu, který také pracoval na vývoji supertežkého tanku. </a:t>
            </a:r>
            <a:r>
              <a:rPr lang="cs-CZ" sz="2400" dirty="0">
                <a:effectLst>
                  <a:outerShdw blurRad="38100" dist="38100" dir="2700000" algn="tl">
                    <a:srgbClr val="000000">
                      <a:alpha val="43137"/>
                    </a:srgbClr>
                  </a:outerShdw>
                </a:effectLst>
              </a:rPr>
              <a:t>Zprvu bylo krycí </a:t>
            </a:r>
            <a:r>
              <a:rPr lang="cs-CZ" sz="2400" dirty="0" smtClean="0">
                <a:effectLst>
                  <a:outerShdw blurRad="38100" dist="38100" dir="2700000" algn="tl">
                    <a:srgbClr val="000000">
                      <a:alpha val="43137"/>
                    </a:srgbClr>
                  </a:outerShdw>
                </a:effectLst>
              </a:rPr>
              <a:t>jméno </a:t>
            </a:r>
            <a:r>
              <a:rPr lang="cs-CZ" sz="2400" dirty="0">
                <a:effectLst>
                  <a:outerShdw blurRad="38100" dist="38100" dir="2700000" algn="tl">
                    <a:srgbClr val="000000">
                      <a:alpha val="43137"/>
                    </a:srgbClr>
                  </a:outerShdw>
                </a:effectLst>
              </a:rPr>
              <a:t>projektu Mamut, které bylo záhy změněno na Maus (Myš).Vojenské označení projektu bylo Typ 205. </a:t>
            </a:r>
            <a:endParaRPr lang="cs-CZ" sz="2400" dirty="0" smtClean="0">
              <a:effectLst>
                <a:outerShdw blurRad="38100" dist="38100" dir="2700000" algn="tl">
                  <a:srgbClr val="000000">
                    <a:alpha val="43137"/>
                  </a:srgbClr>
                </a:outerShdw>
              </a:effectLst>
            </a:endParaRPr>
          </a:p>
          <a:p>
            <a:pPr marL="0" indent="0">
              <a:buNone/>
            </a:pPr>
            <a:endParaRPr lang="cs-CZ" sz="2400" dirty="0"/>
          </a:p>
          <a:p>
            <a:pPr marL="0" indent="0">
              <a:buNone/>
            </a:pPr>
            <a:endParaRPr lang="cs-CZ"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76672"/>
            <a:ext cx="8183880" cy="6048672"/>
          </a:xfrm>
        </p:spPr>
        <p:txBody>
          <a:bodyPr>
            <a:normAutofit fontScale="70000" lnSpcReduction="20000"/>
          </a:bodyPr>
          <a:lstStyle/>
          <a:p>
            <a:r>
              <a:rPr lang="cs-CZ" sz="3400" dirty="0"/>
              <a:t>První stroj byl zkompletován v červnu 1944. Nedlouho po něm následoval druhý prototyp V2 s motorem DB 517.Oba stroje byly přepraveny na </a:t>
            </a:r>
            <a:r>
              <a:rPr lang="cs-CZ" sz="3400" dirty="0" smtClean="0"/>
              <a:t>speciálních </a:t>
            </a:r>
            <a:r>
              <a:rPr lang="cs-CZ" sz="3400" dirty="0"/>
              <a:t>železničních čtrnáctinápravových podvalnících do vojenského testovacího střediska Kummensdorf k jízdním a střeleckým zkouškám. </a:t>
            </a:r>
          </a:p>
          <a:p>
            <a:r>
              <a:rPr lang="cs-CZ" sz="3400" dirty="0"/>
              <a:t>Jakmile se </a:t>
            </a:r>
            <a:r>
              <a:rPr lang="cs-CZ" sz="3400" dirty="0" smtClean="0"/>
              <a:t>dějiště </a:t>
            </a:r>
            <a:r>
              <a:rPr lang="cs-CZ" sz="3400" dirty="0"/>
              <a:t>válečných událostí přiblížilo ke Kummensdorfu, nechalo vedení středisko připravit k boji i oba tanky Maus. Stroje vyrazily k Wunsdorfu, přičemž na křižovatce dnešní silnice č.96 směrem na Topchin zůstal jeden tank stát s poruchou motoru. V zápětí jej bez další úhony ukořistili </a:t>
            </a:r>
            <a:r>
              <a:rPr lang="cs-CZ" sz="3400" dirty="0" smtClean="0"/>
              <a:t>rudoarmějští </a:t>
            </a:r>
            <a:r>
              <a:rPr lang="cs-CZ" sz="3400" dirty="0"/>
              <a:t>vojáci. Druhý obrněnec byl o několik kilometrů dál vyhozen do povětří. </a:t>
            </a:r>
          </a:p>
          <a:p>
            <a:r>
              <a:rPr lang="cs-CZ" sz="3400" dirty="0"/>
              <a:t>Do dnešních dob se dochoval minimálně jeden kompletní Maus v legendárním vojenském muzeu v Kubince. </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398978"/>
          </a:xfrm>
        </p:spPr>
        <p:txBody>
          <a:bodyPr>
            <a:normAutofit fontScale="62500" lnSpcReduction="20000"/>
          </a:bodyPr>
          <a:lstStyle/>
          <a:p>
            <a:r>
              <a:rPr lang="cs-CZ" sz="3400" u="sng" dirty="0"/>
              <a:t>Posádka:</a:t>
            </a:r>
            <a:r>
              <a:rPr lang="cs-CZ" sz="3400" dirty="0"/>
              <a:t> </a:t>
            </a:r>
            <a:r>
              <a:rPr lang="cs-CZ" sz="3400" b="1" dirty="0">
                <a:effectLst>
                  <a:outerShdw blurRad="38100" dist="38100" dir="2700000" algn="tl">
                    <a:srgbClr val="000000">
                      <a:alpha val="43137"/>
                    </a:srgbClr>
                  </a:outerShdw>
                </a:effectLst>
              </a:rPr>
              <a:t>6 mužů </a:t>
            </a:r>
          </a:p>
          <a:p>
            <a:r>
              <a:rPr lang="cs-CZ" sz="3400" u="sng" dirty="0"/>
              <a:t>Hmotnost:</a:t>
            </a:r>
            <a:r>
              <a:rPr lang="cs-CZ" sz="3400" dirty="0"/>
              <a:t> </a:t>
            </a:r>
            <a:r>
              <a:rPr lang="cs-CZ" sz="3400" b="1" dirty="0">
                <a:effectLst>
                  <a:outerShdw blurRad="38100" dist="38100" dir="2700000" algn="tl">
                    <a:srgbClr val="000000">
                      <a:alpha val="43137"/>
                    </a:srgbClr>
                  </a:outerShdw>
                </a:effectLst>
              </a:rPr>
              <a:t>188 000 kg </a:t>
            </a:r>
          </a:p>
          <a:p>
            <a:r>
              <a:rPr lang="cs-CZ" sz="3400" u="sng" dirty="0"/>
              <a:t>Rozměry:</a:t>
            </a:r>
            <a:r>
              <a:rPr lang="cs-CZ" sz="3400" dirty="0"/>
              <a:t> </a:t>
            </a:r>
            <a:r>
              <a:rPr lang="cs-CZ" sz="3400" b="1" dirty="0">
                <a:effectLst>
                  <a:outerShdw blurRad="38100" dist="38100" dir="2700000" algn="tl">
                    <a:srgbClr val="000000">
                      <a:alpha val="43137"/>
                    </a:srgbClr>
                  </a:outerShdw>
                </a:effectLst>
              </a:rPr>
              <a:t>délka 10 090 mm , šířka 3670 mm, výška 3660 mm </a:t>
            </a:r>
          </a:p>
          <a:p>
            <a:r>
              <a:rPr lang="cs-CZ" sz="3400" u="sng" dirty="0"/>
              <a:t>Pancéřování </a:t>
            </a:r>
            <a:r>
              <a:rPr lang="cs-CZ" sz="3400" u="sng" dirty="0" smtClean="0"/>
              <a:t>věže </a:t>
            </a:r>
            <a:r>
              <a:rPr lang="cs-CZ" sz="3400" u="sng" dirty="0"/>
              <a:t>(čelo/boky/záď):</a:t>
            </a:r>
            <a:r>
              <a:rPr lang="cs-CZ" sz="3400" dirty="0"/>
              <a:t> </a:t>
            </a:r>
            <a:r>
              <a:rPr lang="cs-CZ" sz="3400" b="1" dirty="0">
                <a:effectLst>
                  <a:outerShdw blurRad="38100" dist="38100" dir="2700000" algn="tl">
                    <a:srgbClr val="000000">
                      <a:alpha val="43137"/>
                    </a:srgbClr>
                  </a:outerShdw>
                </a:effectLst>
              </a:rPr>
              <a:t>240/200/200mm</a:t>
            </a:r>
            <a:r>
              <a:rPr lang="cs-CZ" sz="3400" dirty="0"/>
              <a:t> </a:t>
            </a:r>
          </a:p>
          <a:p>
            <a:r>
              <a:rPr lang="cs-CZ" sz="3400" u="sng" dirty="0"/>
              <a:t>Pancéřování korby (čelo/boky/záď):</a:t>
            </a:r>
            <a:r>
              <a:rPr lang="cs-CZ" sz="3400" dirty="0"/>
              <a:t> </a:t>
            </a:r>
            <a:r>
              <a:rPr lang="cs-CZ" sz="3400" b="1" dirty="0">
                <a:effectLst>
                  <a:outerShdw blurRad="38100" dist="38100" dir="2700000" algn="tl">
                    <a:srgbClr val="000000">
                      <a:alpha val="43137"/>
                    </a:srgbClr>
                  </a:outerShdw>
                </a:effectLst>
              </a:rPr>
              <a:t>200/180/160mm</a:t>
            </a:r>
            <a:r>
              <a:rPr lang="cs-CZ" sz="3400" dirty="0"/>
              <a:t> </a:t>
            </a:r>
          </a:p>
          <a:p>
            <a:r>
              <a:rPr lang="cs-CZ" sz="3400" u="sng" dirty="0"/>
              <a:t>Pohon:</a:t>
            </a:r>
            <a:r>
              <a:rPr lang="cs-CZ" sz="3400" dirty="0"/>
              <a:t> </a:t>
            </a:r>
            <a:r>
              <a:rPr lang="cs-CZ" sz="3400" b="1" dirty="0">
                <a:effectLst>
                  <a:outerShdw blurRad="38100" dist="38100" dir="2700000" algn="tl">
                    <a:srgbClr val="000000">
                      <a:alpha val="43137"/>
                    </a:srgbClr>
                  </a:outerShdw>
                </a:effectLst>
              </a:rPr>
              <a:t>letecký dvanáctiválec Daimler-</a:t>
            </a:r>
            <a:r>
              <a:rPr lang="cs-CZ" sz="3400" b="1" dirty="0" err="1">
                <a:effectLst>
                  <a:outerShdw blurRad="38100" dist="38100" dir="2700000" algn="tl">
                    <a:srgbClr val="000000">
                      <a:alpha val="43137"/>
                    </a:srgbClr>
                  </a:outerShdw>
                </a:effectLst>
              </a:rPr>
              <a:t>Benz</a:t>
            </a:r>
            <a:r>
              <a:rPr lang="cs-CZ" sz="3400" b="1" dirty="0">
                <a:effectLst>
                  <a:outerShdw blurRad="38100" dist="38100" dir="2700000" algn="tl">
                    <a:srgbClr val="000000">
                      <a:alpha val="43137"/>
                    </a:srgbClr>
                  </a:outerShdw>
                </a:effectLst>
              </a:rPr>
              <a:t> MB 509 nebo vznětový DB 517 </a:t>
            </a:r>
          </a:p>
          <a:p>
            <a:r>
              <a:rPr lang="cs-CZ" sz="3400" u="sng" dirty="0"/>
              <a:t>Výkon motoru:</a:t>
            </a:r>
            <a:r>
              <a:rPr lang="cs-CZ" sz="3400" dirty="0"/>
              <a:t> </a:t>
            </a:r>
            <a:r>
              <a:rPr lang="cs-CZ" sz="3400" b="1" dirty="0">
                <a:effectLst>
                  <a:outerShdw blurRad="38100" dist="38100" dir="2700000" algn="tl">
                    <a:srgbClr val="000000">
                      <a:alpha val="43137"/>
                    </a:srgbClr>
                  </a:outerShdw>
                </a:effectLst>
              </a:rPr>
              <a:t>MB 509 - 895 kW (1200 koňských sil) </a:t>
            </a:r>
          </a:p>
          <a:p>
            <a:r>
              <a:rPr lang="cs-CZ" sz="3400" u="sng" dirty="0"/>
              <a:t>Max. rychlost:</a:t>
            </a:r>
            <a:r>
              <a:rPr lang="cs-CZ" sz="3400" dirty="0"/>
              <a:t> </a:t>
            </a:r>
            <a:r>
              <a:rPr lang="cs-CZ" sz="3400" b="1" dirty="0">
                <a:effectLst>
                  <a:outerShdw blurRad="38100" dist="38100" dir="2700000" algn="tl">
                    <a:srgbClr val="000000">
                      <a:alpha val="43137"/>
                    </a:srgbClr>
                  </a:outerShdw>
                </a:effectLst>
              </a:rPr>
              <a:t>20 km/h na silnici 12 km/h v terénu</a:t>
            </a:r>
            <a:r>
              <a:rPr lang="cs-CZ" sz="3400" dirty="0"/>
              <a:t> </a:t>
            </a:r>
          </a:p>
          <a:p>
            <a:r>
              <a:rPr lang="cs-CZ" sz="3400" u="sng" dirty="0" smtClean="0"/>
              <a:t>Dojezd:</a:t>
            </a:r>
            <a:r>
              <a:rPr lang="cs-CZ" sz="3400" dirty="0" smtClean="0"/>
              <a:t> </a:t>
            </a:r>
            <a:r>
              <a:rPr lang="cs-CZ" sz="3400" b="1" dirty="0">
                <a:effectLst>
                  <a:outerShdw blurRad="38100" dist="38100" dir="2700000" algn="tl">
                    <a:srgbClr val="000000">
                      <a:alpha val="43137"/>
                    </a:srgbClr>
                  </a:outerShdw>
                </a:effectLst>
              </a:rPr>
              <a:t>300 km po silnici 110 km v terénu</a:t>
            </a:r>
            <a:r>
              <a:rPr lang="cs-CZ" sz="3400" dirty="0"/>
              <a:t> </a:t>
            </a:r>
          </a:p>
          <a:p>
            <a:r>
              <a:rPr lang="cs-CZ" sz="3400" u="sng" dirty="0"/>
              <a:t>Překonávání překážek:</a:t>
            </a:r>
            <a:r>
              <a:rPr lang="cs-CZ" sz="3400" dirty="0"/>
              <a:t> </a:t>
            </a:r>
            <a:r>
              <a:rPr lang="cs-CZ" sz="3400" b="1" dirty="0">
                <a:effectLst>
                  <a:outerShdw blurRad="38100" dist="38100" dir="2700000" algn="tl">
                    <a:srgbClr val="000000">
                      <a:alpha val="43137"/>
                    </a:srgbClr>
                  </a:outerShdw>
                </a:effectLst>
              </a:rPr>
              <a:t>stěny 76 cm, brody 200 cm, stoupání 30 stupňů </a:t>
            </a:r>
          </a:p>
          <a:p>
            <a:r>
              <a:rPr lang="cs-CZ" sz="3400" u="sng" dirty="0"/>
              <a:t>Výzbroj:</a:t>
            </a:r>
            <a:r>
              <a:rPr lang="cs-CZ" sz="3400" dirty="0"/>
              <a:t> </a:t>
            </a:r>
            <a:r>
              <a:rPr lang="cs-CZ" sz="3400" b="1" dirty="0">
                <a:effectLst>
                  <a:outerShdw blurRad="38100" dist="38100" dir="2700000" algn="tl">
                    <a:srgbClr val="000000">
                      <a:alpha val="43137"/>
                    </a:srgbClr>
                  </a:outerShdw>
                </a:effectLst>
              </a:rPr>
              <a:t>kanón ráže 128 mm KwK 44L/51 s 68 náboji, kanón 75 mm KwK 44 L/36 s 200 náboji, kulomet ráže 7,62 mm </a:t>
            </a:r>
          </a:p>
          <a:p>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1387626"/>
            <a:ext cx="9087675" cy="405759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maus04.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Rakety V-1 a V-2</a:t>
            </a:r>
            <a:endParaRPr lang="cs-CZ" u="sng" dirty="0"/>
          </a:p>
        </p:txBody>
      </p:sp>
      <p:sp>
        <p:nvSpPr>
          <p:cNvPr id="3" name="Zástupný symbol pro obsah 2"/>
          <p:cNvSpPr>
            <a:spLocks noGrp="1"/>
          </p:cNvSpPr>
          <p:nvPr>
            <p:ph idx="1"/>
          </p:nvPr>
        </p:nvSpPr>
        <p:spPr>
          <a:xfrm>
            <a:off x="502920" y="530352"/>
            <a:ext cx="8183880" cy="4770856"/>
          </a:xfrm>
        </p:spPr>
        <p:txBody>
          <a:bodyPr>
            <a:normAutofit fontScale="77500" lnSpcReduction="20000"/>
          </a:bodyPr>
          <a:lstStyle/>
          <a:p>
            <a:r>
              <a:rPr lang="cs-CZ" b="1" i="1" dirty="0"/>
              <a:t>Mělo se jednat o tajné zbraně, které měly zkrotit Anglii a být jí tak odvetou za bombardování Německa, podle čehos dostaly také název. </a:t>
            </a:r>
          </a:p>
          <a:p>
            <a:r>
              <a:rPr lang="cs-CZ" b="1" i="1" dirty="0"/>
              <a:t>V roce 1944 začaly na </a:t>
            </a:r>
            <a:r>
              <a:rPr lang="cs-CZ" b="1" i="1" dirty="0" smtClean="0"/>
              <a:t>francouzské </a:t>
            </a:r>
            <a:r>
              <a:rPr lang="cs-CZ" b="1" i="1" dirty="0"/>
              <a:t>pobřeží vyrůstat podivné </a:t>
            </a:r>
            <a:r>
              <a:rPr lang="cs-CZ" b="1" i="1" dirty="0" smtClean="0"/>
              <a:t>kupolovité do </a:t>
            </a:r>
            <a:r>
              <a:rPr lang="cs-CZ" b="1" i="1" dirty="0"/>
              <a:t>země zapuštěné stavby. </a:t>
            </a:r>
          </a:p>
          <a:p>
            <a:r>
              <a:rPr lang="cs-CZ" b="1" i="1" dirty="0"/>
              <a:t>Spojenci se o nich dozvěděli díky leteckému průzkumu, ale netušili </a:t>
            </a:r>
            <a:br>
              <a:rPr lang="cs-CZ" b="1" i="1" dirty="0"/>
            </a:br>
            <a:r>
              <a:rPr lang="cs-CZ" b="1" i="1" dirty="0"/>
              <a:t>k čemu by mohly sloužit. Za chvíli se to měli dozvědět. Světlo světa totiž spatřila první brutální vojenská raketa s mohutnou náloží V-2. </a:t>
            </a:r>
          </a:p>
          <a:p>
            <a:r>
              <a:rPr lang="cs-CZ" b="1" i="1" dirty="0"/>
              <a:t>V-2 spolu s V-1 rozpoutala v </a:t>
            </a:r>
            <a:r>
              <a:rPr lang="cs-CZ" b="1" i="1" dirty="0" smtClean="0"/>
              <a:t>anglických </a:t>
            </a:r>
            <a:r>
              <a:rPr lang="cs-CZ" b="1" i="1" dirty="0"/>
              <a:t>městech opět paniku, i když škody nebyli prozatím velké. </a:t>
            </a:r>
            <a:br>
              <a:rPr lang="cs-CZ" b="1" i="1" dirty="0"/>
            </a:br>
            <a:r>
              <a:rPr lang="cs-CZ" b="1" i="1" dirty="0"/>
              <a:t>Zdokonalením rakety a zvýšenou produkcí by se jistě stala velkou hrozbou pro spojence. </a:t>
            </a:r>
          </a:p>
          <a:p>
            <a:pPr>
              <a:buNone/>
            </a:pP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778968"/>
          </a:xfrm>
        </p:spPr>
        <p:txBody>
          <a:bodyPr>
            <a:normAutofit fontScale="70000" lnSpcReduction="20000"/>
          </a:bodyPr>
          <a:lstStyle/>
          <a:p>
            <a:r>
              <a:rPr lang="cs-CZ" dirty="0"/>
              <a:t>Projekt Luftwaffe </a:t>
            </a:r>
            <a:r>
              <a:rPr lang="cs-CZ" b="1" dirty="0">
                <a:effectLst>
                  <a:outerShdw blurRad="38100" dist="38100" dir="2700000" algn="tl">
                    <a:srgbClr val="000000">
                      <a:alpha val="43137"/>
                    </a:srgbClr>
                  </a:outerShdw>
                </a:effectLst>
              </a:rPr>
              <a:t>V-1</a:t>
            </a:r>
            <a:r>
              <a:rPr lang="cs-CZ" dirty="0"/>
              <a:t> byla letounová střela Fi-103 s plochou dráhou letu, která existovala i v pilotované "sebevražedné" verzi a armádní projekt </a:t>
            </a:r>
            <a:r>
              <a:rPr lang="cs-CZ" b="1" dirty="0">
                <a:effectLst>
                  <a:outerShdw blurRad="38100" dist="38100" dir="2700000" algn="tl">
                    <a:srgbClr val="000000">
                      <a:alpha val="43137"/>
                    </a:srgbClr>
                  </a:outerShdw>
                </a:effectLst>
              </a:rPr>
              <a:t>V-2</a:t>
            </a:r>
            <a:r>
              <a:rPr lang="cs-CZ" dirty="0"/>
              <a:t> byla raketa A-4 s kolmým startem a vysokou výškou letu vyvinutá Wernerem von Braunem. </a:t>
            </a:r>
            <a:endParaRPr lang="cs-CZ" dirty="0" smtClean="0"/>
          </a:p>
          <a:p>
            <a:r>
              <a:rPr lang="cs-CZ" dirty="0" smtClean="0"/>
              <a:t>Zatímco </a:t>
            </a:r>
            <a:r>
              <a:rPr lang="cs-CZ" dirty="0"/>
              <a:t>střelu V-1 bylo možné při troše štěstí sestřelit nelze toto říci o raketě V-2, která dosahovala vysoké letové hladiny a rychlosti. </a:t>
            </a:r>
            <a:endParaRPr lang="cs-CZ" dirty="0" smtClean="0"/>
          </a:p>
          <a:p>
            <a:r>
              <a:rPr lang="cs-CZ" dirty="0" smtClean="0"/>
              <a:t>Avšak </a:t>
            </a:r>
            <a:r>
              <a:rPr lang="cs-CZ" dirty="0"/>
              <a:t>V-1 způsobovala Angličanům větší paniku, protože při letu vydávala dobře slyšitelný charakteristický zvuk. </a:t>
            </a:r>
            <a:endParaRPr lang="cs-CZ" dirty="0" smtClean="0"/>
          </a:p>
          <a:p>
            <a:r>
              <a:rPr lang="cs-CZ" dirty="0" smtClean="0"/>
              <a:t>Raketa </a:t>
            </a:r>
            <a:r>
              <a:rPr lang="cs-CZ" dirty="0"/>
              <a:t>V-2 zas dokázala účinněji napáchat velké škody. Když jí došlo palivo obrátila se do střemhlavého letu a pokud spadla na budovu, zapíchla se do ní a téměř dokonale jí zdemolovala. </a:t>
            </a:r>
            <a:endParaRPr lang="cs-CZ" dirty="0" smtClean="0"/>
          </a:p>
          <a:p>
            <a:r>
              <a:rPr lang="cs-CZ" dirty="0" smtClean="0"/>
              <a:t>Rakety </a:t>
            </a:r>
            <a:r>
              <a:rPr lang="cs-CZ" dirty="0"/>
              <a:t>V-1 a V-2 se původně vyvíjely a vyráběly v Peenemuende, které se nachází na severní části ostrova Usedom. Areál byl od ostatního světa oddělen ostnatým drátem a rozděloval se na dvě části Peenemuende-východ, který spadal pod správu Wehrmachtu, tak jako celý projekt rakety </a:t>
            </a:r>
            <a:r>
              <a:rPr lang="cs-CZ" dirty="0" smtClean="0"/>
              <a:t>V-2 </a:t>
            </a:r>
            <a:r>
              <a:rPr lang="cs-CZ" dirty="0"/>
              <a:t>a Peenemuende-západ, kde se nacházelo letiště Luftwaffe a probíhaly experimenty se střelou V-1, raketovými stíhačkami apod.</a:t>
            </a:r>
          </a:p>
          <a:p>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40" y="0"/>
            <a:ext cx="3819914" cy="18025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659" y="1781175"/>
            <a:ext cx="7743825" cy="5076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6" name="Picture 6" descr="http://www.battlefield-site.co.uk/V1cutaway.gi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603096" y="-263"/>
            <a:ext cx="3540904" cy="1989103"/>
          </a:xfrm>
          <a:prstGeom prst="rect">
            <a:avLst/>
          </a:prstGeom>
          <a:noFill/>
          <a:extLst>
            <a:ext uri="{909E8E84-426E-40DD-AFC4-6F175D3DCCD1}">
              <a14:hiddenFill xmlns:a14="http://schemas.microsoft.com/office/drawing/2010/main" xmlns="">
                <a:solidFill>
                  <a:srgbClr val="FFFFFF"/>
                </a:solidFill>
              </a14:hiddenFill>
            </a:ext>
          </a:extLst>
        </p:spPr>
      </p:pic>
      <p:sp>
        <p:nvSpPr>
          <p:cNvPr id="3" name="Obdélník 2"/>
          <p:cNvSpPr/>
          <p:nvPr/>
        </p:nvSpPr>
        <p:spPr>
          <a:xfrm>
            <a:off x="7587164" y="3212976"/>
            <a:ext cx="1556836"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V-1</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652" y="31252"/>
            <a:ext cx="4938692" cy="68349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39" y="0"/>
            <a:ext cx="4220537" cy="328498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580112" y="3231183"/>
            <a:ext cx="2736304" cy="365570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i="1" u="sng" dirty="0"/>
              <a:t>Zázračná zbraň V-3, ohnivé šípy</a:t>
            </a:r>
            <a:endParaRPr lang="cs-CZ" u="sng" dirty="0"/>
          </a:p>
        </p:txBody>
      </p:sp>
      <p:sp>
        <p:nvSpPr>
          <p:cNvPr id="3" name="Zástupný symbol pro obsah 2"/>
          <p:cNvSpPr>
            <a:spLocks noGrp="1"/>
          </p:cNvSpPr>
          <p:nvPr>
            <p:ph idx="1"/>
          </p:nvPr>
        </p:nvSpPr>
        <p:spPr/>
        <p:txBody>
          <a:bodyPr>
            <a:normAutofit lnSpcReduction="10000"/>
          </a:bodyPr>
          <a:lstStyle/>
          <a:p>
            <a:r>
              <a:rPr lang="cs-CZ" sz="4000" b="1" i="1" dirty="0"/>
              <a:t>Mezi zázračné zbraně (wunderwaffen), později zvané </a:t>
            </a:r>
            <a:br>
              <a:rPr lang="cs-CZ" sz="4000" b="1" i="1" dirty="0"/>
            </a:br>
            <a:r>
              <a:rPr lang="cs-CZ" sz="4000" b="1" i="1" dirty="0"/>
              <a:t>zbraně odplaty (vergeltungswaffen) patřila také zbraň V-3. </a:t>
            </a:r>
            <a:r>
              <a:rPr lang="cs-CZ" b="1" i="1" dirty="0"/>
              <a:t/>
            </a:r>
            <a:br>
              <a:rPr lang="cs-CZ" b="1" i="1" dirty="0"/>
            </a:br>
            <a:endParaRPr lang="cs-CZ"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398978"/>
          </a:xfrm>
        </p:spPr>
        <p:txBody>
          <a:bodyPr>
            <a:normAutofit/>
          </a:bodyPr>
          <a:lstStyle/>
          <a:p>
            <a:r>
              <a:rPr lang="cs-CZ" sz="3000" dirty="0"/>
              <a:t>Realizaci projektu V-3 schválil Hitler v létě roku 1943. </a:t>
            </a:r>
            <a:endParaRPr lang="cs-CZ" sz="3000" dirty="0" smtClean="0"/>
          </a:p>
          <a:p>
            <a:r>
              <a:rPr lang="cs-CZ" sz="3000" dirty="0" smtClean="0"/>
              <a:t>Mělo </a:t>
            </a:r>
            <a:r>
              <a:rPr lang="cs-CZ" sz="3000" dirty="0"/>
              <a:t>jít o baterie dalekonosných děl zabudovaných ve skále a namířené jedním směrem, které měly střílet tři metry dlouhé šípovité střely ráže 152 mm vážící 150 kg (z toho 25 kg výbušná nálož). Hlaveň děla měla mít délku 127 metrů. </a:t>
            </a:r>
            <a:endParaRPr lang="cs-CZ" sz="3000" dirty="0" smtClean="0"/>
          </a:p>
          <a:p>
            <a:r>
              <a:rPr lang="cs-CZ" sz="3000" dirty="0" smtClean="0"/>
              <a:t>Hitler </a:t>
            </a:r>
            <a:r>
              <a:rPr lang="cs-CZ" sz="3000" dirty="0"/>
              <a:t>navrhl, aby střely byly vybaveny zápalnými hlavicemi.</a:t>
            </a:r>
            <a:endParaRPr lang="cs-CZ"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6067000"/>
          </a:xfrm>
        </p:spPr>
        <p:txBody>
          <a:bodyPr>
            <a:normAutofit fontScale="92500" lnSpcReduction="10000"/>
          </a:bodyPr>
          <a:lstStyle/>
          <a:p>
            <a:r>
              <a:rPr lang="cs-CZ" dirty="0"/>
              <a:t>Praktické realizace se plán dočkal ve skále u Mimoyecques v severní Francii, asi deset kilometrů od kanálu La Manche. Dělo mělo být namířeno na Londýn, který byl vzdálen asi 160 km. Do vápencové skály zde byl v roce 1944 vyhlouben bunkr s celkem 25 šachtami pro 25 hlavní. Podle plánu měl být Londýn zasypán až 600 šípovitými střelami denně. </a:t>
            </a:r>
          </a:p>
          <a:p>
            <a:r>
              <a:rPr lang="cs-CZ" dirty="0"/>
              <a:t>Aby střela doletěla až do Londýna, bylo třeba jí udělit vysokou úsťovou rychlost, alespoň 1500 m/s. Po odpálení hlavní nálože měly střelu urychlovat druhotné nálože, elektricky odpalované v postranních komorách podél 127 metrů dlouhé hlavně. </a:t>
            </a:r>
          </a:p>
          <a:p>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6067000"/>
          </a:xfrm>
        </p:spPr>
        <p:txBody>
          <a:bodyPr>
            <a:normAutofit fontScale="70000" lnSpcReduction="20000"/>
          </a:bodyPr>
          <a:lstStyle/>
          <a:p>
            <a:r>
              <a:rPr lang="cs-CZ" sz="3400" dirty="0"/>
              <a:t>Během testů, které probíhaly v letech 1943 - 1944, musely být odstraněny mnohé technické problémy a střela byla i po mnoha úpravách letově velmi nestabilní. </a:t>
            </a:r>
            <a:endParaRPr lang="cs-CZ" sz="3400" dirty="0" smtClean="0"/>
          </a:p>
          <a:p>
            <a:r>
              <a:rPr lang="cs-CZ" sz="3400" dirty="0" smtClean="0"/>
              <a:t>Při </a:t>
            </a:r>
            <a:r>
              <a:rPr lang="cs-CZ" sz="3400" dirty="0"/>
              <a:t>pokusech s menšími prototypy došlo několikrát k roztržení hlavně děla. Také přesnost zásahu nebyla příliš velká, ale to u tak velkého cíle jako byl Londýn příliš nevadilo. Na výrobě střel se měly podílet i české firmy Škoda a Vítkovice. </a:t>
            </a:r>
          </a:p>
          <a:p>
            <a:r>
              <a:rPr lang="cs-CZ" sz="3400" dirty="0"/>
              <a:t>"Pumpa" měla být hotova do září 1944, ale naštěstí tento plán nevyšel. Spojenci, kteří se obávali německých raket a neustále prováděli letecký průzkum severofrancouzského pobřeží, několikrát Mimoyecques bombardovali (domnívali se, že jde o bunkr pro rakety) a velmi těžce bunkr poškodili. Navíc byla oblast kolem Mimoyecques už v srpnu 1944 obsazena kanadskými vojsky. </a:t>
            </a:r>
          </a:p>
          <a:p>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3077509"/>
            <a:ext cx="2543175" cy="38052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90839" y="2973784"/>
            <a:ext cx="2419350" cy="3886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0" y="28242"/>
            <a:ext cx="4211960" cy="307874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241202" y="-26742"/>
            <a:ext cx="4902798" cy="291805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4" name="Picture 6"/>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510189" y="2877267"/>
            <a:ext cx="2633811" cy="3968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i="1" u="sng" dirty="0"/>
              <a:t>Messerschmitt Me 262 Schwalbe</a:t>
            </a:r>
            <a:endParaRPr lang="cs-CZ" u="sng" dirty="0"/>
          </a:p>
        </p:txBody>
      </p:sp>
      <p:sp>
        <p:nvSpPr>
          <p:cNvPr id="3" name="Zástupný symbol pro obsah 2"/>
          <p:cNvSpPr>
            <a:spLocks noGrp="1"/>
          </p:cNvSpPr>
          <p:nvPr>
            <p:ph sz="half" idx="1"/>
          </p:nvPr>
        </p:nvSpPr>
        <p:spPr>
          <a:xfrm>
            <a:off x="-33012" y="0"/>
            <a:ext cx="3931920" cy="5301208"/>
          </a:xfrm>
        </p:spPr>
        <p:txBody>
          <a:bodyPr>
            <a:noAutofit/>
          </a:bodyPr>
          <a:lstStyle/>
          <a:p>
            <a:r>
              <a:rPr lang="cs-CZ" sz="4000" b="1" i="1" dirty="0"/>
              <a:t>První bojově nasazené proudové letadlo Messerschmitt Me 262 Schwalbe. </a:t>
            </a:r>
            <a:endParaRPr lang="cs-CZ" sz="4000" dirty="0"/>
          </a:p>
        </p:txBody>
      </p:sp>
      <p:sp>
        <p:nvSpPr>
          <p:cNvPr id="4" name="Zástupný symbol pro obsah 3"/>
          <p:cNvSpPr>
            <a:spLocks noGrp="1"/>
          </p:cNvSpPr>
          <p:nvPr>
            <p:ph sz="half" idx="2"/>
          </p:nvPr>
        </p:nvSpPr>
        <p:spPr/>
        <p:txBody>
          <a:bodyPr/>
          <a:lstStyle/>
          <a:p>
            <a:endParaRPr lang="cs-CZ"/>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865806" y="1268760"/>
            <a:ext cx="4286250" cy="2752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92500" lnSpcReduction="10000"/>
          </a:bodyPr>
          <a:lstStyle/>
          <a:p>
            <a:r>
              <a:rPr lang="cs-CZ" dirty="0">
                <a:effectLst>
                  <a:outerShdw blurRad="38100" dist="38100" dir="2700000" algn="tl">
                    <a:srgbClr val="000000">
                      <a:alpha val="43137"/>
                    </a:srgbClr>
                  </a:outerShdw>
                </a:effectLst>
              </a:rPr>
              <a:t>V letounu Me 262 vytvořil německý průmysl stroj, který mohl obnovit panství Luftwaffe na nebi nad Německem a případně vyhrát válku ve vzduchu. </a:t>
            </a:r>
            <a:r>
              <a:rPr lang="cs-CZ" dirty="0"/>
              <a:t>Ve srovnání se spojeneckými stíhačkami té doby, včetně Meteoru I z výzbroje RAF, byl rychlejší, početnější a učinnější. </a:t>
            </a:r>
          </a:p>
          <a:p>
            <a:r>
              <a:rPr lang="cs-CZ" dirty="0">
                <a:effectLst>
                  <a:outerShdw blurRad="38100" dist="38100" dir="2700000" algn="tl">
                    <a:srgbClr val="000000">
                      <a:alpha val="43137"/>
                    </a:srgbClr>
                  </a:outerShdw>
                </a:effectLst>
              </a:rPr>
              <a:t>Radarem vybavené noční stíhací verze a modely určené k zastavení a zničení mračen spojeneckých bombardérů byly již připraveny k nasazení a Spojenci proti nim neměli zbraň. </a:t>
            </a:r>
            <a:r>
              <a:rPr lang="cs-CZ" dirty="0"/>
              <a:t>Již několik let probíhající program, ale pozdržel oficiální nezájem a Hitlerův požadavek, aby nejvýkonnější proudový letoun světa sloužil jako bombardér! </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398978"/>
          </a:xfrm>
        </p:spPr>
        <p:txBody>
          <a:bodyPr>
            <a:normAutofit fontScale="70000" lnSpcReduction="20000"/>
          </a:bodyPr>
          <a:lstStyle/>
          <a:p>
            <a:r>
              <a:rPr lang="cs-CZ" dirty="0"/>
              <a:t>Přesto byl Me 262 skvělým strojem, a zatímco spojenecké proudové letouny ještě nebyly k bojovým jednotkám zařazeny či nebyly nasazovány proti nepřátelskému letectvu, zničilo sto nasazených Me 262 mnohem více než sto spojeneckých bombardérů a stíhaček. I v podmínkách neodvratného konce předvedly Me 262 co dovedou. Když pod nátlakem okolí Hitler odvolal svůj rozkaz, aby "Schwalbe" sloužil jako bombardér, začala urychleně výroba čistě stíhací verze Me 262 A-1 pro další stíhací jednotky. </a:t>
            </a:r>
          </a:p>
          <a:p>
            <a:r>
              <a:rPr lang="cs-CZ" dirty="0"/>
              <a:t>Na změnu Hitlerova názoru měly jistě vliv úspěchy komanda Nowotny, které bylo jediné do této doby vyzbrojeno stíhacím Me 262. Hitlerovo rozhodnutí zpočátku roku 1945 však přišlo pozdě. Vzdušný prostor nad Německem již absolutně ovládli spojenci a proto nebylo jediného bezpečného letiště. Navíc se objevily problémy s nedostatečným výcvikem pilotů a nedostatkem pohonných hmot. Spojenci považovali Me 262 za nebezpečný zbytek protivníkových sil a proto pořádali na jejich základny neustálé nájezdy. </a:t>
            </a:r>
          </a:p>
          <a:p>
            <a:endParaRPr lang="cs-CZ"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145" y="260648"/>
            <a:ext cx="9131284" cy="63367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Messerschmitt Me 163 Komet</a:t>
            </a:r>
            <a:endParaRPr lang="cs-CZ" u="sng" dirty="0"/>
          </a:p>
        </p:txBody>
      </p:sp>
      <p:sp>
        <p:nvSpPr>
          <p:cNvPr id="3" name="Zástupný symbol pro obsah 2"/>
          <p:cNvSpPr>
            <a:spLocks noGrp="1"/>
          </p:cNvSpPr>
          <p:nvPr>
            <p:ph sz="half" idx="1"/>
          </p:nvPr>
        </p:nvSpPr>
        <p:spPr/>
        <p:txBody>
          <a:bodyPr>
            <a:normAutofit fontScale="70000" lnSpcReduction="20000"/>
          </a:bodyPr>
          <a:lstStyle/>
          <a:p>
            <a:r>
              <a:rPr lang="cs-CZ" sz="4000" b="1" i="1" dirty="0"/>
              <a:t>Ze všech letadel, jež se účastnila druhé světové válce, byl Me 163 Komet nejradikálnější a skutečně futuristickou konstrukcí připomínajíc netopýra! </a:t>
            </a:r>
            <a:endParaRPr lang="cs-CZ" sz="4000" dirty="0"/>
          </a:p>
        </p:txBody>
      </p:sp>
      <p:sp>
        <p:nvSpPr>
          <p:cNvPr id="7" name="Zástupný symbol pro obsah 6"/>
          <p:cNvSpPr>
            <a:spLocks noGrp="1"/>
          </p:cNvSpPr>
          <p:nvPr>
            <p:ph sz="half" idx="2"/>
          </p:nvPr>
        </p:nvSpPr>
        <p:spPr/>
        <p:txBody>
          <a:bodyPr>
            <a:normAutofit fontScale="70000" lnSpcReduction="20000"/>
          </a:bodyPr>
          <a:lstStyle/>
          <a:p>
            <a:endParaRPr lang="cs-CZ" dirty="0"/>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860032" y="476672"/>
            <a:ext cx="3714750" cy="4800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398978"/>
          </a:xfrm>
        </p:spPr>
        <p:txBody>
          <a:bodyPr>
            <a:noAutofit/>
          </a:bodyPr>
          <a:lstStyle/>
          <a:p>
            <a:r>
              <a:rPr lang="cs-CZ" sz="2300" dirty="0"/>
              <a:t>Myšlenka přepadového stíhacího letounu s krátkým doletem, určeného k lokální protivzdušné obraně, poháněného raketovým motorem, měla jistě své opodstatnění a Spojencům mohla uškodit mnohem více než tomu nakonec bylo. </a:t>
            </a:r>
            <a:endParaRPr lang="cs-CZ" sz="2300" dirty="0" smtClean="0"/>
          </a:p>
          <a:p>
            <a:r>
              <a:rPr lang="cs-CZ" sz="2300" dirty="0"/>
              <a:t>V březnu 1938 byly již plány hotovy, v lednu 1939 byl celý projekt předán firmě </a:t>
            </a:r>
            <a:r>
              <a:rPr lang="cs-CZ" sz="2300" dirty="0" err="1"/>
              <a:t>Messerschmitt</a:t>
            </a:r>
            <a:r>
              <a:rPr lang="cs-CZ" sz="2300" dirty="0"/>
              <a:t>. Krátce potom vzlétl s raketovým motorem Walter R I-203 pokusný He 176. Výsledky získané z těchto pokusů byly chabé, jakmile byl ale shodný motor zastavěn do DFS 194, dosáhl bezocasý letoun rychlosti 550 km/h a měl fantastickou stoupavost. Koncepce raketového stíhacího letounu byla rychle schválena a na jaře 1941 začaly pokusné lety bezmotorového </a:t>
            </a:r>
            <a:r>
              <a:rPr lang="cs-CZ" sz="2300" dirty="0" err="1"/>
              <a:t>Me</a:t>
            </a:r>
            <a:r>
              <a:rPr lang="cs-CZ" sz="2300" dirty="0"/>
              <a:t> 163V-1. Oproti letadlům s klasickými kormidly se vznášel jako </a:t>
            </a:r>
            <a:r>
              <a:rPr lang="cs-CZ" sz="2300" dirty="0" smtClean="0"/>
              <a:t>pták.</a:t>
            </a:r>
            <a:endParaRPr lang="cs-CZ" sz="23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418928"/>
          </a:xfrm>
        </p:spPr>
        <p:txBody>
          <a:bodyPr>
            <a:normAutofit fontScale="92500" lnSpcReduction="20000"/>
          </a:bodyPr>
          <a:lstStyle/>
          <a:p>
            <a:r>
              <a:rPr lang="cs-CZ" dirty="0"/>
              <a:t>V období červenec-</a:t>
            </a:r>
            <a:r>
              <a:rPr lang="cs-CZ" dirty="0" err="1"/>
              <a:t>zaří</a:t>
            </a:r>
            <a:r>
              <a:rPr lang="cs-CZ" dirty="0"/>
              <a:t> 1941 se pouštěl Dittmar již s raketovým motorem do světa stále vyšších rychlostí; na konci všeho byl 2. října 1941 nový světový rychlostní, pečlivě ze země změřený rekord, jehož hodnota se pohybovala okolo 1004 km/h. Letové vlastnosti všech verzí Me 163 byly vždy vynikající, nesčetné problémy vyvolaly a </a:t>
            </a:r>
            <a:r>
              <a:rPr lang="cs-CZ" dirty="0" err="1"/>
              <a:t>katasrofy</a:t>
            </a:r>
            <a:r>
              <a:rPr lang="cs-CZ" dirty="0"/>
              <a:t> zavinily nebezpečné pohonné látky, poruchy hydrauliky, obtížnost přistání, především za větru, ale i vysoké nároky kladené během přistání na pilota. Všechno muselo probíhat naprosto přesně, protože pokud se letoun odchyloval od kursu, točil se nebo šel na přistáni moc rychle, hrozilo, že se převrátí na záda a zbylé palivo exploduje. </a:t>
            </a:r>
          </a:p>
          <a:p>
            <a:endParaRPr lang="cs-CZ"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404664"/>
            <a:ext cx="9115304" cy="606167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62" y="0"/>
            <a:ext cx="4999885" cy="6858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5400000">
            <a:off x="3657776" y="1371778"/>
            <a:ext cx="6832493" cy="41399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Dělo Dora</a:t>
            </a:r>
            <a:endParaRPr lang="cs-CZ" u="sng" dirty="0"/>
          </a:p>
        </p:txBody>
      </p:sp>
      <p:sp>
        <p:nvSpPr>
          <p:cNvPr id="3" name="Zástupný symbol pro obsah 2"/>
          <p:cNvSpPr>
            <a:spLocks noGrp="1"/>
          </p:cNvSpPr>
          <p:nvPr>
            <p:ph sz="half" idx="1"/>
          </p:nvPr>
        </p:nvSpPr>
        <p:spPr/>
        <p:txBody>
          <a:bodyPr>
            <a:normAutofit fontScale="92500" lnSpcReduction="10000"/>
          </a:bodyPr>
          <a:lstStyle/>
          <a:p>
            <a:r>
              <a:rPr lang="cs-CZ" b="1" i="1" dirty="0"/>
              <a:t>Kruppovi závody postavili obrovské dělo, které se pohybovalo po dvoukolejné železnici a dostalo název Dora nebo též Gustav. Toto dělo je zapsáno v Guinnessově knize rekordů jako největší dělo světa. </a:t>
            </a:r>
            <a:endParaRPr lang="cs-CZ" dirty="0"/>
          </a:p>
        </p:txBody>
      </p:sp>
      <p:pic>
        <p:nvPicPr>
          <p:cNvPr id="1331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90798" y="4653136"/>
            <a:ext cx="5553202" cy="217669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705" y="2893"/>
            <a:ext cx="4809729" cy="31228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0154" y="3125703"/>
            <a:ext cx="4818178" cy="37903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57084" y="836712"/>
            <a:ext cx="4355976" cy="53557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77500" lnSpcReduction="20000"/>
          </a:bodyPr>
          <a:lstStyle/>
          <a:p>
            <a:r>
              <a:rPr lang="cs-CZ" dirty="0"/>
              <a:t>Nesmírné dělo jaké může jen existovat. Byli vyrobeny dva kusy těchto neuvěřitelných děl. Byly vyráběny u Kruppa pro Třetí říši během </a:t>
            </a:r>
            <a:r>
              <a:rPr lang="cs-CZ" dirty="0" smtClean="0"/>
              <a:t>druhé </a:t>
            </a:r>
            <a:r>
              <a:rPr lang="cs-CZ" dirty="0"/>
              <a:t>světové války. Hitler chtěl "dělo schopné prorazit metrové pancíře, sedm metrů betonu, nebo třicet metrů hustou zem". Jak můžete vidět nakonec vzniklo železniční dělo, ale tak velké, že muselo jet po dvouch kolejích, aby se zajistila stabilita, pevnost a rozložila ohromná váha děla. </a:t>
            </a:r>
            <a:endParaRPr lang="cs-CZ" dirty="0" smtClean="0"/>
          </a:p>
          <a:p>
            <a:r>
              <a:rPr lang="cs-CZ" dirty="0" smtClean="0"/>
              <a:t>Podvozek </a:t>
            </a:r>
            <a:r>
              <a:rPr lang="cs-CZ" dirty="0"/>
              <a:t>mohl nést tři kalibry: 700, 800 a dokonce 1000 mm ! Ještě teď, si můžeme těžko představit ohromnou 290 tun vážící ocelovou trubici, hlaveň 32 metrů dlouhou vyrobenou jako monoblok, technologicky jistě velmi náročné. Dělo vysoké jako 4-patrová budova: tato nadměrná velikost si vyžádala přiměřené dlouhou přípravu, a počáteční dodací lhůta během roku 1940 se prodlužuje o rok. Dělo bylo hotové v roce 1941, ale ještě podstupuje testování v Hillerslebenu. </a:t>
            </a:r>
            <a:endParaRPr lang="cs-CZ" dirty="0" smtClean="0"/>
          </a:p>
          <a:p>
            <a:r>
              <a:rPr lang="cs-CZ" dirty="0" smtClean="0"/>
              <a:t>Teprve </a:t>
            </a:r>
            <a:r>
              <a:rPr lang="cs-CZ" dirty="0"/>
              <a:t>v roce 1942 je definitivně připraveno ke skutečné bojové akci. </a:t>
            </a:r>
          </a:p>
          <a:p>
            <a:pPr>
              <a:buNone/>
            </a:pPr>
            <a:endParaRPr lang="cs-CZ"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6067000"/>
          </a:xfrm>
        </p:spPr>
        <p:txBody>
          <a:bodyPr>
            <a:normAutofit fontScale="92500" lnSpcReduction="20000"/>
          </a:bodyPr>
          <a:lstStyle/>
          <a:p>
            <a:r>
              <a:rPr lang="cs-CZ" dirty="0"/>
              <a:t>Bohužel v té době (pro dělo) existuje už jen málo terčů. Maginotova linie už byla dávno proražena, a Gibraltar? Franco se tomu brání. </a:t>
            </a:r>
            <a:endParaRPr lang="cs-CZ" dirty="0" smtClean="0"/>
          </a:p>
          <a:p>
            <a:r>
              <a:rPr lang="cs-CZ" dirty="0" smtClean="0"/>
              <a:t>Těžký </a:t>
            </a:r>
            <a:r>
              <a:rPr lang="cs-CZ" dirty="0"/>
              <a:t>Gustav byl použít aspoň při odstřelování Sevastopolu. Během pěti dnů, dělo vystřelilo 48 nábojů na 7 cílů v Sevastopolu. Jeho monstrózní síla zničila Sevastopolskou pevnost, každý výstřel napáchal velkou škodu. Třesk z děla si můžete představit jako zvuk z apokalypsy, kdy 7 tunový náboj je vystřelen za použití tisíce liber střelného prachu, dost na to, aby ho poslal desítky kilometrů daleko. To není sci-fi, to bylo šílenství tyrana. </a:t>
            </a:r>
          </a:p>
          <a:p>
            <a:r>
              <a:rPr lang="cs-CZ" dirty="0"/>
              <a:t>V některých projektech byla také uvažována varianta, že místo po železnici by se dělo pohybovalo po pásech.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2700" b="1" u="sng" dirty="0" smtClean="0"/>
              <a:t/>
            </a:r>
            <a:br>
              <a:rPr lang="cs-CZ" sz="2700" b="1" u="sng" dirty="0" smtClean="0"/>
            </a:br>
            <a:r>
              <a:rPr lang="cs-CZ" sz="2700" u="sng" dirty="0" smtClean="0"/>
              <a:t/>
            </a:r>
            <a:br>
              <a:rPr lang="cs-CZ" sz="2700" u="sng" dirty="0" smtClean="0"/>
            </a:br>
            <a:r>
              <a:rPr lang="cs-CZ" sz="2700" b="1" u="sng" dirty="0" smtClean="0"/>
              <a:t>Železniční </a:t>
            </a:r>
            <a:r>
              <a:rPr lang="cs-CZ" sz="2700" b="1" u="sng" dirty="0"/>
              <a:t>dělo Dora (Tlustý Gustav) - technické údaje:</a:t>
            </a:r>
            <a:r>
              <a:rPr lang="cs-CZ" dirty="0"/>
              <a:t/>
            </a:r>
            <a:br>
              <a:rPr lang="cs-CZ" dirty="0"/>
            </a:br>
            <a:endParaRPr lang="cs-CZ" dirty="0"/>
          </a:p>
        </p:txBody>
      </p:sp>
      <p:sp>
        <p:nvSpPr>
          <p:cNvPr id="3" name="Zástupný symbol pro obsah 2"/>
          <p:cNvSpPr>
            <a:spLocks noGrp="1"/>
          </p:cNvSpPr>
          <p:nvPr>
            <p:ph idx="1"/>
          </p:nvPr>
        </p:nvSpPr>
        <p:spPr/>
        <p:txBody>
          <a:bodyPr/>
          <a:lstStyle/>
          <a:p>
            <a:r>
              <a:rPr lang="cs-CZ" dirty="0"/>
              <a:t>náboje ráže 800 mm </a:t>
            </a:r>
          </a:p>
          <a:p>
            <a:r>
              <a:rPr lang="cs-CZ" dirty="0"/>
              <a:t>hlaveň délky 32.5 m </a:t>
            </a:r>
          </a:p>
          <a:p>
            <a:r>
              <a:rPr lang="cs-CZ" dirty="0"/>
              <a:t>náboj o hmotnosti 4800 kg, dostřel 47 km nebo protipanceřový 7000 kg, dostřel 38 km </a:t>
            </a:r>
          </a:p>
          <a:p>
            <a:r>
              <a:rPr lang="cs-CZ" dirty="0"/>
              <a:t>délka střely s nábojnici 7.8 m </a:t>
            </a:r>
          </a:p>
          <a:p>
            <a:pPr>
              <a:buNone/>
            </a:pPr>
            <a:endParaRPr lang="cs-CZ"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95736" y="0"/>
            <a:ext cx="5112568" cy="6858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u="sng" dirty="0"/>
              <a:t>Moždíř Karl</a:t>
            </a:r>
            <a:endParaRPr lang="cs-CZ" u="sng" dirty="0"/>
          </a:p>
        </p:txBody>
      </p:sp>
      <p:sp>
        <p:nvSpPr>
          <p:cNvPr id="3" name="Zástupný symbol pro obsah 2"/>
          <p:cNvSpPr>
            <a:spLocks noGrp="1"/>
          </p:cNvSpPr>
          <p:nvPr>
            <p:ph sz="half" idx="1"/>
          </p:nvPr>
        </p:nvSpPr>
        <p:spPr/>
        <p:txBody>
          <a:bodyPr>
            <a:normAutofit/>
          </a:bodyPr>
          <a:lstStyle/>
          <a:p>
            <a:r>
              <a:rPr lang="cs-CZ" sz="4800" b="1" i="1" dirty="0"/>
              <a:t>Největší moždíř použitý v bojové akci. </a:t>
            </a:r>
            <a:endParaRPr lang="cs-CZ" sz="4800" dirty="0"/>
          </a:p>
        </p:txBody>
      </p:sp>
      <p:sp>
        <p:nvSpPr>
          <p:cNvPr id="4" name="Zástupný symbol pro obsah 3"/>
          <p:cNvSpPr>
            <a:spLocks noGrp="1"/>
          </p:cNvSpPr>
          <p:nvPr>
            <p:ph sz="half" idx="2"/>
          </p:nvPr>
        </p:nvSpPr>
        <p:spPr/>
        <p:txBody>
          <a:bodyPr/>
          <a:lstStyle/>
          <a:p>
            <a:endParaRPr lang="cs-CZ" dirty="0"/>
          </a:p>
        </p:txBody>
      </p:sp>
      <p:pic>
        <p:nvPicPr>
          <p:cNvPr id="1638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388645" y="1700808"/>
            <a:ext cx="4762500" cy="2752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620688"/>
            <a:ext cx="9115468" cy="54464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 y="620688"/>
            <a:ext cx="9151883" cy="56166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333083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u="sng" dirty="0" smtClean="0"/>
              <a:t>USA</a:t>
            </a:r>
            <a:endParaRPr lang="cs-CZ" u="sng" dirty="0"/>
          </a:p>
        </p:txBody>
      </p:sp>
      <p:sp>
        <p:nvSpPr>
          <p:cNvPr id="4" name="Podnadpis 3"/>
          <p:cNvSpPr>
            <a:spLocks noGrp="1"/>
          </p:cNvSpPr>
          <p:nvPr>
            <p:ph type="subTitle" idx="1"/>
          </p:nvPr>
        </p:nvSpPr>
        <p:spPr/>
        <p:txBody>
          <a:bodyPr/>
          <a:lstStyle/>
          <a:p>
            <a:r>
              <a:rPr lang="cs-CZ" dirty="0" smtClean="0"/>
              <a:t>Atomová bomba</a:t>
            </a:r>
            <a:endParaRPr lang="cs-CZ" dirty="0"/>
          </a:p>
        </p:txBody>
      </p:sp>
      <p:pic>
        <p:nvPicPr>
          <p:cNvPr id="1026" name="Picture 2"/>
          <p:cNvPicPr>
            <a:picLocks noChangeAspect="1" noChangeArrowheads="1"/>
          </p:cNvPicPr>
          <p:nvPr/>
        </p:nvPicPr>
        <p:blipFill>
          <a:blip r:embed="rId2" cstate="print"/>
          <a:srcRect/>
          <a:stretch>
            <a:fillRect/>
          </a:stretch>
        </p:blipFill>
        <p:spPr bwMode="auto">
          <a:xfrm>
            <a:off x="357158" y="3714752"/>
            <a:ext cx="3781425" cy="27432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3714744" y="0"/>
            <a:ext cx="3271190" cy="3571876"/>
          </a:xfrm>
          <a:prstGeom prst="rect">
            <a:avLst/>
          </a:prstGeom>
          <a:noFill/>
          <a:ln w="9525">
            <a:noFill/>
            <a:miter lim="800000"/>
            <a:headEnd/>
            <a:tailEnd/>
          </a:ln>
          <a:effectLst/>
        </p:spPr>
      </p:pic>
      <p:pic>
        <p:nvPicPr>
          <p:cNvPr id="1028" name="Picture 4"/>
          <p:cNvPicPr>
            <a:picLocks noChangeAspect="1" noChangeArrowheads="1"/>
          </p:cNvPicPr>
          <p:nvPr/>
        </p:nvPicPr>
        <p:blipFill>
          <a:blip r:embed="rId4" cstate="print"/>
          <a:srcRect/>
          <a:stretch>
            <a:fillRect/>
          </a:stretch>
        </p:blipFill>
        <p:spPr bwMode="auto">
          <a:xfrm>
            <a:off x="1071538" y="0"/>
            <a:ext cx="2214546" cy="358846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a:bodyPr>
          <a:lstStyle/>
          <a:p>
            <a:r>
              <a:rPr lang="cs-CZ" sz="3200" b="1" u="sng" dirty="0" smtClean="0">
                <a:effectLst>
                  <a:outerShdw blurRad="38100" dist="38100" dir="2700000" algn="tl">
                    <a:srgbClr val="000000">
                      <a:alpha val="43137"/>
                    </a:srgbClr>
                  </a:outerShdw>
                </a:effectLst>
              </a:rPr>
              <a:t>Jaderná zbraň</a:t>
            </a:r>
            <a:r>
              <a:rPr lang="cs-CZ" sz="3200" u="sng" dirty="0" smtClean="0">
                <a:effectLst>
                  <a:outerShdw blurRad="38100" dist="38100" dir="2700000" algn="tl">
                    <a:srgbClr val="000000">
                      <a:alpha val="43137"/>
                    </a:srgbClr>
                  </a:outerShdw>
                </a:effectLst>
              </a:rPr>
              <a:t> </a:t>
            </a:r>
            <a:r>
              <a:rPr lang="cs-CZ" sz="3200" dirty="0" smtClean="0"/>
              <a:t>(resp. </a:t>
            </a:r>
            <a:r>
              <a:rPr lang="cs-CZ" sz="3200" b="1" u="sng" dirty="0" smtClean="0">
                <a:effectLst>
                  <a:outerShdw blurRad="38100" dist="38100" dir="2700000" algn="tl">
                    <a:srgbClr val="000000">
                      <a:alpha val="43137"/>
                    </a:srgbClr>
                  </a:outerShdw>
                </a:effectLst>
              </a:rPr>
              <a:t>atomová zbraň</a:t>
            </a:r>
            <a:r>
              <a:rPr lang="cs-CZ" sz="3200" dirty="0" smtClean="0"/>
              <a:t>) je zbraň hromadného ničení, založená na principu neřízené řetězové reakce jader těžkých prvků. Mezi jaderné zbraně se někdy řadí i zbraně založené na slučování jader lehkých prvků (termonukleární zbraň), případně i zbraně, kde štěpný materiál slouží jen jako zdroj radioaktivního zamoření cílové oblasti (tzv. </a:t>
            </a:r>
            <a:r>
              <a:rPr lang="cs-CZ" sz="3200" i="1" dirty="0" smtClean="0"/>
              <a:t>špinavá bomba</a:t>
            </a:r>
            <a:r>
              <a:rPr lang="cs-CZ" sz="3200" dirty="0" smtClean="0"/>
              <a:t>).</a:t>
            </a:r>
          </a:p>
          <a:p>
            <a:endParaRPr lang="cs-CZ"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502px-Nagasakibomb.jpg"/>
          <p:cNvPicPr>
            <a:picLocks noChangeAspect="1"/>
          </p:cNvPicPr>
          <p:nvPr/>
        </p:nvPicPr>
        <p:blipFill>
          <a:blip r:embed="rId2" cstate="print"/>
          <a:stretch>
            <a:fillRect/>
          </a:stretch>
        </p:blipFill>
        <p:spPr>
          <a:xfrm>
            <a:off x="0" y="0"/>
            <a:ext cx="5737860" cy="6858000"/>
          </a:xfrm>
          <a:prstGeom prst="rect">
            <a:avLst/>
          </a:prstGeom>
        </p:spPr>
      </p:pic>
      <p:sp>
        <p:nvSpPr>
          <p:cNvPr id="6" name="TextovéPole 5"/>
          <p:cNvSpPr txBox="1"/>
          <p:nvPr/>
        </p:nvSpPr>
        <p:spPr>
          <a:xfrm>
            <a:off x="5715008" y="2928934"/>
            <a:ext cx="3143272" cy="1200329"/>
          </a:xfrm>
          <a:prstGeom prst="rect">
            <a:avLst/>
          </a:prstGeom>
          <a:noFill/>
        </p:spPr>
        <p:txBody>
          <a:bodyPr wrap="square" rtlCol="0">
            <a:spAutoFit/>
          </a:bodyPr>
          <a:lstStyle/>
          <a:p>
            <a:r>
              <a:rPr lang="cs-CZ" dirty="0" smtClean="0"/>
              <a:t>Hřibovitý mrak po výbuchu atomové bomby svržené </a:t>
            </a:r>
            <a:r>
              <a:rPr lang="cs-CZ" b="1" u="sng" dirty="0" smtClean="0">
                <a:solidFill>
                  <a:srgbClr val="FF0000"/>
                </a:solidFill>
              </a:rPr>
              <a:t>9. srpna 1945 na Nagasaki</a:t>
            </a:r>
            <a:endParaRPr lang="cs-CZ" b="1" u="sng" dirty="0">
              <a:solidFill>
                <a:srgbClr val="FF000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fontScale="85000" lnSpcReduction="20000"/>
          </a:bodyPr>
          <a:lstStyle/>
          <a:p>
            <a:r>
              <a:rPr lang="cs-CZ" dirty="0" smtClean="0"/>
              <a:t>Jaderná bomba byla poprvé vyvinuta ve Spojených státech v rámci vojenského </a:t>
            </a:r>
            <a:r>
              <a:rPr lang="cs-CZ" b="1" u="sng" dirty="0" smtClean="0">
                <a:solidFill>
                  <a:srgbClr val="FF0000"/>
                </a:solidFill>
                <a:effectLst>
                  <a:outerShdw blurRad="38100" dist="38100" dir="2700000" algn="tl">
                    <a:srgbClr val="000000">
                      <a:alpha val="43137"/>
                    </a:srgbClr>
                  </a:outerShdw>
                </a:effectLst>
              </a:rPr>
              <a:t>projektu Manhattan </a:t>
            </a:r>
            <a:r>
              <a:rPr lang="cs-CZ" dirty="0" smtClean="0"/>
              <a:t>(1943-1945), který probíhal v laboratořích v Los Alamos za vedení Roberta Jacoba Oppenheimera. </a:t>
            </a:r>
            <a:r>
              <a:rPr lang="cs-CZ" b="1" u="sng" dirty="0" smtClean="0">
                <a:solidFill>
                  <a:srgbClr val="FF0000"/>
                </a:solidFill>
                <a:effectLst>
                  <a:outerShdw blurRad="38100" dist="38100" dir="2700000" algn="tl">
                    <a:srgbClr val="000000">
                      <a:alpha val="43137"/>
                    </a:srgbClr>
                  </a:outerShdw>
                </a:effectLst>
              </a:rPr>
              <a:t>Výsledkem projektu byl první pokusný jaderný výbuch, který proběhl 16. července 1945 v poušti White Sands poblíž města Alamogordo.</a:t>
            </a:r>
          </a:p>
          <a:p>
            <a:r>
              <a:rPr lang="cs-CZ" dirty="0" smtClean="0"/>
              <a:t>Další vyrobené bomby </a:t>
            </a:r>
            <a:r>
              <a:rPr lang="cs-CZ" b="1" u="sng" dirty="0" smtClean="0">
                <a:effectLst>
                  <a:outerShdw blurRad="38100" dist="38100" dir="2700000" algn="tl">
                    <a:srgbClr val="000000">
                      <a:alpha val="43137"/>
                    </a:srgbClr>
                  </a:outerShdw>
                </a:effectLst>
              </a:rPr>
              <a:t>Little Boy</a:t>
            </a:r>
            <a:r>
              <a:rPr lang="cs-CZ" b="1" dirty="0" smtClean="0"/>
              <a:t> </a:t>
            </a:r>
            <a:r>
              <a:rPr lang="cs-CZ" dirty="0" smtClean="0"/>
              <a:t>a </a:t>
            </a:r>
            <a:r>
              <a:rPr lang="cs-CZ" b="1" u="sng" dirty="0" smtClean="0">
                <a:effectLst>
                  <a:outerShdw blurRad="38100" dist="38100" dir="2700000" algn="tl">
                    <a:srgbClr val="000000">
                      <a:alpha val="43137"/>
                    </a:srgbClr>
                  </a:outerShdw>
                </a:effectLst>
              </a:rPr>
              <a:t>Fat Man</a:t>
            </a:r>
            <a:r>
              <a:rPr lang="cs-CZ" dirty="0" smtClean="0"/>
              <a:t> byly o několik týdnů později svrženy z bombardérů B-29 na japonská města </a:t>
            </a:r>
            <a:r>
              <a:rPr lang="cs-CZ" b="1" u="sng" dirty="0" smtClean="0">
                <a:solidFill>
                  <a:srgbClr val="FF0000"/>
                </a:solidFill>
                <a:effectLst>
                  <a:outerShdw blurRad="38100" dist="38100" dir="2700000" algn="tl">
                    <a:srgbClr val="000000">
                      <a:alpha val="43137"/>
                    </a:srgbClr>
                  </a:outerShdw>
                </a:effectLst>
              </a:rPr>
              <a:t>Hirošimu</a:t>
            </a:r>
            <a:r>
              <a:rPr lang="cs-CZ" dirty="0" smtClean="0"/>
              <a:t> a </a:t>
            </a:r>
            <a:r>
              <a:rPr lang="cs-CZ" b="1" u="sng" dirty="0" smtClean="0">
                <a:solidFill>
                  <a:srgbClr val="FF0000"/>
                </a:solidFill>
                <a:effectLst>
                  <a:outerShdw blurRad="38100" dist="38100" dir="2700000" algn="tl">
                    <a:srgbClr val="000000">
                      <a:alpha val="43137"/>
                    </a:srgbClr>
                  </a:outerShdw>
                </a:effectLst>
              </a:rPr>
              <a:t>Nagasaki</a:t>
            </a:r>
            <a:r>
              <a:rPr lang="cs-CZ" dirty="0" smtClean="0"/>
              <a:t>. Letoun B-29 Enola Gay svrhl 6. srpna 1945 v 8.16 na Hirošimu uranovou jadernou pumu s ekvivalentem mezi 13 a 18 kilotunami TNT. Letoun B-29 Bock's Car svrhl 9. srpna 1945 v 11:02 plutoniovou bombu na Nagasaki. </a:t>
            </a:r>
            <a:r>
              <a:rPr lang="cs-CZ" b="1" u="sng" dirty="0" smtClean="0">
                <a:solidFill>
                  <a:srgbClr val="FF0000"/>
                </a:solidFill>
                <a:effectLst>
                  <a:outerShdw blurRad="38100" dist="38100" dir="2700000" algn="tl">
                    <a:srgbClr val="000000">
                      <a:alpha val="43137"/>
                    </a:srgbClr>
                  </a:outerShdw>
                </a:effectLst>
              </a:rPr>
              <a:t>Obě pumy zabily okamžitě zhruba 130 000 lidí a dalších 100 000 umíralo na následky výbuchu v dalších letech.</a:t>
            </a:r>
          </a:p>
          <a:p>
            <a:pPr>
              <a:buNone/>
            </a:pPr>
            <a:endParaRPr lang="cs-CZ"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994992"/>
          </a:xfrm>
        </p:spPr>
        <p:txBody>
          <a:bodyPr>
            <a:normAutofit lnSpcReduction="10000"/>
          </a:bodyPr>
          <a:lstStyle/>
          <a:p>
            <a:r>
              <a:rPr lang="cs-CZ" dirty="0" smtClean="0"/>
              <a:t>Druhou atomovou mocností se v roce 1949 stal Sovětský svaz, kde výzkum a vývoj jaderně zbraně vedl akademik Igor Kurčatov. </a:t>
            </a:r>
            <a:r>
              <a:rPr lang="cs-CZ" b="1" u="sng" dirty="0" smtClean="0">
                <a:effectLst>
                  <a:outerShdw blurRad="38100" dist="38100" dir="2700000" algn="tl">
                    <a:srgbClr val="000000">
                      <a:alpha val="43137"/>
                    </a:srgbClr>
                  </a:outerShdw>
                </a:effectLst>
              </a:rPr>
              <a:t>Sovětský svaz také otestoval největší jadernou bombu na zemi v novodobé historii, která nesla jméno </a:t>
            </a:r>
            <a:r>
              <a:rPr lang="cs-CZ" b="1" u="sng" dirty="0" smtClean="0">
                <a:solidFill>
                  <a:srgbClr val="FF0000"/>
                </a:solidFill>
                <a:effectLst>
                  <a:outerShdw blurRad="38100" dist="38100" dir="2700000" algn="tl">
                    <a:srgbClr val="000000">
                      <a:alpha val="43137"/>
                    </a:srgbClr>
                  </a:outerShdw>
                </a:effectLst>
              </a:rPr>
              <a:t>Car-bomba</a:t>
            </a:r>
            <a:r>
              <a:rPr lang="cs-CZ" b="1" u="sng" dirty="0" smtClean="0">
                <a:effectLst>
                  <a:outerShdw blurRad="38100" dist="38100" dir="2700000" algn="tl">
                    <a:srgbClr val="000000">
                      <a:alpha val="43137"/>
                    </a:srgbClr>
                  </a:outerShdw>
                </a:effectLst>
              </a:rPr>
              <a:t> </a:t>
            </a:r>
            <a:r>
              <a:rPr lang="cs-CZ" dirty="0" smtClean="0"/>
              <a:t>(rusky: </a:t>
            </a:r>
            <a:r>
              <a:rPr lang="az-Cyrl-AZ" dirty="0" smtClean="0"/>
              <a:t>Царь-бомба). </a:t>
            </a:r>
            <a:r>
              <a:rPr lang="cs-CZ" dirty="0" smtClean="0"/>
              <a:t>Podle původních plánů měla být 3-fázová (z toho 2 fáze byly vodíkové) se silou přes 100 Mt. Od původních plánů se však ustoupilo a 3. fáze (kde měl být Uran 238 byla nahrazena olovem. Tlaková vlna výbuchu byla měřitelná ještě při třetím oběhu kolem Země.</a:t>
            </a:r>
          </a:p>
          <a:p>
            <a:pPr>
              <a:buNone/>
            </a:pPr>
            <a:endParaRPr lang="cs-CZ"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Princip</a:t>
            </a:r>
            <a:endParaRPr lang="cs-CZ" u="sng" dirty="0"/>
          </a:p>
        </p:txBody>
      </p:sp>
      <p:sp>
        <p:nvSpPr>
          <p:cNvPr id="3" name="Zástupný symbol pro obsah 2"/>
          <p:cNvSpPr>
            <a:spLocks noGrp="1"/>
          </p:cNvSpPr>
          <p:nvPr>
            <p:ph idx="1"/>
          </p:nvPr>
        </p:nvSpPr>
        <p:spPr/>
        <p:txBody>
          <a:bodyPr>
            <a:normAutofit lnSpcReduction="10000"/>
          </a:bodyPr>
          <a:lstStyle/>
          <a:p>
            <a:r>
              <a:rPr lang="cs-CZ" b="1" dirty="0" smtClean="0"/>
              <a:t>Jaderná bomba</a:t>
            </a:r>
            <a:r>
              <a:rPr lang="cs-CZ" dirty="0" smtClean="0"/>
              <a:t> se obvykle skládá ze dvou oddělených podkritických množství štěpného materiálu, která v součtu tvoří množství nadkritické (typicky několik kilogramů). Ta jsou proti sobě vymrštěna explozí klasické výbušniny. Síla výbuchu zajistí, že nebudou obě části od sebe během prvních několika milisekund odhozeny teplem počínající řetězové reakce a tlakem vylétajících neutronů.</a:t>
            </a:r>
          </a:p>
          <a:p>
            <a:endParaRPr lang="cs-CZ"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709px-Princip_jaderne_naloze_svg.png"/>
          <p:cNvPicPr>
            <a:picLocks noChangeAspect="1"/>
          </p:cNvPicPr>
          <p:nvPr/>
        </p:nvPicPr>
        <p:blipFill>
          <a:blip r:embed="rId2" cstate="print"/>
          <a:stretch>
            <a:fillRect/>
          </a:stretch>
        </p:blipFill>
        <p:spPr>
          <a:xfrm>
            <a:off x="0" y="-1"/>
            <a:ext cx="8072462" cy="6831421"/>
          </a:xfrm>
          <a:prstGeom prst="rect">
            <a:avLst/>
          </a:prstGeom>
        </p:spPr>
      </p:pic>
      <p:sp>
        <p:nvSpPr>
          <p:cNvPr id="5" name="TextovéPole 4"/>
          <p:cNvSpPr txBox="1"/>
          <p:nvPr/>
        </p:nvSpPr>
        <p:spPr>
          <a:xfrm>
            <a:off x="7786711" y="2428868"/>
            <a:ext cx="1357290" cy="646331"/>
          </a:xfrm>
          <a:prstGeom prst="rect">
            <a:avLst/>
          </a:prstGeom>
          <a:noFill/>
        </p:spPr>
        <p:txBody>
          <a:bodyPr wrap="square" rtlCol="0">
            <a:spAutoFit/>
          </a:bodyPr>
          <a:lstStyle/>
          <a:p>
            <a:r>
              <a:rPr lang="cs-CZ" b="1" u="sng" dirty="0" smtClean="0">
                <a:solidFill>
                  <a:srgbClr val="FF0000"/>
                </a:solidFill>
                <a:effectLst>
                  <a:outerShdw blurRad="38100" dist="38100" dir="2700000" algn="tl">
                    <a:srgbClr val="000000">
                      <a:alpha val="43137"/>
                    </a:srgbClr>
                  </a:outerShdw>
                </a:effectLst>
              </a:rPr>
              <a:t>Princip </a:t>
            </a:r>
          </a:p>
          <a:p>
            <a:r>
              <a:rPr lang="cs-CZ" b="1" u="sng" dirty="0" smtClean="0">
                <a:solidFill>
                  <a:srgbClr val="FF0000"/>
                </a:solidFill>
                <a:effectLst>
                  <a:outerShdw blurRad="38100" dist="38100" dir="2700000" algn="tl">
                    <a:srgbClr val="000000">
                      <a:alpha val="43137"/>
                    </a:srgbClr>
                  </a:outerShdw>
                </a:effectLst>
              </a:rPr>
              <a:t>činnosti</a:t>
            </a:r>
            <a:endParaRPr lang="cs-CZ" b="1" u="sng" dirty="0">
              <a:solidFill>
                <a:srgbClr val="FF0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658px-Princip_jaderne_naloze%2C_implozivni_design_svg.png"/>
          <p:cNvPicPr>
            <a:picLocks noChangeAspect="1"/>
          </p:cNvPicPr>
          <p:nvPr/>
        </p:nvPicPr>
        <p:blipFill>
          <a:blip r:embed="rId2" cstate="print"/>
          <a:stretch>
            <a:fillRect/>
          </a:stretch>
        </p:blipFill>
        <p:spPr>
          <a:xfrm>
            <a:off x="0" y="0"/>
            <a:ext cx="7520940" cy="6858000"/>
          </a:xfrm>
          <a:prstGeom prst="rect">
            <a:avLst/>
          </a:prstGeom>
        </p:spPr>
      </p:pic>
      <p:sp>
        <p:nvSpPr>
          <p:cNvPr id="10" name="TextovéPole 9"/>
          <p:cNvSpPr txBox="1"/>
          <p:nvPr/>
        </p:nvSpPr>
        <p:spPr>
          <a:xfrm>
            <a:off x="6715140" y="2357430"/>
            <a:ext cx="2271776" cy="646331"/>
          </a:xfrm>
          <a:prstGeom prst="rect">
            <a:avLst/>
          </a:prstGeom>
          <a:noFill/>
        </p:spPr>
        <p:txBody>
          <a:bodyPr wrap="none" rtlCol="0">
            <a:spAutoFit/>
          </a:bodyPr>
          <a:lstStyle/>
          <a:p>
            <a:r>
              <a:rPr lang="cs-CZ" b="1" u="sng" dirty="0" smtClean="0">
                <a:solidFill>
                  <a:srgbClr val="FF0000"/>
                </a:solidFill>
                <a:effectLst>
                  <a:outerShdw blurRad="38100" dist="38100" dir="2700000" algn="tl">
                    <a:srgbClr val="000000">
                      <a:alpha val="43137"/>
                    </a:srgbClr>
                  </a:outerShdw>
                </a:effectLst>
              </a:rPr>
              <a:t>Princip činnosti </a:t>
            </a:r>
          </a:p>
          <a:p>
            <a:r>
              <a:rPr lang="cs-CZ" b="1" u="sng" dirty="0" smtClean="0">
                <a:solidFill>
                  <a:srgbClr val="FF0000"/>
                </a:solidFill>
                <a:effectLst>
                  <a:outerShdw blurRad="38100" dist="38100" dir="2700000" algn="tl">
                    <a:srgbClr val="000000">
                      <a:alpha val="43137"/>
                    </a:srgbClr>
                  </a:outerShdw>
                </a:effectLst>
              </a:rPr>
              <a:t>implozní pumy</a:t>
            </a:r>
            <a:endParaRPr lang="cs-CZ" b="1" u="sng" dirty="0">
              <a:solidFill>
                <a:srgbClr val="FF0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u="sng" dirty="0" smtClean="0"/>
              <a:t>Energie uvolněná atomovým výbuchem</a:t>
            </a:r>
            <a:endParaRPr lang="cs-CZ" u="sng" dirty="0"/>
          </a:p>
        </p:txBody>
      </p:sp>
      <p:sp>
        <p:nvSpPr>
          <p:cNvPr id="3" name="Zástupný symbol pro obsah 2"/>
          <p:cNvSpPr>
            <a:spLocks noGrp="1"/>
          </p:cNvSpPr>
          <p:nvPr>
            <p:ph idx="1"/>
          </p:nvPr>
        </p:nvSpPr>
        <p:spPr>
          <a:xfrm>
            <a:off x="502920" y="530352"/>
            <a:ext cx="8183880" cy="4398846"/>
          </a:xfrm>
        </p:spPr>
        <p:txBody>
          <a:bodyPr>
            <a:normAutofit fontScale="77500" lnSpcReduction="20000"/>
          </a:bodyPr>
          <a:lstStyle/>
          <a:p>
            <a:r>
              <a:rPr lang="cs-CZ" b="1" u="sng" dirty="0" smtClean="0">
                <a:effectLst>
                  <a:outerShdw blurRad="38100" dist="38100" dir="2700000" algn="tl">
                    <a:srgbClr val="000000">
                      <a:alpha val="43137"/>
                    </a:srgbClr>
                  </a:outerShdw>
                </a:effectLst>
              </a:rPr>
              <a:t>Energii uvolněnou atomovým výbuchem je možno rozdělit na následující kategorie:</a:t>
            </a:r>
          </a:p>
          <a:p>
            <a:pPr>
              <a:buNone/>
            </a:pPr>
            <a:endParaRPr lang="cs-CZ" b="1" u="sng" dirty="0" smtClean="0">
              <a:effectLst>
                <a:outerShdw blurRad="38100" dist="38100" dir="2700000" algn="tl">
                  <a:srgbClr val="000000">
                    <a:alpha val="43137"/>
                  </a:srgbClr>
                </a:outerShdw>
              </a:effectLst>
            </a:endParaRPr>
          </a:p>
          <a:p>
            <a:r>
              <a:rPr lang="cs-CZ" b="1" dirty="0" smtClean="0">
                <a:solidFill>
                  <a:srgbClr val="FF0000"/>
                </a:solidFill>
                <a:effectLst>
                  <a:outerShdw blurRad="38100" dist="38100" dir="2700000" algn="tl">
                    <a:srgbClr val="000000">
                      <a:alpha val="43137"/>
                    </a:srgbClr>
                  </a:outerShdw>
                </a:effectLst>
              </a:rPr>
              <a:t>tlaková vlna </a:t>
            </a:r>
            <a:r>
              <a:rPr lang="cs-CZ" dirty="0" smtClean="0"/>
              <a:t>— 40–60 % celkové uvolněné energie </a:t>
            </a:r>
          </a:p>
          <a:p>
            <a:r>
              <a:rPr lang="cs-CZ" b="1" dirty="0" smtClean="0">
                <a:solidFill>
                  <a:srgbClr val="FF0000"/>
                </a:solidFill>
                <a:effectLst>
                  <a:outerShdw blurRad="38100" dist="38100" dir="2700000" algn="tl">
                    <a:srgbClr val="000000">
                      <a:alpha val="43137"/>
                    </a:srgbClr>
                  </a:outerShdw>
                </a:effectLst>
              </a:rPr>
              <a:t>tepelné záření </a:t>
            </a:r>
            <a:r>
              <a:rPr lang="cs-CZ" dirty="0" smtClean="0"/>
              <a:t>— 30–50 % celkové uvolněné energie </a:t>
            </a:r>
          </a:p>
          <a:p>
            <a:r>
              <a:rPr lang="cs-CZ" b="1" dirty="0" smtClean="0">
                <a:solidFill>
                  <a:srgbClr val="FF0000"/>
                </a:solidFill>
                <a:effectLst>
                  <a:outerShdw blurRad="38100" dist="38100" dir="2700000" algn="tl">
                    <a:srgbClr val="000000">
                      <a:alpha val="43137"/>
                    </a:srgbClr>
                  </a:outerShdw>
                </a:effectLst>
              </a:rPr>
              <a:t>ionizující záření </a:t>
            </a:r>
            <a:r>
              <a:rPr lang="cs-CZ" dirty="0" smtClean="0"/>
              <a:t>— 5 % celkové uvolněné energie </a:t>
            </a:r>
          </a:p>
          <a:p>
            <a:r>
              <a:rPr lang="cs-CZ" b="1" dirty="0" smtClean="0">
                <a:solidFill>
                  <a:srgbClr val="FF0000"/>
                </a:solidFill>
                <a:effectLst>
                  <a:outerShdw blurRad="38100" dist="38100" dir="2700000" algn="tl">
                    <a:srgbClr val="000000">
                      <a:alpha val="43137"/>
                    </a:srgbClr>
                  </a:outerShdw>
                </a:effectLst>
              </a:rPr>
              <a:t>radioaktivní látky </a:t>
            </a:r>
            <a:r>
              <a:rPr lang="cs-CZ" dirty="0" smtClean="0"/>
              <a:t>— 5–10 % celkové uvolněné energie </a:t>
            </a:r>
          </a:p>
          <a:p>
            <a:r>
              <a:rPr lang="cs-CZ" b="1" dirty="0" smtClean="0">
                <a:solidFill>
                  <a:srgbClr val="FF0000"/>
                </a:solidFill>
                <a:effectLst>
                  <a:outerShdw blurRad="38100" dist="38100" dir="2700000" algn="tl">
                    <a:srgbClr val="000000">
                      <a:alpha val="43137"/>
                    </a:srgbClr>
                  </a:outerShdw>
                </a:effectLst>
              </a:rPr>
              <a:t>Elektromagnetický impuls </a:t>
            </a:r>
          </a:p>
          <a:p>
            <a:endParaRPr lang="cs-CZ" b="1" dirty="0" smtClean="0">
              <a:solidFill>
                <a:srgbClr val="FF0000"/>
              </a:solidFill>
              <a:effectLst>
                <a:outerShdw blurRad="38100" dist="38100" dir="2700000" algn="tl">
                  <a:srgbClr val="000000">
                    <a:alpha val="43137"/>
                  </a:srgbClr>
                </a:outerShdw>
              </a:effectLst>
            </a:endParaRPr>
          </a:p>
          <a:p>
            <a:r>
              <a:rPr lang="cs-CZ" dirty="0" smtClean="0"/>
              <a:t>Zatímco první tři typy energie jsou vyzářeny okamžitě, část radioaktivního záření je uvolněna postupně, ve formě tzv. </a:t>
            </a:r>
            <a:r>
              <a:rPr lang="cs-CZ" b="1" u="sng" dirty="0" smtClean="0">
                <a:effectLst>
                  <a:outerShdw blurRad="38100" dist="38100" dir="2700000" algn="tl">
                    <a:srgbClr val="000000">
                      <a:alpha val="43137"/>
                    </a:srgbClr>
                  </a:outerShdw>
                </a:effectLst>
              </a:rPr>
              <a:t>radioaktivního spadu</a:t>
            </a:r>
            <a:r>
              <a:rPr lang="cs-CZ" dirty="0" smtClean="0"/>
              <a:t>.</a:t>
            </a:r>
          </a:p>
          <a:p>
            <a:endParaRPr lang="cs-CZ"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02920" y="530352"/>
            <a:ext cx="8183880" cy="5398978"/>
          </a:xfrm>
        </p:spPr>
        <p:txBody>
          <a:bodyPr>
            <a:normAutofit fontScale="70000" lnSpcReduction="20000"/>
          </a:bodyPr>
          <a:lstStyle/>
          <a:p>
            <a:r>
              <a:rPr lang="cs-CZ" dirty="0" smtClean="0"/>
              <a:t>Celkové množství energie uvolněné jaderným výbuchem záleží na typu bomby. </a:t>
            </a:r>
            <a:r>
              <a:rPr lang="cs-CZ" b="1" u="sng" dirty="0" smtClean="0"/>
              <a:t>Většina energie je uvolněna ve formě tlakové vlny a tepelného záření</a:t>
            </a:r>
            <a:r>
              <a:rPr lang="cs-CZ" dirty="0" smtClean="0"/>
              <a:t>. Ionizující záření je silně absorbováno vzduchem a tedy je nebezpečné pouze pro menší typy jaderných bomb. </a:t>
            </a:r>
            <a:r>
              <a:rPr lang="cs-CZ" b="1" u="sng" dirty="0" smtClean="0"/>
              <a:t>Tepelné záření je tlumeno nejpomaleji se vzdáleností od epicentra a tedy způsobuje největší škody u větších bomb.</a:t>
            </a:r>
            <a:r>
              <a:rPr lang="cs-CZ" dirty="0" smtClean="0"/>
              <a:t> U jaderné bomby shozené na Hirošimu (explodovala ve výšce 550 m) byla teplota v epicentru přibližně 4 000 °C (povrch slunce má teplotu 5 000 °C), na několik sekund byla dosažena teplota asi půl milionu °C, na velmi malou dobu (v řádu několika milisekund) i několik (desítek) milionů °C (jen díky tomu lze zkonstruovat termonukleární zbraň).</a:t>
            </a:r>
          </a:p>
          <a:p>
            <a:r>
              <a:rPr lang="cs-CZ" b="1" u="sng" dirty="0" smtClean="0">
                <a:solidFill>
                  <a:srgbClr val="FF0000"/>
                </a:solidFill>
                <a:effectLst>
                  <a:outerShdw blurRad="38100" dist="38100" dir="2700000" algn="tl">
                    <a:srgbClr val="000000">
                      <a:alpha val="43137"/>
                    </a:srgbClr>
                  </a:outerShdw>
                </a:effectLst>
              </a:rPr>
              <a:t>Co hlavně odlišuje jadernou zbraň od klasických (chemických) výbušnin, je přítomnost elektromagnetického impulsu, ionizujícího záření, a hlavně uvolnění množství radioaktivních látek.</a:t>
            </a:r>
            <a:r>
              <a:rPr lang="cs-CZ" dirty="0" smtClean="0"/>
              <a:t> Ačkoliv procentuální zastoupení radioaktivity na celkově uvolněné energii není velké, dávka záření, které jsou oběti atomového útoku vystaveny, má devastující účinky na jejich zdraví (a možná i na zdraví jejich dětí).</a:t>
            </a:r>
          </a:p>
          <a:p>
            <a:endParaRPr lang="cs-CZ"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755px-Sedan_Plowshare_Crater.jpg"/>
          <p:cNvPicPr>
            <a:picLocks noChangeAspect="1"/>
          </p:cNvPicPr>
          <p:nvPr/>
        </p:nvPicPr>
        <p:blipFill>
          <a:blip r:embed="rId2" cstate="print"/>
          <a:stretch>
            <a:fillRect/>
          </a:stretch>
        </p:blipFill>
        <p:spPr>
          <a:xfrm>
            <a:off x="-1" y="0"/>
            <a:ext cx="9144001" cy="6858000"/>
          </a:xfrm>
          <a:prstGeom prst="rect">
            <a:avLst/>
          </a:prstGeom>
        </p:spPr>
      </p:pic>
      <p:sp>
        <p:nvSpPr>
          <p:cNvPr id="5" name="TextovéPole 4"/>
          <p:cNvSpPr txBox="1"/>
          <p:nvPr/>
        </p:nvSpPr>
        <p:spPr>
          <a:xfrm>
            <a:off x="1428728" y="714356"/>
            <a:ext cx="6432145" cy="369332"/>
          </a:xfrm>
          <a:prstGeom prst="rect">
            <a:avLst/>
          </a:prstGeom>
          <a:noFill/>
        </p:spPr>
        <p:txBody>
          <a:bodyPr wrap="none" rtlCol="0">
            <a:spAutoFit/>
          </a:bodyPr>
          <a:lstStyle/>
          <a:p>
            <a:pPr algn="ctr"/>
            <a:r>
              <a:rPr lang="cs-CZ" b="1" dirty="0" smtClean="0">
                <a:solidFill>
                  <a:schemeClr val="bg1"/>
                </a:solidFill>
              </a:rPr>
              <a:t>Roku 1962 vznikl při testu 104 kt bomby sto metrů hluboký kráter</a:t>
            </a:r>
            <a:endParaRPr lang="cs-CZ" b="1" dirty="0">
              <a:solidFill>
                <a:schemeClr val="bg1"/>
              </a:solidFill>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Projekt Manhattan</a:t>
            </a:r>
            <a:endParaRPr lang="cs-CZ" u="sng" dirty="0"/>
          </a:p>
        </p:txBody>
      </p:sp>
      <p:sp>
        <p:nvSpPr>
          <p:cNvPr id="3" name="Zástupný symbol pro obsah 2"/>
          <p:cNvSpPr>
            <a:spLocks noGrp="1"/>
          </p:cNvSpPr>
          <p:nvPr>
            <p:ph idx="1"/>
          </p:nvPr>
        </p:nvSpPr>
        <p:spPr>
          <a:xfrm>
            <a:off x="502920" y="530352"/>
            <a:ext cx="8183880" cy="4756036"/>
          </a:xfrm>
        </p:spPr>
        <p:txBody>
          <a:bodyPr>
            <a:normAutofit fontScale="70000" lnSpcReduction="20000"/>
          </a:bodyPr>
          <a:lstStyle/>
          <a:p>
            <a:r>
              <a:rPr lang="cs-CZ" b="1" u="sng" dirty="0" smtClean="0">
                <a:solidFill>
                  <a:srgbClr val="FF0000"/>
                </a:solidFill>
                <a:effectLst>
                  <a:outerShdw blurRad="38100" dist="38100" dir="2700000" algn="tl">
                    <a:srgbClr val="000000">
                      <a:alpha val="43137"/>
                    </a:srgbClr>
                  </a:outerShdw>
                </a:effectLst>
              </a:rPr>
              <a:t>Projekt Manhattan</a:t>
            </a:r>
            <a:r>
              <a:rPr lang="cs-CZ" u="sng" dirty="0" smtClean="0">
                <a:solidFill>
                  <a:srgbClr val="FF0000"/>
                </a:solidFill>
                <a:effectLst>
                  <a:outerShdw blurRad="38100" dist="38100" dir="2700000" algn="tl">
                    <a:srgbClr val="000000">
                      <a:alpha val="43137"/>
                    </a:srgbClr>
                  </a:outerShdw>
                </a:effectLst>
              </a:rPr>
              <a:t> </a:t>
            </a:r>
            <a:r>
              <a:rPr lang="cs-CZ" dirty="0" smtClean="0"/>
              <a:t>byl krycí název pro utajený americký vývoj atomové bomby za 2. světové války. Projekt vedl plukovník (později generál) Leslie Groves, jenž řízení vědeckých prací nabídl Robertu Oppenheimerovi. Dne 2. prosince 1942 Oppenheimer spolu s Enricem Fermim provedli řetězovou reakci štěpení jader uranu.</a:t>
            </a:r>
          </a:p>
          <a:p>
            <a:r>
              <a:rPr lang="cs-CZ" b="1" u="sng" dirty="0" smtClean="0">
                <a:solidFill>
                  <a:srgbClr val="FF0000"/>
                </a:solidFill>
                <a:effectLst>
                  <a:outerShdw blurRad="38100" dist="38100" dir="2700000" algn="tl">
                    <a:srgbClr val="000000">
                      <a:alpha val="43137"/>
                    </a:srgbClr>
                  </a:outerShdw>
                </a:effectLst>
              </a:rPr>
              <a:t>Výsledkem tříletého vývoje byl první jaderný pokus (zkouška vešla ve známost pod jménem </a:t>
            </a:r>
            <a:r>
              <a:rPr lang="cs-CZ" b="1" i="1" u="sng" dirty="0" smtClean="0">
                <a:solidFill>
                  <a:srgbClr val="FF0000"/>
                </a:solidFill>
                <a:effectLst>
                  <a:outerShdw blurRad="38100" dist="38100" dir="2700000" algn="tl">
                    <a:srgbClr val="000000">
                      <a:alpha val="43137"/>
                    </a:srgbClr>
                  </a:outerShdw>
                </a:effectLst>
              </a:rPr>
              <a:t>Trinity</a:t>
            </a:r>
            <a:r>
              <a:rPr lang="cs-CZ" b="1" u="sng" dirty="0" smtClean="0">
                <a:solidFill>
                  <a:srgbClr val="FF0000"/>
                </a:solidFill>
                <a:effectLst>
                  <a:outerShdw blurRad="38100" dist="38100" dir="2700000" algn="tl">
                    <a:srgbClr val="000000">
                      <a:alpha val="43137"/>
                    </a:srgbClr>
                  </a:outerShdw>
                </a:effectLst>
              </a:rPr>
              <a:t>), který se uskutečnil 16. července 1945 v poušti White Sands (na cvičné střelnici vojenské základny Alamogordo) v Novém Mexiku.</a:t>
            </a:r>
            <a:r>
              <a:rPr lang="cs-CZ" dirty="0" smtClean="0"/>
              <a:t> Síla výbuchu značně překonala očekávání všech a ačkoliv byla bomba odpálena 70 km od civilní zástavby, ještě ve vzdálenosti 160 km rozbíjela tlaková vlna okenice.</a:t>
            </a:r>
          </a:p>
          <a:p>
            <a:r>
              <a:rPr lang="cs-CZ" dirty="0" smtClean="0"/>
              <a:t>Poznatky získané v projektu Manhattan posloužily ke sestrojení pum Fat Man a Little Boy, jež byly 6. a 9. srpna 1945 použity k útoku na japonská města Hirošimu a Nagasaki.</a:t>
            </a:r>
          </a:p>
          <a:p>
            <a:pPr>
              <a:buNone/>
            </a:pPr>
            <a:endParaRPr lang="cs-CZ"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Trinity_shot_color.jpg"/>
          <p:cNvPicPr>
            <a:picLocks noChangeAspect="1"/>
          </p:cNvPicPr>
          <p:nvPr/>
        </p:nvPicPr>
        <p:blipFill>
          <a:blip r:embed="rId2" cstate="print"/>
          <a:stretch>
            <a:fillRect/>
          </a:stretch>
        </p:blipFill>
        <p:spPr>
          <a:xfrm>
            <a:off x="0" y="0"/>
            <a:ext cx="5490122" cy="6858000"/>
          </a:xfrm>
          <a:prstGeom prst="rect">
            <a:avLst/>
          </a:prstGeom>
        </p:spPr>
      </p:pic>
      <p:sp>
        <p:nvSpPr>
          <p:cNvPr id="5" name="TextovéPole 4"/>
          <p:cNvSpPr txBox="1"/>
          <p:nvPr/>
        </p:nvSpPr>
        <p:spPr>
          <a:xfrm>
            <a:off x="5500694" y="2714620"/>
            <a:ext cx="3296783" cy="1200329"/>
          </a:xfrm>
          <a:prstGeom prst="rect">
            <a:avLst/>
          </a:prstGeom>
          <a:noFill/>
        </p:spPr>
        <p:txBody>
          <a:bodyPr wrap="square" rtlCol="0">
            <a:spAutoFit/>
          </a:bodyPr>
          <a:lstStyle/>
          <a:p>
            <a:r>
              <a:rPr lang="cs-CZ" b="1" u="sng" dirty="0" smtClean="0">
                <a:solidFill>
                  <a:srgbClr val="FF0000"/>
                </a:solidFill>
                <a:effectLst>
                  <a:outerShdw blurRad="38100" dist="38100" dir="2700000" algn="tl">
                    <a:srgbClr val="000000">
                      <a:alpha val="43137"/>
                    </a:srgbClr>
                  </a:outerShdw>
                </a:effectLst>
              </a:rPr>
              <a:t>Jedním z výsledků byl i první testovací</a:t>
            </a:r>
          </a:p>
          <a:p>
            <a:r>
              <a:rPr lang="cs-CZ" b="1" u="sng" dirty="0" smtClean="0">
                <a:solidFill>
                  <a:srgbClr val="FF0000"/>
                </a:solidFill>
                <a:effectLst>
                  <a:outerShdw blurRad="38100" dist="38100" dir="2700000" algn="tl">
                    <a:srgbClr val="000000">
                      <a:alpha val="43137"/>
                    </a:srgbClr>
                  </a:outerShdw>
                </a:effectLst>
              </a:rPr>
              <a:t> výbuch </a:t>
            </a:r>
            <a:r>
              <a:rPr lang="cs-CZ" b="1" i="1" u="sng" dirty="0" smtClean="0">
                <a:solidFill>
                  <a:srgbClr val="FF0000"/>
                </a:solidFill>
                <a:effectLst>
                  <a:outerShdw blurRad="38100" dist="38100" dir="2700000" algn="tl">
                    <a:srgbClr val="000000">
                      <a:alpha val="43137"/>
                    </a:srgbClr>
                  </a:outerShdw>
                </a:effectLst>
              </a:rPr>
              <a:t>Trinity</a:t>
            </a:r>
            <a:r>
              <a:rPr lang="cs-CZ" b="1" u="sng" dirty="0" smtClean="0">
                <a:solidFill>
                  <a:srgbClr val="FF0000"/>
                </a:solidFill>
                <a:effectLst>
                  <a:outerShdw blurRad="38100" dist="38100" dir="2700000" algn="tl">
                    <a:srgbClr val="000000">
                      <a:alpha val="43137"/>
                    </a:srgbClr>
                  </a:outerShdw>
                </a:effectLst>
              </a:rPr>
              <a:t> v roce 1945</a:t>
            </a:r>
            <a:endParaRPr lang="cs-CZ" b="1" u="sng" dirty="0">
              <a:solidFill>
                <a:srgbClr val="FF0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Atomová puma Little boy</a:t>
            </a:r>
            <a:endParaRPr lang="cs-CZ" u="sng"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Little_boy.jpg"/>
          <p:cNvPicPr>
            <a:picLocks noChangeAspect="1"/>
          </p:cNvPicPr>
          <p:nvPr/>
        </p:nvPicPr>
        <p:blipFill>
          <a:blip r:embed="rId2" cstate="print"/>
          <a:stretch>
            <a:fillRect/>
          </a:stretch>
        </p:blipFill>
        <p:spPr>
          <a:xfrm>
            <a:off x="0" y="424357"/>
            <a:ext cx="9144000" cy="6009286"/>
          </a:xfrm>
          <a:prstGeom prst="rect">
            <a:avLst/>
          </a:prstGeom>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u="sng" dirty="0" smtClean="0"/>
              <a:t>Atomová puma Fat Man</a:t>
            </a:r>
            <a:endParaRPr lang="cs-CZ" u="sng"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Fat_man.jpg"/>
          <p:cNvPicPr>
            <a:picLocks noChangeAspect="1"/>
          </p:cNvPicPr>
          <p:nvPr/>
        </p:nvPicPr>
        <p:blipFill>
          <a:blip r:embed="rId2" cstate="print"/>
          <a:stretch>
            <a:fillRect/>
          </a:stretch>
        </p:blipFill>
        <p:spPr>
          <a:xfrm>
            <a:off x="1" y="428604"/>
            <a:ext cx="9143999" cy="6072230"/>
          </a:xfrm>
          <a:prstGeom prst="rect">
            <a:avLst/>
          </a:prstGeom>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r>
              <a:rPr lang="cs-CZ" u="sng" dirty="0" smtClean="0"/>
              <a:t>Použité zdroje:</a:t>
            </a:r>
          </a:p>
        </p:txBody>
      </p:sp>
      <p:sp>
        <p:nvSpPr>
          <p:cNvPr id="10243" name="Zástupný symbol pro obsah 2"/>
          <p:cNvSpPr>
            <a:spLocks noGrp="1"/>
          </p:cNvSpPr>
          <p:nvPr>
            <p:ph idx="1"/>
          </p:nvPr>
        </p:nvSpPr>
        <p:spPr/>
        <p:txBody>
          <a:bodyPr>
            <a:normAutofit fontScale="92500" lnSpcReduction="20000"/>
          </a:bodyPr>
          <a:lstStyle/>
          <a:p>
            <a:pPr>
              <a:defRPr/>
            </a:pPr>
            <a:r>
              <a:rPr lang="cs-CZ" sz="2400" dirty="0" smtClean="0"/>
              <a:t>Obrázky jsou z </a:t>
            </a:r>
            <a:r>
              <a:rPr lang="cs-CZ" sz="2400" dirty="0" smtClean="0">
                <a:hlinkClick r:id="rId2"/>
              </a:rPr>
              <a:t>www.google.cz</a:t>
            </a:r>
            <a:r>
              <a:rPr lang="cs-CZ" sz="2400" dirty="0" smtClean="0"/>
              <a:t> a nepodléhají žádným autorským právům.</a:t>
            </a:r>
          </a:p>
          <a:p>
            <a:pPr>
              <a:defRPr/>
            </a:pPr>
            <a:r>
              <a:rPr lang="cs-CZ" sz="2400" dirty="0"/>
              <a:t>Není-li uvedeno jinak je materiál dílem autorky podle učebních osnov odpovídajících ŠVP vyučovaných podle učebnic</a:t>
            </a:r>
            <a:r>
              <a:rPr lang="cs-CZ" sz="2400" dirty="0" smtClean="0"/>
              <a:t>:</a:t>
            </a:r>
          </a:p>
          <a:p>
            <a:pPr marL="0" indent="0">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a:buFont typeface="Wingdings" pitchFamily="2" charset="2"/>
              <a:buNone/>
              <a:defRPr/>
            </a:pPr>
            <a:endParaRPr lang="cs-CZ" sz="2400" dirty="0"/>
          </a:p>
        </p:txBody>
      </p:sp>
    </p:spTree>
    <p:extLst>
      <p:ext uri="{BB962C8B-B14F-4D97-AF65-F5344CB8AC3E}">
        <p14:creationId xmlns:p14="http://schemas.microsoft.com/office/powerpoint/2010/main" xmlns="" val="1142210834"/>
      </p:ext>
    </p:extLst>
  </p:cSld>
  <p:clrMapOvr>
    <a:masterClrMapping/>
  </p:clrMapOvr>
  <p:transition spd="slow"/>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5" name="Zástupný symbol pro obsah 4"/>
          <p:cNvSpPr>
            <a:spLocks noGrp="1"/>
          </p:cNvSpPr>
          <p:nvPr>
            <p:ph idx="1"/>
          </p:nvPr>
        </p:nvSpPr>
        <p:spPr>
          <a:xfrm>
            <a:off x="323528" y="476672"/>
            <a:ext cx="8229600" cy="4853136"/>
          </a:xfrm>
        </p:spPr>
        <p:txBody>
          <a:bodyPr>
            <a:normAutofit fontScale="775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kayzen.az/uploads/images/b/3/c/b/9/fde997a373.jpg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im.novinky.cz/385/183857-top_foto1-j3yef.jpg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img.cz.prg.cmestatic.com/media/images/600x338/Jan2010/594825.jpg?d41d</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nd01.jxs.cz/950/956/049b5eae76_7464517_o2.jpg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www.fprado.com/armorsite/Tiger1-2002-Picz/Tiger1-131-Bovington-2004.jpg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www.wartoyz.com/Merchant2/graphics/00000001/fv85704-tiger-i-450.jpg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www.battletanks.com/images/PzKw_VI_Tiger_II-1.jpg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www.gymza.sk/gymza/archiv/1D-voj/maus.jpg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309630900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77500" lnSpcReduction="20000"/>
          </a:bodyPr>
          <a:lstStyle/>
          <a:p>
            <a:r>
              <a:rPr lang="cs-CZ" b="1" dirty="0">
                <a:effectLst>
                  <a:outerShdw blurRad="38100" dist="38100" dir="2700000" algn="tl">
                    <a:srgbClr val="000000">
                      <a:alpha val="43137"/>
                    </a:srgbClr>
                  </a:outerShdw>
                </a:effectLst>
              </a:rPr>
              <a:t>http://images4.wikia.nocookie.net/__</a:t>
            </a:r>
            <a:r>
              <a:rPr lang="cs-CZ" b="1" dirty="0" smtClean="0">
                <a:effectLst>
                  <a:outerShdw blurRad="38100" dist="38100" dir="2700000" algn="tl">
                    <a:srgbClr val="000000">
                      <a:alpha val="43137"/>
                    </a:srgbClr>
                  </a:outerShdw>
                </a:effectLst>
              </a:rPr>
              <a:t>cb20100313183328/althistory/images/e/e3/Maus_2.jpg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technologie-krupka.kvalitne.cz/Galerie/v1a.jpg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dejepis.hostujeme.cz/V1.jpg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www.battlefield-site.co.uk/V1cutaway.gif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files.background.webnode.cz/200002259-28e822abab/V2.jpg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www.lietadla.com/fotoclanky/4.jpg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upload.wikimedia.org/wikipedia/commons/thumb/6/6d/Fus%C3%A9e_V2.jpg/250px-Fus%C3%A9e_V2.jpg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www.astronautix.com/graphics/v/v3proj.jpg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www.combatreform.org/Image781.jpg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www.combatreform.org/v3muni.jpg</a:t>
            </a:r>
          </a:p>
          <a:p>
            <a:r>
              <a:rPr lang="cs-CZ" b="1" dirty="0">
                <a:effectLst>
                  <a:outerShdw blurRad="38100" dist="38100" dir="2700000" algn="tl">
                    <a:srgbClr val="000000">
                      <a:alpha val="43137"/>
                    </a:srgbClr>
                  </a:outerShdw>
                </a:effectLst>
              </a:rPr>
              <a:t>http://www.combatreform.org/Image788.jpg</a:t>
            </a:r>
          </a:p>
        </p:txBody>
      </p:sp>
    </p:spTree>
    <p:extLst>
      <p:ext uri="{BB962C8B-B14F-4D97-AF65-F5344CB8AC3E}">
        <p14:creationId xmlns:p14="http://schemas.microsoft.com/office/powerpoint/2010/main" xmlns="" val="130603974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850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www.combatreform.org/Image779.jpg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www.aircraftaces.com/images/me-262.jpg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farm1.static.flickr.com/46/151389486_cabefcefa4.jpg</a:t>
            </a:r>
          </a:p>
          <a:p>
            <a:r>
              <a:rPr lang="cs-CZ" b="1" dirty="0">
                <a:effectLst>
                  <a:outerShdw blurRad="38100" dist="38100" dir="2700000" algn="tl">
                    <a:srgbClr val="000000">
                      <a:alpha val="43137"/>
                    </a:srgbClr>
                  </a:outerShdw>
                </a:effectLst>
              </a:rPr>
              <a:t>http://maquetland.com/v2/images_articles/Me163(1).</a:t>
            </a:r>
            <a:r>
              <a:rPr lang="cs-CZ" b="1" dirty="0" smtClean="0">
                <a:effectLst>
                  <a:outerShdw blurRad="38100" dist="38100" dir="2700000" algn="tl">
                    <a:srgbClr val="000000">
                      <a:alpha val="43137"/>
                    </a:srgbClr>
                  </a:outerShdw>
                </a:effectLst>
              </a:rPr>
              <a:t>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www.militaryfactory.com/aircraft/imgs/messerschmitt-me163-komet_3.jpg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www.aviastar.org/pictures/germany/me-163.gif</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mairus.com/blog/wp-content/uploads/2008/04/me163a.jpg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html2.free.fr/canons/dora/dora1.jpg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fcdn.valka.cz/files/thumbs/t_dora1_131.jpg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29522812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6120680"/>
          </a:xfrm>
        </p:spPr>
        <p:txBody>
          <a:bodyPr>
            <a:normAutofit fontScale="55000" lnSpcReduction="20000"/>
          </a:bodyPr>
          <a:lstStyle/>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www.2svvalka.estranky.cz/img/picture/8/dora07.jpg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galerie.palba.cz/albums/Nemecko1918_45/Wunderwaffen/normal_80_cm_Gustav_naboj.jpg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www.ww2incolor.com/gallery/albums/germans/anzio_annie.jpg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vcdn.valka.cz/html_images/karl/002.jpg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www.valka.cz/html_images/karl/Munice.jpg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www.panzernet.net/panzernet/fotky/samohybky/karl/028.jpg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www.atomicarchive.com/Photos/Nagasaki/images/NG30.jpg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upload.wikimedia.org/wikipedia/commons/thumb/4/41/Princip_jaderne_naloze.svg/220px-Princip_jaderne_naloze.svg.png</a:t>
            </a:r>
          </a:p>
          <a:p>
            <a:r>
              <a:rPr lang="cs-CZ" sz="3100" b="1" dirty="0">
                <a:effectLst>
                  <a:outerShdw blurRad="38100" dist="38100" dir="2700000" algn="tl">
                    <a:srgbClr val="000000">
                      <a:alpha val="43137"/>
                    </a:srgbClr>
                  </a:outerShdw>
                </a:effectLst>
              </a:rPr>
              <a:t>http://upload.wikimedia.org/wikipedia/commons/thumb/7/73/Princip_jaderne_naloze,_implozivni_design.svg/220px-Princip_jaderne_naloze,_</a:t>
            </a:r>
            <a:r>
              <a:rPr lang="cs-CZ" sz="3100" b="1" dirty="0" smtClean="0">
                <a:effectLst>
                  <a:outerShdw blurRad="38100" dist="38100" dir="2700000" algn="tl">
                    <a:srgbClr val="000000">
                      <a:alpha val="43137"/>
                    </a:srgbClr>
                  </a:outerShdw>
                </a:effectLst>
              </a:rPr>
              <a:t>implozivni_design.svg.png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upload.wikimedia.org/wikipedia/commons/thumb/b/b6/Sedan_Plowshare_Crater.jpg/220px-Sedan_Plowshare_Crater.jpg</a:t>
            </a:r>
          </a:p>
          <a:p>
            <a:r>
              <a:rPr lang="cs-CZ" sz="3100" b="1" dirty="0">
                <a:effectLst>
                  <a:outerShdw blurRad="38100" dist="38100" dir="2700000" algn="tl">
                    <a:srgbClr val="000000">
                      <a:alpha val="43137"/>
                    </a:srgbClr>
                  </a:outerShdw>
                </a:effectLst>
              </a:rPr>
              <a:t>http://galerie.valka.cz/data/377/medium/Trinity.%</a:t>
            </a:r>
            <a:r>
              <a:rPr lang="cs-CZ" sz="3100" b="1" dirty="0" smtClean="0">
                <a:effectLst>
                  <a:outerShdw blurRad="38100" dist="38100" dir="2700000" algn="tl">
                    <a:srgbClr val="000000">
                      <a:alpha val="43137"/>
                    </a:srgbClr>
                  </a:outerShdw>
                </a:effectLst>
              </a:rPr>
              <a:t>20first%20explosion%20Alamogordo%201945.jpg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upload.wikimedia.org/wikipedia/commons/thumb/6/6a/Little_boy.jpg/300px-Little_boy.jpg</a:t>
            </a:r>
          </a:p>
          <a:p>
            <a:r>
              <a:rPr lang="cs-CZ" sz="3100" b="1" dirty="0">
                <a:effectLst>
                  <a:outerShdw blurRad="38100" dist="38100" dir="2700000" algn="tl">
                    <a:srgbClr val="000000">
                      <a:alpha val="43137"/>
                    </a:srgbClr>
                  </a:outerShdw>
                </a:effectLst>
              </a:rPr>
              <a:t>http://</a:t>
            </a:r>
            <a:r>
              <a:rPr lang="cs-CZ" sz="3100" b="1" dirty="0" smtClean="0">
                <a:effectLst>
                  <a:outerShdw blurRad="38100" dist="38100" dir="2700000" algn="tl">
                    <a:srgbClr val="000000">
                      <a:alpha val="43137"/>
                    </a:srgbClr>
                  </a:outerShdw>
                </a:effectLst>
              </a:rPr>
              <a:t>upload.wikimedia.org/wikipedia/commons/thumb/c/c2/Fat_man.jpg/220px-Fat_man.jpg</a:t>
            </a: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3360787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627</TotalTime>
  <Words>3103</Words>
  <Application>Microsoft Office PowerPoint</Application>
  <PresentationFormat>Předvádění na obrazovce (4:3)</PresentationFormat>
  <Paragraphs>163</Paragraphs>
  <Slides>63</Slides>
  <Notes>1</Notes>
  <HiddenSlides>0</HiddenSlides>
  <MMClips>0</MMClips>
  <ScaleCrop>false</ScaleCrop>
  <HeadingPairs>
    <vt:vector size="4" baseType="variant">
      <vt:variant>
        <vt:lpstr>Motiv</vt:lpstr>
      </vt:variant>
      <vt:variant>
        <vt:i4>1</vt:i4>
      </vt:variant>
      <vt:variant>
        <vt:lpstr>Nadpisy snímků</vt:lpstr>
      </vt:variant>
      <vt:variant>
        <vt:i4>63</vt:i4>
      </vt:variant>
    </vt:vector>
  </HeadingPairs>
  <TitlesOfParts>
    <vt:vector size="64" baseType="lpstr">
      <vt:lpstr>Aspekt</vt:lpstr>
      <vt:lpstr>Název školy: ZŠ Klášterec nad Ohří, Krátká 676 Autor: Bc. Michael RADIMERSKÝ Název materiálu: VY_32_INOVACE_18_8_ HITLEROVY ZBRANĚ POMSTY A ATOMOVÁ ZBRAŇ V RUKOU USA Číslo projektu: CZ.1.07/1.4.00/21.1115</vt:lpstr>
      <vt:lpstr>Hitlerovy zbraně pomsty a atomová zbraň v rukou USA </vt:lpstr>
      <vt:lpstr>ANOTACE:</vt:lpstr>
      <vt:lpstr>Tank Tiger I.</vt:lpstr>
      <vt:lpstr>Snímek 5</vt:lpstr>
      <vt:lpstr>Snímek 6</vt:lpstr>
      <vt:lpstr>Tank Tiger II.</vt:lpstr>
      <vt:lpstr>Snímek 8</vt:lpstr>
      <vt:lpstr>Těžký tank Maus</vt:lpstr>
      <vt:lpstr>Snímek 10</vt:lpstr>
      <vt:lpstr>Snímek 11</vt:lpstr>
      <vt:lpstr>Snímek 12</vt:lpstr>
      <vt:lpstr>Snímek 13</vt:lpstr>
      <vt:lpstr>Snímek 14</vt:lpstr>
      <vt:lpstr>Rakety V-1 a V-2</vt:lpstr>
      <vt:lpstr>Snímek 16</vt:lpstr>
      <vt:lpstr>Snímek 17</vt:lpstr>
      <vt:lpstr>Snímek 18</vt:lpstr>
      <vt:lpstr>Zázračná zbraň V-3, ohnivé šípy</vt:lpstr>
      <vt:lpstr>Snímek 20</vt:lpstr>
      <vt:lpstr>Snímek 21</vt:lpstr>
      <vt:lpstr>Snímek 22</vt:lpstr>
      <vt:lpstr>Snímek 23</vt:lpstr>
      <vt:lpstr>Messerschmitt Me 262 Schwalbe</vt:lpstr>
      <vt:lpstr>Snímek 25</vt:lpstr>
      <vt:lpstr>Snímek 26</vt:lpstr>
      <vt:lpstr>Snímek 27</vt:lpstr>
      <vt:lpstr>Messerschmitt Me 163 Komet</vt:lpstr>
      <vt:lpstr>Snímek 29</vt:lpstr>
      <vt:lpstr>Snímek 30</vt:lpstr>
      <vt:lpstr>Snímek 31</vt:lpstr>
      <vt:lpstr>Snímek 32</vt:lpstr>
      <vt:lpstr>Dělo Dora</vt:lpstr>
      <vt:lpstr>Snímek 34</vt:lpstr>
      <vt:lpstr>Snímek 35</vt:lpstr>
      <vt:lpstr>Snímek 36</vt:lpstr>
      <vt:lpstr>  Železniční dělo Dora (Tlustý Gustav) - technické údaje: </vt:lpstr>
      <vt:lpstr>Snímek 38</vt:lpstr>
      <vt:lpstr>Moždíř Karl</vt:lpstr>
      <vt:lpstr>Snímek 40</vt:lpstr>
      <vt:lpstr>Snímek 41</vt:lpstr>
      <vt:lpstr>USA</vt:lpstr>
      <vt:lpstr>Snímek 43</vt:lpstr>
      <vt:lpstr>Snímek 44</vt:lpstr>
      <vt:lpstr>Snímek 45</vt:lpstr>
      <vt:lpstr>Snímek 46</vt:lpstr>
      <vt:lpstr>Princip</vt:lpstr>
      <vt:lpstr>Snímek 48</vt:lpstr>
      <vt:lpstr>Snímek 49</vt:lpstr>
      <vt:lpstr>Energie uvolněná atomovým výbuchem</vt:lpstr>
      <vt:lpstr>Snímek 51</vt:lpstr>
      <vt:lpstr>Snímek 52</vt:lpstr>
      <vt:lpstr>Projekt Manhattan</vt:lpstr>
      <vt:lpstr>Snímek 54</vt:lpstr>
      <vt:lpstr>Atomová puma Little boy</vt:lpstr>
      <vt:lpstr>Snímek 56</vt:lpstr>
      <vt:lpstr>Atomová puma Fat Man</vt:lpstr>
      <vt:lpstr>Snímek 58</vt:lpstr>
      <vt:lpstr>Použité zdroje:</vt:lpstr>
      <vt:lpstr>ZDROJE PRO OBRÁZKY:</vt:lpstr>
      <vt:lpstr>Snímek 61</vt:lpstr>
      <vt:lpstr>Snímek 62</vt:lpstr>
      <vt:lpstr>Snímek 63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Hitlerovy zbraně pomsty</dc:title>
  <dc:creator>MSI</dc:creator>
  <cp:lastModifiedBy>U1</cp:lastModifiedBy>
  <cp:revision>142</cp:revision>
  <dcterms:created xsi:type="dcterms:W3CDTF">2009-02-02T16:59:04Z</dcterms:created>
  <dcterms:modified xsi:type="dcterms:W3CDTF">2012-12-02T19:35:01Z</dcterms:modified>
</cp:coreProperties>
</file>