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9" r:id="rId5"/>
    <p:sldId id="260" r:id="rId6"/>
    <p:sldId id="258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0000"/>
    <a:srgbClr val="E5DB5D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/>
              <a:pPr>
                <a:defRPr/>
              </a:pPr>
              <a:t>1.12.2012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2554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Národní obrození -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doplnění dějepisného výkladu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Např.: prezentace je určena k doplnění výkladu nebo k opakování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467544" y="836712"/>
            <a:ext cx="8136904" cy="4658816"/>
          </a:xfrm>
          <a:prstGeom prst="ellipse">
            <a:avLst/>
          </a:prstGeom>
          <a:blipFill>
            <a:blip r:embed="rId2" cstate="print"/>
            <a:tile tx="0" ty="0" sx="100000" sy="100000" flip="none" algn="tl"/>
          </a:blipFill>
          <a:ln w="82550" cmpd="thickThin">
            <a:solidFill>
              <a:srgbClr val="8A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331640" y="1916832"/>
            <a:ext cx="6408712" cy="2585323"/>
          </a:xfrm>
          <a:blipFill>
            <a:blip r:embed="rId2" cstate="print"/>
            <a:tile tx="0" ty="0" sx="100000" sy="100000" flip="none" algn="tl"/>
          </a:blipFill>
        </p:spPr>
        <p:txBody>
          <a:bodyPr wrap="square" anchor="ctr" anchorCtr="0">
            <a:spAutoFit/>
          </a:bodyPr>
          <a:lstStyle/>
          <a:p>
            <a:pPr algn="ctr">
              <a:buNone/>
            </a:pPr>
            <a:r>
              <a:rPr lang="cs-CZ" sz="5400" b="1" dirty="0" smtClean="0">
                <a:ln w="38100" cap="rnd" cmpd="dbl">
                  <a:noFill/>
                </a:ln>
                <a:latin typeface="BatangChe" pitchFamily="49" charset="-127"/>
                <a:ea typeface="BatangChe" pitchFamily="49" charset="-127"/>
              </a:rPr>
              <a:t>NÁRODNÍ OBROZENÍ      -                                JAZYK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800" dirty="0" smtClean="0">
                <a:solidFill>
                  <a:srgbClr val="C00000"/>
                </a:solidFill>
              </a:rPr>
              <a:t>Němčina</a:t>
            </a:r>
            <a:r>
              <a:rPr lang="cs-CZ" sz="2800" dirty="0" smtClean="0"/>
              <a:t> pronikla hluboko do českého jazyka a dodnes používáme mnohá slova, jejichž německý původ si možná ani neuvědomujeme. Dovedete některé z nich nahradit českým slovem stejného významu?  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 numCol="2">
            <a:normAutofit fontScale="25000" lnSpcReduction="20000"/>
          </a:bodyPr>
          <a:lstStyle/>
          <a:p>
            <a:r>
              <a:rPr lang="cs-CZ" sz="13500" dirty="0" err="1" smtClean="0">
                <a:solidFill>
                  <a:srgbClr val="8A0000"/>
                </a:solidFill>
              </a:rPr>
              <a:t>Čundrák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Flaška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Furt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smtClean="0">
                <a:solidFill>
                  <a:srgbClr val="8A0000"/>
                </a:solidFill>
              </a:rPr>
              <a:t>Kastrol</a:t>
            </a:r>
          </a:p>
          <a:p>
            <a:r>
              <a:rPr lang="cs-CZ" sz="13500" dirty="0" smtClean="0">
                <a:solidFill>
                  <a:srgbClr val="8A0000"/>
                </a:solidFill>
              </a:rPr>
              <a:t>Karfiol</a:t>
            </a:r>
          </a:p>
          <a:p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Přiheftovat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Pucovat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Šaltpáka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err="1" smtClean="0">
                <a:solidFill>
                  <a:srgbClr val="8A0000"/>
                </a:solidFill>
              </a:rPr>
              <a:t>Tebich</a:t>
            </a:r>
            <a:endParaRPr lang="cs-CZ" sz="13500" dirty="0" smtClean="0">
              <a:solidFill>
                <a:srgbClr val="8A0000"/>
              </a:solidFill>
            </a:endParaRPr>
          </a:p>
          <a:p>
            <a:r>
              <a:rPr lang="cs-CZ" sz="13500" dirty="0" smtClean="0">
                <a:solidFill>
                  <a:srgbClr val="8A0000"/>
                </a:solidFill>
              </a:rPr>
              <a:t>Vercajk</a:t>
            </a:r>
          </a:p>
          <a:p>
            <a:endParaRPr lang="cs-CZ" sz="4000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Jak se cizím slovem nazývá proces </a:t>
            </a:r>
            <a:r>
              <a:rPr lang="cs-CZ" sz="3600" dirty="0" smtClean="0">
                <a:solidFill>
                  <a:srgbClr val="C00000"/>
                </a:solidFill>
              </a:rPr>
              <a:t>poněmčování</a:t>
            </a:r>
            <a:r>
              <a:rPr lang="cs-CZ" sz="3600" dirty="0" smtClean="0"/>
              <a:t>, prosazování německého jazyka, ale i kultury?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  <a:noFill/>
        </p:spPr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>
              <a:solidFill>
                <a:srgbClr val="C00000"/>
              </a:solidFill>
            </a:endParaRPr>
          </a:p>
          <a:p>
            <a:pPr algn="ctr">
              <a:buNone/>
            </a:pPr>
            <a:r>
              <a:rPr lang="cs-CZ" sz="5400" dirty="0" smtClean="0">
                <a:solidFill>
                  <a:srgbClr val="C00000"/>
                </a:solidFill>
              </a:rPr>
              <a:t>GERMANIZACE</a:t>
            </a:r>
            <a:endParaRPr lang="cs-CZ" sz="5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Na užívání německého jazyka bylo vázáno mnoho oblastí života v habsburské monarchii. Dovedete uvést příklady?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rgbClr val="8A0000"/>
                </a:solidFill>
              </a:rPr>
              <a:t>Státní správa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rgbClr val="8A0000"/>
                </a:solidFill>
              </a:rPr>
              <a:t>Soudy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rgbClr val="8A0000"/>
                </a:solidFill>
              </a:rPr>
              <a:t>Vyšší vzdělání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solidFill>
                  <a:srgbClr val="8A0000"/>
                </a:solidFill>
              </a:rPr>
              <a:t>Společenský vzestup</a:t>
            </a:r>
            <a:endParaRPr lang="cs-CZ" dirty="0">
              <a:solidFill>
                <a:srgbClr val="8A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Někteří vášniví vlastenci -  tzv. </a:t>
            </a:r>
            <a:r>
              <a:rPr lang="cs-CZ" sz="2800" dirty="0" smtClean="0">
                <a:solidFill>
                  <a:srgbClr val="8A0000"/>
                </a:solidFill>
              </a:rPr>
              <a:t>brusiči jazyka </a:t>
            </a:r>
            <a:r>
              <a:rPr lang="cs-CZ" sz="2800" dirty="0" smtClean="0"/>
              <a:t>(puristé)- se vrhli do očišťování češtiny od německého vlivu až příliš horlivě.  </a:t>
            </a:r>
            <a:br>
              <a:rPr lang="cs-CZ" sz="2800" dirty="0" smtClean="0"/>
            </a:br>
            <a:r>
              <a:rPr lang="cs-CZ" sz="2800" dirty="0" smtClean="0"/>
              <a:t>Přiřaď jejich ryze česká slova k dnes používaným výrazům.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888432"/>
          </a:xfrm>
          <a:blipFill>
            <a:blip r:embed="rId2" cstate="print"/>
            <a:tile tx="0" ty="0" sx="100000" sy="100000" flip="none" algn="tl"/>
          </a:blipFill>
        </p:spPr>
        <p:txBody>
          <a:bodyPr numCol="2">
            <a:normAutofit fontScale="40000" lnSpcReduction="20000"/>
          </a:bodyPr>
          <a:lstStyle/>
          <a:p>
            <a:r>
              <a:rPr lang="cs-CZ" sz="8000" dirty="0" err="1" smtClean="0">
                <a:solidFill>
                  <a:srgbClr val="8A0000"/>
                </a:solidFill>
              </a:rPr>
              <a:t>Letodník</a:t>
            </a:r>
            <a:r>
              <a:rPr lang="cs-CZ" sz="8000" dirty="0" smtClean="0">
                <a:solidFill>
                  <a:srgbClr val="8A0000"/>
                </a:solidFill>
              </a:rPr>
              <a:t> </a:t>
            </a:r>
          </a:p>
          <a:p>
            <a:r>
              <a:rPr lang="cs-CZ" sz="8000" dirty="0" err="1" smtClean="0">
                <a:solidFill>
                  <a:srgbClr val="8A0000"/>
                </a:solidFill>
              </a:rPr>
              <a:t>Myslivíř</a:t>
            </a:r>
            <a:r>
              <a:rPr lang="cs-CZ" sz="8000" dirty="0" smtClean="0">
                <a:solidFill>
                  <a:srgbClr val="8A0000"/>
                </a:solidFill>
              </a:rPr>
              <a:t> </a:t>
            </a:r>
          </a:p>
          <a:p>
            <a:r>
              <a:rPr lang="cs-CZ" sz="8000" dirty="0" err="1" smtClean="0">
                <a:solidFill>
                  <a:srgbClr val="8A0000"/>
                </a:solidFill>
              </a:rPr>
              <a:t>Zelenochrupka</a:t>
            </a:r>
            <a:endParaRPr lang="cs-CZ" sz="8000" dirty="0" smtClean="0">
              <a:solidFill>
                <a:srgbClr val="8A0000"/>
              </a:solidFill>
            </a:endParaRPr>
          </a:p>
          <a:p>
            <a:r>
              <a:rPr lang="cs-CZ" sz="8000" dirty="0" err="1" smtClean="0">
                <a:solidFill>
                  <a:srgbClr val="8A0000"/>
                </a:solidFill>
              </a:rPr>
              <a:t>Sestromuž</a:t>
            </a:r>
            <a:endParaRPr lang="cs-CZ" sz="8000" dirty="0" smtClean="0">
              <a:solidFill>
                <a:srgbClr val="8A0000"/>
              </a:solidFill>
            </a:endParaRPr>
          </a:p>
          <a:p>
            <a:r>
              <a:rPr lang="cs-CZ" sz="8000" dirty="0" smtClean="0">
                <a:solidFill>
                  <a:srgbClr val="8A0000"/>
                </a:solidFill>
              </a:rPr>
              <a:t>Podnosnice </a:t>
            </a:r>
            <a:r>
              <a:rPr lang="cs-CZ" sz="8000" dirty="0" err="1" smtClean="0">
                <a:solidFill>
                  <a:srgbClr val="8A0000"/>
                </a:solidFill>
              </a:rPr>
              <a:t>libočuchná</a:t>
            </a:r>
            <a:endParaRPr lang="cs-CZ" sz="8000" dirty="0" smtClean="0">
              <a:solidFill>
                <a:srgbClr val="8A0000"/>
              </a:solidFill>
            </a:endParaRPr>
          </a:p>
          <a:p>
            <a:r>
              <a:rPr lang="cs-CZ" sz="8000" dirty="0" err="1" smtClean="0">
                <a:solidFill>
                  <a:srgbClr val="8A0000"/>
                </a:solidFill>
              </a:rPr>
              <a:t>Hlubozník</a:t>
            </a:r>
            <a:endParaRPr lang="cs-CZ" sz="8000" dirty="0" smtClean="0">
              <a:solidFill>
                <a:srgbClr val="8A0000"/>
              </a:solidFill>
            </a:endParaRPr>
          </a:p>
          <a:p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r>
              <a:rPr lang="cs-CZ" sz="8000" dirty="0" smtClean="0"/>
              <a:t>Student</a:t>
            </a:r>
          </a:p>
          <a:p>
            <a:r>
              <a:rPr lang="cs-CZ" sz="8000" dirty="0" smtClean="0"/>
              <a:t>Salát</a:t>
            </a:r>
          </a:p>
          <a:p>
            <a:r>
              <a:rPr lang="cs-CZ" sz="8000" dirty="0" smtClean="0"/>
              <a:t>Dýmka</a:t>
            </a:r>
          </a:p>
          <a:p>
            <a:r>
              <a:rPr lang="cs-CZ" sz="8000" dirty="0" smtClean="0"/>
              <a:t>Kalendář</a:t>
            </a:r>
          </a:p>
          <a:p>
            <a:r>
              <a:rPr lang="cs-CZ" sz="8000" dirty="0" smtClean="0"/>
              <a:t>Basa</a:t>
            </a:r>
          </a:p>
          <a:p>
            <a:r>
              <a:rPr lang="cs-CZ" sz="8000" dirty="0" smtClean="0"/>
              <a:t>Švagr</a:t>
            </a:r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55776" y="2780928"/>
            <a:ext cx="2016224" cy="1872208"/>
          </a:xfrm>
          <a:prstGeom prst="line">
            <a:avLst/>
          </a:prstGeom>
          <a:ln w="254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83768" y="3284984"/>
            <a:ext cx="2016224" cy="0"/>
          </a:xfrm>
          <a:prstGeom prst="line">
            <a:avLst/>
          </a:prstGeom>
          <a:ln w="25400" cap="rnd" cmpd="sng">
            <a:solidFill>
              <a:srgbClr val="8A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491880" y="3717032"/>
            <a:ext cx="1008112" cy="0"/>
          </a:xfrm>
          <a:prstGeom prst="line">
            <a:avLst/>
          </a:prstGeom>
          <a:ln w="254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843808" y="4293096"/>
            <a:ext cx="1656184" cy="1368152"/>
          </a:xfrm>
          <a:prstGeom prst="line">
            <a:avLst/>
          </a:prstGeom>
          <a:ln w="25400" cap="rnd" cmpd="sng">
            <a:solidFill>
              <a:srgbClr val="8A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843808" y="4293096"/>
            <a:ext cx="1656184" cy="864096"/>
          </a:xfrm>
          <a:prstGeom prst="line">
            <a:avLst/>
          </a:prstGeom>
          <a:ln w="254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2771800" y="5229200"/>
            <a:ext cx="1728192" cy="360040"/>
          </a:xfrm>
          <a:prstGeom prst="line">
            <a:avLst/>
          </a:prstGeom>
          <a:ln w="25400" cap="rnd" cmpd="sng">
            <a:solidFill>
              <a:srgbClr val="8A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Daleko zdatnější v kultivování češtiny byl </a:t>
            </a:r>
            <a:r>
              <a:rPr lang="cs-CZ" sz="3600" dirty="0" smtClean="0">
                <a:solidFill>
                  <a:srgbClr val="8A0000"/>
                </a:solidFill>
              </a:rPr>
              <a:t>Josef </a:t>
            </a:r>
            <a:r>
              <a:rPr lang="cs-CZ" sz="3600" dirty="0" err="1" smtClean="0">
                <a:solidFill>
                  <a:srgbClr val="8A0000"/>
                </a:solidFill>
              </a:rPr>
              <a:t>Jungmann</a:t>
            </a:r>
            <a:r>
              <a:rPr lang="cs-CZ" sz="3600" dirty="0" smtClean="0"/>
              <a:t>.</a:t>
            </a:r>
            <a:r>
              <a:rPr lang="cs-CZ" sz="3600" dirty="0" smtClean="0">
                <a:solidFill>
                  <a:srgbClr val="8A0000"/>
                </a:solidFill>
              </a:rPr>
              <a:t> </a:t>
            </a:r>
            <a:r>
              <a:rPr lang="cs-CZ" sz="3600" dirty="0" smtClean="0"/>
              <a:t>Spolu s dalšími vědci své doby vytvořil nová slova, která zůstala v našem jazyce dodnes.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Např.:  </a:t>
            </a:r>
          </a:p>
          <a:p>
            <a:r>
              <a:rPr lang="cs-CZ" dirty="0" smtClean="0">
                <a:solidFill>
                  <a:srgbClr val="8A0000"/>
                </a:solidFill>
              </a:rPr>
              <a:t>Leden, únor</a:t>
            </a:r>
          </a:p>
          <a:p>
            <a:r>
              <a:rPr lang="cs-CZ" dirty="0" smtClean="0">
                <a:solidFill>
                  <a:srgbClr val="8A0000"/>
                </a:solidFill>
              </a:rPr>
              <a:t>Kyslík, dusík, kyselina</a:t>
            </a:r>
          </a:p>
          <a:p>
            <a:r>
              <a:rPr lang="cs-CZ" dirty="0" smtClean="0">
                <a:solidFill>
                  <a:srgbClr val="8A0000"/>
                </a:solidFill>
              </a:rPr>
              <a:t>Čtverec, trojúhelník</a:t>
            </a:r>
          </a:p>
          <a:p>
            <a:r>
              <a:rPr lang="cs-CZ" dirty="0" smtClean="0">
                <a:solidFill>
                  <a:srgbClr val="8A0000"/>
                </a:solidFill>
              </a:rPr>
              <a:t>Poznatek, názor, časopis, mluvnice</a:t>
            </a:r>
          </a:p>
          <a:p>
            <a:r>
              <a:rPr lang="cs-CZ" dirty="0" smtClean="0">
                <a:solidFill>
                  <a:srgbClr val="8A0000"/>
                </a:solidFill>
              </a:rPr>
              <a:t>Rostlina, sněženka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Napadá Vás kdo pomohl vytvořit základy tělovýchovné názvoslovné soustavy?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r>
              <a:rPr lang="cs-CZ" dirty="0" smtClean="0"/>
              <a:t>Nápověda:  </a:t>
            </a:r>
            <a:r>
              <a:rPr lang="cs-CZ" dirty="0" smtClean="0">
                <a:solidFill>
                  <a:srgbClr val="8A0000"/>
                </a:solidFill>
              </a:rPr>
              <a:t>Byl to zakladatel organizovaného tělovýchovného hnutí v Čechách – Sokol.</a:t>
            </a:r>
          </a:p>
          <a:p>
            <a:pPr>
              <a:buNone/>
            </a:pPr>
            <a:endParaRPr lang="cs-CZ" dirty="0" smtClean="0">
              <a:solidFill>
                <a:srgbClr val="8A0000"/>
              </a:solidFill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8A0000"/>
                </a:solidFill>
              </a:rPr>
              <a:t> </a:t>
            </a:r>
            <a:r>
              <a:rPr lang="cs-CZ" sz="4400" dirty="0" smtClean="0">
                <a:solidFill>
                  <a:srgbClr val="8A0000"/>
                </a:solidFill>
              </a:rPr>
              <a:t>MIROSLAV TYRŠ</a:t>
            </a:r>
            <a:endParaRPr lang="cs-CZ" sz="4400" dirty="0">
              <a:solidFill>
                <a:srgbClr val="8A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BAUER, Ivan. </a:t>
            </a:r>
            <a:r>
              <a:rPr lang="cs-CZ" i="1" dirty="0" smtClean="0"/>
              <a:t>Novověk: národní dějiny : pracovní sešit z dějepisu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Tobiáš, 1994, 72 s. ISBN 80-858-0820-X.</a:t>
            </a:r>
          </a:p>
          <a:p>
            <a:r>
              <a:rPr lang="cs-CZ" i="1" dirty="0" smtClean="0"/>
              <a:t>Dějiny zemí koruny české II</a:t>
            </a:r>
            <a:r>
              <a:rPr lang="cs-CZ" dirty="0" smtClean="0"/>
              <a:t>. 4. </a:t>
            </a:r>
            <a:r>
              <a:rPr lang="cs-CZ" dirty="0" err="1" smtClean="0"/>
              <a:t>vyd</a:t>
            </a:r>
            <a:r>
              <a:rPr lang="cs-CZ" dirty="0" smtClean="0"/>
              <a:t>. Praha: Paseka, 1997, 328 s. ISBN 80-718-5097-7.</a:t>
            </a:r>
          </a:p>
          <a:p>
            <a:endParaRPr lang="cs-CZ" dirty="0" smtClean="0"/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215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   Němčina pronikla hluboko do českého jazyka a dodnes používáme mnohá slova, jejichž německý původ si možná ani neuvědomujeme. Dovedete některé z nich nahradit českým slovem stejného významu?    </vt:lpstr>
      <vt:lpstr>  Jak se cizím slovem nazývá proces poněmčování, prosazování německého jazyka, ale i kultury? </vt:lpstr>
      <vt:lpstr>  Na užívání německého jazyka bylo vázáno mnoho oblastí života v habsburské monarchii. Dovedete uvést příklady?</vt:lpstr>
      <vt:lpstr>Někteří vášniví vlastenci -  tzv. brusiči jazyka (puristé)- se vrhli do očišťování češtiny od německého vlivu až příliš horlivě.   Přiřaď jejich ryze česká slova k dnes používaným výrazům.</vt:lpstr>
      <vt:lpstr>Daleko zdatnější v kultivování češtiny byl Josef Jungmann. Spolu s dalšími vědci své doby vytvořil nová slova, která zůstala v našem jazyce dodnes.  </vt:lpstr>
      <vt:lpstr>Napadá Vás kdo pomohl vytvořit základy tělovýchovné názvoslovné soustavy?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Klara</dc:creator>
  <cp:lastModifiedBy>Klara</cp:lastModifiedBy>
  <cp:revision>21</cp:revision>
  <dcterms:created xsi:type="dcterms:W3CDTF">2012-12-01T09:34:28Z</dcterms:created>
  <dcterms:modified xsi:type="dcterms:W3CDTF">2012-12-01T13:56:50Z</dcterms:modified>
</cp:coreProperties>
</file>