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6" r:id="rId4"/>
    <p:sldId id="265" r:id="rId5"/>
    <p:sldId id="271" r:id="rId6"/>
    <p:sldId id="263" r:id="rId7"/>
    <p:sldId id="264" r:id="rId8"/>
    <p:sldId id="257" r:id="rId9"/>
    <p:sldId id="260" r:id="rId10"/>
    <p:sldId id="261" r:id="rId11"/>
    <p:sldId id="262" r:id="rId12"/>
    <p:sldId id="258" r:id="rId13"/>
    <p:sldId id="259" r:id="rId14"/>
    <p:sldId id="272" r:id="rId15"/>
    <p:sldId id="266" r:id="rId16"/>
    <p:sldId id="267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64A2F-C4FF-440C-830D-D6D0481372E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AE15A-58E0-4721-B264-5DAFBC858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64A2F-C4FF-440C-830D-D6D0481372E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AE15A-58E0-4721-B264-5DAFBC858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64A2F-C4FF-440C-830D-D6D0481372E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AE15A-58E0-4721-B264-5DAFBC858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64A2F-C4FF-440C-830D-D6D0481372E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AE15A-58E0-4721-B264-5DAFBC858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64A2F-C4FF-440C-830D-D6D0481372E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AE15A-58E0-4721-B264-5DAFBC858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64A2F-C4FF-440C-830D-D6D0481372E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AE15A-58E0-4721-B264-5DAFBC858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64A2F-C4FF-440C-830D-D6D0481372E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AE15A-58E0-4721-B264-5DAFBC858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64A2F-C4FF-440C-830D-D6D0481372E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AE15A-58E0-4721-B264-5DAFBC858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64A2F-C4FF-440C-830D-D6D0481372E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AE15A-58E0-4721-B264-5DAFBC858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64A2F-C4FF-440C-830D-D6D0481372E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AE15A-58E0-4721-B264-5DAFBC858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64A2F-C4FF-440C-830D-D6D0481372E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6AE15A-58E0-4721-B264-5DAFBC858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364A2F-C4FF-440C-830D-D6D0481372E3}" type="datetimeFigureOut">
              <a:rPr lang="cs-CZ" smtClean="0"/>
              <a:pPr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6AE15A-58E0-4721-B264-5DAFBC858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pPr algn="ctr"/>
            <a:r>
              <a:rPr lang="cs-CZ" sz="3600" dirty="0" smtClean="0"/>
              <a:t>HUSTOTA  LÁTKY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Autor: Mgr. Hana </a:t>
            </a:r>
            <a:r>
              <a:rPr lang="cs-CZ" sz="1900" dirty="0" err="1" smtClean="0">
                <a:solidFill>
                  <a:schemeClr val="tx1"/>
                </a:solidFill>
              </a:rPr>
              <a:t>Kuříková</a:t>
            </a:r>
            <a:endParaRPr lang="cs-CZ" sz="1900" dirty="0" smtClean="0">
              <a:solidFill>
                <a:schemeClr val="tx1"/>
              </a:solidFill>
            </a:endParaRP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Název:  VY_32_INOVACE_03_B_1_Hustota látky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Téma:   Fyzika 6. ročník</a:t>
            </a:r>
          </a:p>
          <a:p>
            <a:pPr algn="l"/>
            <a:r>
              <a:rPr lang="cs-CZ" sz="19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03648" y="1628800"/>
          <a:ext cx="6477024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6.2.2012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9.2.2012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 A</a:t>
                      </a: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a příroda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Fyzika</a:t>
                      </a:r>
                      <a:r>
                        <a:rPr lang="cs-CZ" baseline="0" dirty="0" smtClean="0"/>
                        <a:t> 6.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Hustota</a:t>
                      </a:r>
                      <a:r>
                        <a:rPr lang="cs-CZ" baseline="0" dirty="0" smtClean="0"/>
                        <a:t> látky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Objem, hmotnost, hustota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70C0"/>
                </a:solidFill>
              </a:rPr>
              <a:t>HUSTOTA  LÁTKY</a:t>
            </a:r>
            <a:endParaRPr lang="cs-CZ" sz="66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Zopakuj si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86412"/>
          </a:xfrm>
        </p:spPr>
        <p:txBody>
          <a:bodyPr/>
          <a:lstStyle/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Jak rozdělujeme látky?</a:t>
            </a:r>
          </a:p>
          <a:p>
            <a:pPr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Jaké vlastnosti mají pevné látky?</a:t>
            </a:r>
          </a:p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Doplň tabulku:</a:t>
            </a:r>
          </a:p>
          <a:p>
            <a:pPr>
              <a:buNone/>
            </a:pPr>
            <a:endParaRPr lang="cs-CZ" sz="2800" dirty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Převeď: 	2,5 t =………….kg</a:t>
            </a:r>
          </a:p>
          <a:p>
            <a:pPr>
              <a:buNone/>
            </a:pPr>
            <a:r>
              <a:rPr lang="cs-CZ" sz="2800" dirty="0">
                <a:solidFill>
                  <a:srgbClr val="0070C0"/>
                </a:solidFill>
              </a:rPr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	    	13 </a:t>
            </a:r>
            <a:r>
              <a:rPr lang="cs-CZ" sz="2800" dirty="0" err="1" smtClean="0">
                <a:solidFill>
                  <a:srgbClr val="0070C0"/>
                </a:solidFill>
              </a:rPr>
              <a:t>hl</a:t>
            </a:r>
            <a:r>
              <a:rPr lang="cs-CZ" sz="2800" dirty="0" smtClean="0">
                <a:solidFill>
                  <a:srgbClr val="0070C0"/>
                </a:solidFill>
              </a:rPr>
              <a:t> =………….l</a:t>
            </a:r>
          </a:p>
          <a:p>
            <a:pPr>
              <a:buNone/>
            </a:pPr>
            <a:r>
              <a:rPr lang="cs-CZ" sz="2800" dirty="0">
                <a:solidFill>
                  <a:srgbClr val="0070C0"/>
                </a:solidFill>
              </a:rPr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		125 cm</a:t>
            </a:r>
            <a:r>
              <a:rPr lang="cs-CZ" sz="2800" baseline="30000" dirty="0" smtClean="0">
                <a:solidFill>
                  <a:srgbClr val="0070C0"/>
                </a:solidFill>
              </a:rPr>
              <a:t>3</a:t>
            </a:r>
            <a:r>
              <a:rPr lang="cs-CZ" sz="2800" dirty="0" smtClean="0">
                <a:solidFill>
                  <a:srgbClr val="0070C0"/>
                </a:solidFill>
              </a:rPr>
              <a:t>=……….m</a:t>
            </a:r>
            <a:r>
              <a:rPr lang="cs-CZ" sz="2800" baseline="30000" dirty="0" smtClean="0">
                <a:solidFill>
                  <a:srgbClr val="0070C0"/>
                </a:solidFill>
              </a:rPr>
              <a:t>3</a:t>
            </a:r>
            <a:endParaRPr lang="cs-CZ" sz="28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42910" y="3000372"/>
          <a:ext cx="7715305" cy="1783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3061"/>
                <a:gridCol w="1543061"/>
                <a:gridCol w="1543061"/>
                <a:gridCol w="1543061"/>
                <a:gridCol w="1543061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/>
                        <a:t>Veličina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Označení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</a:p>
                    <a:p>
                      <a:r>
                        <a:rPr lang="cs-CZ" dirty="0" smtClean="0"/>
                        <a:t>jednotka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Vedlejší jednotky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Měřidlo</a:t>
                      </a:r>
                      <a:endParaRPr lang="cs-CZ" dirty="0"/>
                    </a:p>
                  </a:txBody>
                  <a:tcPr/>
                </a:tc>
              </a:tr>
              <a:tr h="57150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hmotnost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150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objem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Zopakuj si- řešení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5983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Jak rozdělujeme látky? </a:t>
            </a:r>
            <a:r>
              <a:rPr lang="cs-CZ" sz="2800" dirty="0" smtClean="0">
                <a:solidFill>
                  <a:srgbClr val="FF0000"/>
                </a:solidFill>
              </a:rPr>
              <a:t>Pevné, kapalné, plynné</a:t>
            </a:r>
          </a:p>
          <a:p>
            <a:pPr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Jaké vlastnosti mají pevné látky? </a:t>
            </a:r>
            <a:r>
              <a:rPr lang="cs-CZ" sz="2800" dirty="0" smtClean="0">
                <a:solidFill>
                  <a:srgbClr val="FF0000"/>
                </a:solidFill>
              </a:rPr>
              <a:t>tvrdé, tvárné, pružné,stejný tvar</a:t>
            </a:r>
          </a:p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Doplň tabulku:</a:t>
            </a:r>
          </a:p>
          <a:p>
            <a:pPr>
              <a:buNone/>
            </a:pPr>
            <a:endParaRPr lang="cs-CZ" sz="2800" dirty="0">
              <a:solidFill>
                <a:srgbClr val="0070C0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2800" dirty="0">
              <a:solidFill>
                <a:srgbClr val="0070C0"/>
              </a:solidFill>
            </a:endParaRPr>
          </a:p>
          <a:p>
            <a:pPr>
              <a:buNone/>
            </a:pPr>
            <a:endParaRPr lang="cs-CZ" sz="28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Převeď: 	2,5 t =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2 500 </a:t>
            </a:r>
            <a:r>
              <a:rPr lang="cs-CZ" sz="2800" dirty="0" smtClean="0">
                <a:solidFill>
                  <a:srgbClr val="0070C0"/>
                </a:solidFill>
              </a:rPr>
              <a:t>kg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    	</a:t>
            </a:r>
            <a:r>
              <a:rPr lang="cs-CZ" sz="2800" dirty="0" smtClean="0">
                <a:solidFill>
                  <a:srgbClr val="0070C0"/>
                </a:solidFill>
              </a:rPr>
              <a:t>13 </a:t>
            </a:r>
            <a:r>
              <a:rPr lang="cs-CZ" sz="2800" dirty="0" err="1" smtClean="0">
                <a:solidFill>
                  <a:srgbClr val="0070C0"/>
                </a:solidFill>
              </a:rPr>
              <a:t>hl</a:t>
            </a:r>
            <a:r>
              <a:rPr lang="cs-CZ" sz="2800" dirty="0" smtClean="0">
                <a:solidFill>
                  <a:srgbClr val="0070C0"/>
                </a:solidFill>
              </a:rPr>
              <a:t> = </a:t>
            </a:r>
            <a:r>
              <a:rPr lang="cs-CZ" sz="2800" dirty="0" smtClean="0">
                <a:solidFill>
                  <a:srgbClr val="FF0000"/>
                </a:solidFill>
              </a:rPr>
              <a:t>1 300 </a:t>
            </a:r>
            <a:r>
              <a:rPr lang="cs-CZ" sz="2800" dirty="0" smtClean="0">
                <a:solidFill>
                  <a:srgbClr val="0070C0"/>
                </a:solidFill>
              </a:rPr>
              <a:t>l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	</a:t>
            </a:r>
            <a:r>
              <a:rPr lang="cs-CZ" sz="2800" dirty="0" smtClean="0">
                <a:solidFill>
                  <a:srgbClr val="0070C0"/>
                </a:solidFill>
              </a:rPr>
              <a:t>125 cm</a:t>
            </a:r>
            <a:r>
              <a:rPr lang="cs-CZ" sz="2800" baseline="30000" dirty="0" smtClean="0">
                <a:solidFill>
                  <a:srgbClr val="0070C0"/>
                </a:solidFill>
              </a:rPr>
              <a:t>3</a:t>
            </a:r>
            <a:r>
              <a:rPr lang="cs-CZ" sz="2800" dirty="0" smtClean="0">
                <a:solidFill>
                  <a:srgbClr val="0070C0"/>
                </a:solidFill>
              </a:rPr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0,000 125 </a:t>
            </a:r>
            <a:r>
              <a:rPr lang="cs-CZ" sz="2800" dirty="0" smtClean="0">
                <a:solidFill>
                  <a:srgbClr val="0070C0"/>
                </a:solidFill>
              </a:rPr>
              <a:t>m</a:t>
            </a:r>
            <a:r>
              <a:rPr lang="cs-CZ" sz="2800" baseline="30000" dirty="0" smtClean="0">
                <a:solidFill>
                  <a:srgbClr val="0070C0"/>
                </a:solidFill>
              </a:rPr>
              <a:t>3</a:t>
            </a:r>
            <a:endParaRPr lang="cs-CZ" sz="28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3068960"/>
          <a:ext cx="7715305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3061"/>
                <a:gridCol w="1543061"/>
                <a:gridCol w="1543061"/>
                <a:gridCol w="1543061"/>
                <a:gridCol w="1543061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/>
                        <a:t>Veličina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Označení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</a:p>
                    <a:p>
                      <a:r>
                        <a:rPr lang="cs-CZ" dirty="0" smtClean="0"/>
                        <a:t>jednotka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Vedlejší jednotky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Měřidlo</a:t>
                      </a:r>
                      <a:endParaRPr lang="cs-CZ" dirty="0"/>
                    </a:p>
                  </a:txBody>
                  <a:tcPr/>
                </a:tc>
              </a:tr>
              <a:tr h="57150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hmotnost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t, q, dkg, g, mg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váhy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7150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50"/>
                          </a:solidFill>
                        </a:rPr>
                        <a:t>objem</a:t>
                      </a:r>
                      <a:endParaRPr lang="cs-CZ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r>
                        <a:rPr lang="cs-CZ" sz="1800" baseline="300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rgbClr val="FF0000"/>
                          </a:solidFill>
                        </a:rPr>
                        <a:t>dm</a:t>
                      </a:r>
                      <a:r>
                        <a:rPr lang="cs-CZ" sz="1800" baseline="30000" dirty="0" smtClean="0">
                          <a:solidFill>
                            <a:srgbClr val="FF0000"/>
                          </a:solidFill>
                        </a:rPr>
                        <a:t>3 </a:t>
                      </a:r>
                      <a:r>
                        <a:rPr lang="cs-CZ" sz="1800" dirty="0" smtClean="0">
                          <a:solidFill>
                            <a:srgbClr val="FF0000"/>
                          </a:solidFill>
                        </a:rPr>
                        <a:t> cm</a:t>
                      </a:r>
                      <a:r>
                        <a:rPr lang="cs-CZ" sz="1800" baseline="300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r>
                        <a:rPr lang="cs-CZ" sz="1800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1800" dirty="0" smtClean="0">
                          <a:solidFill>
                            <a:srgbClr val="FF0000"/>
                          </a:solidFill>
                        </a:rPr>
                        <a:t>mm</a:t>
                      </a:r>
                      <a:r>
                        <a:rPr lang="cs-CZ" sz="1800" baseline="300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1800" baseline="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1800" baseline="0" dirty="0" err="1" smtClean="0">
                          <a:solidFill>
                            <a:srgbClr val="FF0000"/>
                          </a:solidFill>
                        </a:rPr>
                        <a:t>hl</a:t>
                      </a:r>
                      <a:r>
                        <a:rPr lang="cs-CZ" sz="1800" baseline="0" dirty="0" smtClean="0">
                          <a:solidFill>
                            <a:srgbClr val="FF0000"/>
                          </a:solidFill>
                        </a:rPr>
                        <a:t>, l, dl, cl, ml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odměrný válec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07288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Čím se liší krychle a co mají společného?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Krychle 3"/>
          <p:cNvSpPr/>
          <p:nvPr/>
        </p:nvSpPr>
        <p:spPr>
          <a:xfrm>
            <a:off x="1428728" y="1500174"/>
            <a:ext cx="1785950" cy="1714512"/>
          </a:xfrm>
          <a:prstGeom prst="cube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 cm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Krychle 8"/>
          <p:cNvSpPr/>
          <p:nvPr/>
        </p:nvSpPr>
        <p:spPr>
          <a:xfrm>
            <a:off x="1428728" y="4214818"/>
            <a:ext cx="1785950" cy="1714512"/>
          </a:xfrm>
          <a:prstGeom prst="cub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 cm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5357818" y="4214818"/>
            <a:ext cx="1785950" cy="1714512"/>
          </a:xfrm>
          <a:prstGeom prst="cub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 cm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5643570" y="1500174"/>
            <a:ext cx="1785950" cy="1714512"/>
          </a:xfrm>
          <a:prstGeom prst="cube">
            <a:avLst/>
          </a:prstGeom>
          <a:solidFill>
            <a:schemeClr val="accent1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1 cm</a:t>
            </a:r>
            <a:r>
              <a:rPr lang="cs-CZ" sz="2400" b="1" baseline="30000" dirty="0" smtClean="0">
                <a:solidFill>
                  <a:schemeClr val="tx1"/>
                </a:solidFill>
              </a:rPr>
              <a:t>3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85918" y="335756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2,7 g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00760" y="335756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7,8 g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85918" y="600076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8,9 g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86446" y="607220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11,3 g</a:t>
            </a:r>
            <a:endParaRPr lang="cs-CZ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489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Krychle jsou zhotoveny z různých látek.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Každá krychle má stejný objem 1 cm</a:t>
            </a:r>
            <a:r>
              <a:rPr lang="cs-CZ" baseline="30000" dirty="0" smtClean="0">
                <a:solidFill>
                  <a:srgbClr val="0070C0"/>
                </a:solidFill>
              </a:rPr>
              <a:t>3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Každá krychle má jinou hmotnost.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Závěr: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Hmotnost 1 cm</a:t>
            </a:r>
            <a:r>
              <a:rPr lang="cs-CZ" baseline="30000" dirty="0" smtClean="0">
                <a:solidFill>
                  <a:srgbClr val="0070C0"/>
                </a:solidFill>
              </a:rPr>
              <a:t>3</a:t>
            </a:r>
            <a:r>
              <a:rPr lang="cs-CZ" dirty="0" smtClean="0">
                <a:solidFill>
                  <a:srgbClr val="0070C0"/>
                </a:solidFill>
              </a:rPr>
              <a:t> látky je pro každou látku jiná,</a:t>
            </a:r>
          </a:p>
          <a:p>
            <a:pPr>
              <a:buNone/>
            </a:pPr>
            <a:r>
              <a:rPr lang="cs-CZ" dirty="0">
                <a:solidFill>
                  <a:srgbClr val="0070C0"/>
                </a:solidFill>
              </a:rPr>
              <a:t>a</a:t>
            </a:r>
            <a:r>
              <a:rPr lang="cs-CZ" dirty="0" smtClean="0">
                <a:solidFill>
                  <a:srgbClr val="0070C0"/>
                </a:solidFill>
              </a:rPr>
              <a:t>le pro stejnou látku stejná.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Tuto vlastnost látek nazýváme </a:t>
            </a:r>
            <a:r>
              <a:rPr lang="cs-CZ" dirty="0" smtClean="0">
                <a:solidFill>
                  <a:srgbClr val="FF0000"/>
                </a:solidFill>
              </a:rPr>
              <a:t>HUSTOTA LÁTKY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Co je hustota?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Hustota je množství látky obsažené </a:t>
            </a:r>
          </a:p>
          <a:p>
            <a:pPr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v 1 m</a:t>
            </a:r>
            <a:r>
              <a:rPr lang="cs-CZ" sz="3600" baseline="30000" dirty="0" smtClean="0">
                <a:solidFill>
                  <a:srgbClr val="00B050"/>
                </a:solidFill>
              </a:rPr>
              <a:t>3 </a:t>
            </a:r>
            <a:r>
              <a:rPr lang="cs-CZ" sz="3600" dirty="0" smtClean="0">
                <a:solidFill>
                  <a:srgbClr val="00B050"/>
                </a:solidFill>
              </a:rPr>
              <a:t>(nebo v 1cm</a:t>
            </a:r>
            <a:r>
              <a:rPr lang="cs-CZ" sz="3600" baseline="30000" dirty="0" smtClean="0">
                <a:solidFill>
                  <a:srgbClr val="00B050"/>
                </a:solidFill>
              </a:rPr>
              <a:t>3</a:t>
            </a:r>
            <a:r>
              <a:rPr lang="cs-CZ" sz="3600" dirty="0" smtClean="0">
                <a:solidFill>
                  <a:srgbClr val="00B050"/>
                </a:solidFill>
              </a:rPr>
              <a:t>)</a:t>
            </a:r>
          </a:p>
          <a:p>
            <a:pPr>
              <a:buNone/>
            </a:pPr>
            <a:endParaRPr lang="cs-CZ" sz="2800" dirty="0" smtClean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Označení:</a:t>
            </a:r>
            <a:r>
              <a:rPr lang="cs-CZ" dirty="0" smtClean="0"/>
              <a:t>	</a:t>
            </a:r>
            <a:r>
              <a:rPr lang="el-GR" sz="4800" dirty="0" smtClean="0">
                <a:solidFill>
                  <a:srgbClr val="FF0000"/>
                </a:solidFill>
              </a:rPr>
              <a:t>ρ</a:t>
            </a:r>
            <a:r>
              <a:rPr lang="cs-CZ" sz="4800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     </a:t>
            </a:r>
            <a:r>
              <a:rPr lang="cs-CZ" dirty="0" smtClean="0">
                <a:solidFill>
                  <a:srgbClr val="0070C0"/>
                </a:solidFill>
              </a:rPr>
              <a:t>čteme ( ró )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Jednotky hustoty  </a:t>
            </a:r>
            <a:r>
              <a:rPr lang="cs-CZ" sz="4000" dirty="0" smtClean="0">
                <a:solidFill>
                  <a:srgbClr val="FF0000"/>
                </a:solidFill>
              </a:rPr>
              <a:t>kg/m</a:t>
            </a:r>
            <a:r>
              <a:rPr lang="cs-CZ" sz="4000" baseline="30000" dirty="0" smtClean="0">
                <a:solidFill>
                  <a:srgbClr val="FF0000"/>
                </a:solidFill>
              </a:rPr>
              <a:t>3</a:t>
            </a:r>
            <a:r>
              <a:rPr lang="cs-CZ" sz="4000" dirty="0" smtClean="0">
                <a:solidFill>
                  <a:srgbClr val="FF0000"/>
                </a:solidFill>
              </a:rPr>
              <a:t>     g/cm</a:t>
            </a:r>
            <a:r>
              <a:rPr lang="cs-CZ" sz="4000" baseline="30000" dirty="0" smtClean="0">
                <a:solidFill>
                  <a:srgbClr val="FF0000"/>
                </a:solidFill>
              </a:rPr>
              <a:t>3</a:t>
            </a:r>
          </a:p>
          <a:p>
            <a:pPr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Platí: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1 g/cm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  <a:r>
              <a:rPr lang="cs-CZ" dirty="0" smtClean="0">
                <a:solidFill>
                  <a:srgbClr val="FF0000"/>
                </a:solidFill>
              </a:rPr>
              <a:t>=1 000 kg/m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</a:p>
          <a:p>
            <a:pPr>
              <a:buNone/>
            </a:pPr>
            <a:endParaRPr lang="cs-CZ" baseline="30000" dirty="0"/>
          </a:p>
          <a:p>
            <a:pPr>
              <a:buNone/>
            </a:pPr>
            <a:endParaRPr lang="cs-CZ" baseline="300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Výpočet hustoty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 marL="0">
              <a:buNone/>
            </a:pPr>
            <a:r>
              <a:rPr lang="cs-CZ" dirty="0" smtClean="0">
                <a:solidFill>
                  <a:srgbClr val="00B050"/>
                </a:solidFill>
              </a:rPr>
              <a:t>Hustotu látky vypočítáme, když dělíme hmotnost tělesa dělíme jeho objemem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el-GR" sz="4000" dirty="0" smtClean="0">
                <a:solidFill>
                  <a:srgbClr val="FF0000"/>
                </a:solidFill>
              </a:rPr>
              <a:t>ρ</a:t>
            </a:r>
            <a:r>
              <a:rPr lang="cs-CZ" sz="4000" dirty="0" smtClean="0">
                <a:solidFill>
                  <a:srgbClr val="FF0000"/>
                </a:solidFill>
              </a:rPr>
              <a:t>= m : V              </a:t>
            </a:r>
          </a:p>
          <a:p>
            <a:pPr>
              <a:buNone/>
            </a:pPr>
            <a:r>
              <a:rPr lang="cs-CZ" sz="4000" dirty="0">
                <a:solidFill>
                  <a:srgbClr val="FF0000"/>
                </a:solidFill>
              </a:rPr>
              <a:t>	</a:t>
            </a:r>
            <a:r>
              <a:rPr lang="cs-CZ" sz="4000" dirty="0" smtClean="0">
                <a:solidFill>
                  <a:srgbClr val="FF0000"/>
                </a:solidFill>
              </a:rPr>
              <a:t>		</a:t>
            </a:r>
            <a:r>
              <a:rPr lang="el-GR" sz="2800" dirty="0" smtClean="0">
                <a:solidFill>
                  <a:srgbClr val="00B050"/>
                </a:solidFill>
              </a:rPr>
              <a:t>ρ</a:t>
            </a:r>
            <a:r>
              <a:rPr lang="cs-CZ" sz="2800" dirty="0" smtClean="0">
                <a:solidFill>
                  <a:srgbClr val="00B050"/>
                </a:solidFill>
              </a:rPr>
              <a:t>……hustota </a:t>
            </a:r>
            <a:r>
              <a:rPr lang="cs-CZ" sz="2800" dirty="0" smtClean="0"/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(kg/m</a:t>
            </a:r>
            <a:r>
              <a:rPr lang="cs-CZ" sz="2800" baseline="30000" dirty="0" smtClean="0">
                <a:solidFill>
                  <a:srgbClr val="0070C0"/>
                </a:solidFill>
              </a:rPr>
              <a:t>3</a:t>
            </a:r>
            <a:r>
              <a:rPr lang="cs-CZ" sz="2800" dirty="0" smtClean="0">
                <a:solidFill>
                  <a:srgbClr val="0070C0"/>
                </a:solidFill>
              </a:rPr>
              <a:t>)nebo(g/cm</a:t>
            </a:r>
            <a:r>
              <a:rPr lang="cs-CZ" sz="2800" baseline="30000" dirty="0" smtClean="0">
                <a:solidFill>
                  <a:srgbClr val="0070C0"/>
                </a:solidFill>
              </a:rPr>
              <a:t>3</a:t>
            </a:r>
            <a:r>
              <a:rPr lang="cs-CZ" sz="2800" dirty="0" smtClean="0">
                <a:solidFill>
                  <a:srgbClr val="0070C0"/>
                </a:solidFill>
              </a:rPr>
              <a:t>)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	</a:t>
            </a:r>
            <a:r>
              <a:rPr lang="cs-CZ" sz="2800" dirty="0" smtClean="0">
                <a:solidFill>
                  <a:srgbClr val="00B050"/>
                </a:solidFill>
              </a:rPr>
              <a:t>m……hmotnost</a:t>
            </a:r>
            <a:r>
              <a:rPr lang="cs-CZ" sz="2800" dirty="0" smtClean="0"/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(kg)nebo (g)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	</a:t>
            </a:r>
            <a:r>
              <a:rPr lang="cs-CZ" sz="2800" dirty="0" smtClean="0">
                <a:solidFill>
                  <a:srgbClr val="00B050"/>
                </a:solidFill>
              </a:rPr>
              <a:t>V……objem	</a:t>
            </a:r>
            <a:r>
              <a:rPr lang="cs-CZ" sz="2800" dirty="0" smtClean="0"/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(m</a:t>
            </a:r>
            <a:r>
              <a:rPr lang="cs-CZ" sz="2800" baseline="30000" dirty="0" smtClean="0">
                <a:solidFill>
                  <a:srgbClr val="0070C0"/>
                </a:solidFill>
              </a:rPr>
              <a:t>3</a:t>
            </a:r>
            <a:r>
              <a:rPr lang="cs-CZ" sz="2800" dirty="0" smtClean="0">
                <a:solidFill>
                  <a:srgbClr val="0070C0"/>
                </a:solidFill>
              </a:rPr>
              <a:t>) nebo (cm</a:t>
            </a:r>
            <a:r>
              <a:rPr lang="cs-CZ" sz="2800" baseline="30000" dirty="0" smtClean="0">
                <a:solidFill>
                  <a:srgbClr val="0070C0"/>
                </a:solidFill>
              </a:rPr>
              <a:t>3</a:t>
            </a:r>
            <a:r>
              <a:rPr lang="cs-CZ" sz="2800" dirty="0" smtClean="0">
                <a:solidFill>
                  <a:srgbClr val="0070C0"/>
                </a:solidFill>
              </a:rPr>
              <a:t>)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363272" cy="6215106"/>
          </a:xfrm>
        </p:spPr>
        <p:txBody>
          <a:bodyPr/>
          <a:lstStyle/>
          <a:p>
            <a:pPr marL="0" algn="just">
              <a:buNone/>
            </a:pPr>
            <a:r>
              <a:rPr lang="cs-CZ" dirty="0" smtClean="0">
                <a:solidFill>
                  <a:srgbClr val="00B050"/>
                </a:solidFill>
              </a:rPr>
              <a:t>Stříbrný náramek o objemu 1,5 cm</a:t>
            </a:r>
            <a:r>
              <a:rPr lang="cs-CZ" baseline="30000" dirty="0" smtClean="0">
                <a:solidFill>
                  <a:srgbClr val="00B050"/>
                </a:solidFill>
              </a:rPr>
              <a:t>3</a:t>
            </a:r>
            <a:r>
              <a:rPr lang="cs-CZ" dirty="0" smtClean="0">
                <a:solidFill>
                  <a:srgbClr val="00B050"/>
                </a:solidFill>
              </a:rPr>
              <a:t>má hmotnost 15,75 g. Urči hustotu stříbra a ověř podle tabulek.</a:t>
            </a:r>
          </a:p>
          <a:p>
            <a:pPr>
              <a:buNone/>
            </a:pPr>
            <a:r>
              <a:rPr lang="cs-CZ" sz="2800" u="sng" dirty="0" smtClean="0">
                <a:solidFill>
                  <a:srgbClr val="FF0000"/>
                </a:solidFill>
              </a:rPr>
              <a:t>Zápis:	</a:t>
            </a:r>
            <a:r>
              <a:rPr lang="cs-CZ" sz="2800" dirty="0" smtClean="0"/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V=1,5 cm</a:t>
            </a:r>
            <a:r>
              <a:rPr lang="cs-CZ" sz="2800" baseline="30000" dirty="0" smtClean="0">
                <a:solidFill>
                  <a:srgbClr val="0070C0"/>
                </a:solidFill>
              </a:rPr>
              <a:t>3</a:t>
            </a:r>
            <a:endParaRPr lang="cs-CZ" sz="2800" baseline="30000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800" baseline="30000" dirty="0" smtClean="0"/>
              <a:t>			</a:t>
            </a:r>
            <a:r>
              <a:rPr lang="cs-CZ" sz="2800" dirty="0" smtClean="0">
                <a:solidFill>
                  <a:srgbClr val="0070C0"/>
                </a:solidFill>
              </a:rPr>
              <a:t>m=15,75 g</a:t>
            </a:r>
          </a:p>
          <a:p>
            <a:pPr>
              <a:buNone/>
            </a:pPr>
            <a:r>
              <a:rPr lang="cs-CZ" sz="2800" dirty="0">
                <a:solidFill>
                  <a:srgbClr val="0070C0"/>
                </a:solidFill>
              </a:rPr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		</a:t>
            </a:r>
            <a:r>
              <a:rPr lang="el-GR" sz="2800" dirty="0" smtClean="0">
                <a:solidFill>
                  <a:srgbClr val="0070C0"/>
                </a:solidFill>
              </a:rPr>
              <a:t>ρ</a:t>
            </a:r>
            <a:r>
              <a:rPr lang="cs-CZ" sz="2800" dirty="0" smtClean="0">
                <a:solidFill>
                  <a:srgbClr val="0070C0"/>
                </a:solidFill>
              </a:rPr>
              <a:t> =? (g/cm</a:t>
            </a:r>
            <a:r>
              <a:rPr lang="cs-CZ" sz="2800" baseline="30000" dirty="0" smtClean="0">
                <a:solidFill>
                  <a:srgbClr val="0070C0"/>
                </a:solidFill>
              </a:rPr>
              <a:t>3</a:t>
            </a:r>
            <a:r>
              <a:rPr lang="cs-CZ" sz="2800" dirty="0" smtClean="0">
                <a:solidFill>
                  <a:srgbClr val="0070C0"/>
                </a:solidFill>
              </a:rPr>
              <a:t>)</a:t>
            </a:r>
          </a:p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-----------------------------------</a:t>
            </a:r>
          </a:p>
          <a:p>
            <a:pPr>
              <a:buNone/>
            </a:pPr>
            <a:r>
              <a:rPr lang="cs-CZ" sz="2800" u="sng" dirty="0" smtClean="0">
                <a:solidFill>
                  <a:srgbClr val="FF0000"/>
                </a:solidFill>
              </a:rPr>
              <a:t>Výpočet: </a:t>
            </a:r>
            <a:r>
              <a:rPr lang="cs-CZ" sz="2800" dirty="0" smtClean="0"/>
              <a:t>	</a:t>
            </a:r>
            <a:r>
              <a:rPr lang="el-GR" sz="2800" dirty="0" smtClean="0">
                <a:solidFill>
                  <a:srgbClr val="0070C0"/>
                </a:solidFill>
              </a:rPr>
              <a:t>ρ</a:t>
            </a:r>
            <a:r>
              <a:rPr lang="cs-CZ" sz="2800" dirty="0" smtClean="0">
                <a:solidFill>
                  <a:srgbClr val="0070C0"/>
                </a:solidFill>
              </a:rPr>
              <a:t>=m : V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	</a:t>
            </a:r>
            <a:r>
              <a:rPr lang="el-GR" sz="2800" dirty="0" smtClean="0">
                <a:solidFill>
                  <a:srgbClr val="0070C0"/>
                </a:solidFill>
              </a:rPr>
              <a:t>ρ</a:t>
            </a:r>
            <a:r>
              <a:rPr lang="cs-CZ" sz="2800" dirty="0" smtClean="0">
                <a:solidFill>
                  <a:srgbClr val="0070C0"/>
                </a:solidFill>
              </a:rPr>
              <a:t>= 15,75 : 1,5</a:t>
            </a:r>
          </a:p>
          <a:p>
            <a:pPr>
              <a:buNone/>
            </a:pPr>
            <a:r>
              <a:rPr lang="cs-CZ" sz="2800" dirty="0">
                <a:solidFill>
                  <a:srgbClr val="0070C0"/>
                </a:solidFill>
              </a:rPr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		</a:t>
            </a:r>
            <a:r>
              <a:rPr lang="el-GR" sz="2800" dirty="0" smtClean="0">
                <a:solidFill>
                  <a:srgbClr val="0070C0"/>
                </a:solidFill>
              </a:rPr>
              <a:t>ρ</a:t>
            </a:r>
            <a:r>
              <a:rPr lang="cs-CZ" sz="2800" dirty="0" smtClean="0">
                <a:solidFill>
                  <a:srgbClr val="0070C0"/>
                </a:solidFill>
              </a:rPr>
              <a:t>=10,5 g/cm</a:t>
            </a:r>
            <a:r>
              <a:rPr lang="cs-CZ" sz="2800" baseline="30000" dirty="0" smtClean="0">
                <a:solidFill>
                  <a:srgbClr val="0070C0"/>
                </a:solidFill>
              </a:rPr>
              <a:t>3</a:t>
            </a:r>
            <a:r>
              <a:rPr lang="cs-CZ" sz="2800" dirty="0">
                <a:solidFill>
                  <a:srgbClr val="0070C0"/>
                </a:solidFill>
              </a:rPr>
              <a:t> </a:t>
            </a:r>
            <a:r>
              <a:rPr lang="cs-CZ" sz="2800" dirty="0" smtClean="0">
                <a:solidFill>
                  <a:srgbClr val="0070C0"/>
                </a:solidFill>
              </a:rPr>
              <a:t>= 10 500 kg/cm</a:t>
            </a:r>
            <a:r>
              <a:rPr lang="cs-CZ" sz="2800" baseline="30000" dirty="0" smtClean="0">
                <a:solidFill>
                  <a:srgbClr val="0070C0"/>
                </a:solidFill>
              </a:rPr>
              <a:t>3</a:t>
            </a:r>
          </a:p>
          <a:p>
            <a:pPr>
              <a:buNone/>
            </a:pPr>
            <a:r>
              <a:rPr lang="cs-CZ" sz="2800" dirty="0" smtClean="0"/>
              <a:t> </a:t>
            </a:r>
          </a:p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Hustota stříbra je 10 500 kg/cm</a:t>
            </a:r>
            <a:r>
              <a:rPr lang="cs-CZ" sz="2800" baseline="30000" dirty="0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.</a:t>
            </a:r>
            <a:endParaRPr lang="cs-CZ" sz="2800" dirty="0">
              <a:solidFill>
                <a:srgbClr val="00B050"/>
              </a:solidFill>
            </a:endParaRPr>
          </a:p>
          <a:p>
            <a:pPr>
              <a:buNone/>
            </a:pPr>
            <a:endParaRPr lang="cs-CZ" sz="2800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6215106"/>
          </a:xfrm>
        </p:spPr>
        <p:txBody>
          <a:bodyPr>
            <a:normAutofit/>
          </a:bodyPr>
          <a:lstStyle/>
          <a:p>
            <a:pPr marL="0">
              <a:buNone/>
            </a:pPr>
            <a:r>
              <a:rPr lang="cs-CZ" dirty="0" smtClean="0">
                <a:solidFill>
                  <a:srgbClr val="00B050"/>
                </a:solidFill>
              </a:rPr>
              <a:t>Urči hustotu dřevěné kostky o hraně 5 cm a hmotnosti 100 g.</a:t>
            </a:r>
          </a:p>
          <a:p>
            <a:pPr>
              <a:buNone/>
            </a:pPr>
            <a:r>
              <a:rPr lang="cs-CZ" sz="2800" u="sng" dirty="0" smtClean="0">
                <a:solidFill>
                  <a:srgbClr val="FF0000"/>
                </a:solidFill>
              </a:rPr>
              <a:t>Zápis:</a:t>
            </a:r>
            <a:r>
              <a:rPr lang="cs-CZ" sz="2800" dirty="0" smtClean="0">
                <a:solidFill>
                  <a:srgbClr val="FF0000"/>
                </a:solidFill>
              </a:rPr>
              <a:t>	</a:t>
            </a:r>
            <a:r>
              <a:rPr lang="cs-CZ" sz="2800" dirty="0" smtClean="0"/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a=5 cm</a:t>
            </a:r>
          </a:p>
          <a:p>
            <a:pPr>
              <a:buNone/>
            </a:pPr>
            <a:r>
              <a:rPr lang="cs-CZ" sz="2800" dirty="0">
                <a:solidFill>
                  <a:srgbClr val="0070C0"/>
                </a:solidFill>
              </a:rPr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		m=100 g</a:t>
            </a:r>
          </a:p>
          <a:p>
            <a:pPr>
              <a:buNone/>
            </a:pPr>
            <a:r>
              <a:rPr lang="cs-CZ" sz="2800" dirty="0">
                <a:solidFill>
                  <a:srgbClr val="0070C0"/>
                </a:solidFill>
              </a:rPr>
              <a:t>	</a:t>
            </a:r>
            <a:r>
              <a:rPr lang="cs-CZ" sz="2800" dirty="0" smtClean="0">
                <a:solidFill>
                  <a:srgbClr val="0070C0"/>
                </a:solidFill>
              </a:rPr>
              <a:t>	 	</a:t>
            </a:r>
            <a:r>
              <a:rPr lang="el-GR" sz="2800" dirty="0" smtClean="0">
                <a:solidFill>
                  <a:srgbClr val="0070C0"/>
                </a:solidFill>
              </a:rPr>
              <a:t>ρ</a:t>
            </a:r>
            <a:r>
              <a:rPr lang="cs-CZ" sz="2800" dirty="0" smtClean="0">
                <a:solidFill>
                  <a:srgbClr val="0070C0"/>
                </a:solidFill>
              </a:rPr>
              <a:t> =? (g/cm</a:t>
            </a:r>
            <a:r>
              <a:rPr lang="cs-CZ" sz="2800" baseline="30000" dirty="0" smtClean="0">
                <a:solidFill>
                  <a:srgbClr val="0070C0"/>
                </a:solidFill>
              </a:rPr>
              <a:t>3</a:t>
            </a:r>
            <a:r>
              <a:rPr lang="cs-CZ" sz="2800" dirty="0" smtClean="0">
                <a:solidFill>
                  <a:srgbClr val="0070C0"/>
                </a:solidFill>
              </a:rPr>
              <a:t>)</a:t>
            </a:r>
          </a:p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---------------------------</a:t>
            </a:r>
          </a:p>
          <a:p>
            <a:pPr>
              <a:buNone/>
            </a:pPr>
            <a:r>
              <a:rPr lang="cs-CZ" sz="2800" u="sng" dirty="0" smtClean="0">
                <a:solidFill>
                  <a:srgbClr val="FF0000"/>
                </a:solidFill>
              </a:rPr>
              <a:t>Výpočet:</a:t>
            </a:r>
          </a:p>
          <a:p>
            <a:pPr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Jak vypočítám objem kostky o hraně 5 cm?</a:t>
            </a:r>
          </a:p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V = a.a.a=5.5.5=125 cm</a:t>
            </a:r>
            <a:r>
              <a:rPr lang="cs-CZ" sz="2800" baseline="30000" dirty="0" smtClean="0">
                <a:solidFill>
                  <a:srgbClr val="00B050"/>
                </a:solidFill>
              </a:rPr>
              <a:t>3</a:t>
            </a:r>
          </a:p>
          <a:p>
            <a:pPr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ρ=m:V</a:t>
            </a:r>
          </a:p>
          <a:p>
            <a:pPr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ρ=100:125=0,8 g/cm</a:t>
            </a:r>
            <a:r>
              <a:rPr lang="cs-CZ" sz="2800" baseline="30000" dirty="0" smtClean="0">
                <a:solidFill>
                  <a:srgbClr val="00B050"/>
                </a:solidFill>
              </a:rPr>
              <a:t>3</a:t>
            </a:r>
            <a:r>
              <a:rPr lang="cs-CZ" sz="2800" dirty="0" smtClean="0">
                <a:solidFill>
                  <a:srgbClr val="00B050"/>
                </a:solidFill>
              </a:rPr>
              <a:t>=800 kg/m</a:t>
            </a:r>
            <a:r>
              <a:rPr lang="cs-CZ" sz="2800" baseline="30000" dirty="0" smtClean="0">
                <a:solidFill>
                  <a:srgbClr val="00B050"/>
                </a:solidFill>
              </a:rPr>
              <a:t>3</a:t>
            </a:r>
            <a:endParaRPr lang="cs-CZ" sz="2800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rgbClr val="0070C0"/>
                </a:solidFill>
              </a:rPr>
              <a:t>Hustota dřevěné kostky je 800 kg/m</a:t>
            </a:r>
            <a:r>
              <a:rPr lang="cs-CZ" sz="2800" baseline="30000" dirty="0" smtClean="0">
                <a:solidFill>
                  <a:srgbClr val="0070C0"/>
                </a:solidFill>
              </a:rPr>
              <a:t>3</a:t>
            </a:r>
            <a:r>
              <a:rPr lang="cs-CZ" sz="2800" dirty="0" smtClean="0">
                <a:solidFill>
                  <a:srgbClr val="0070C0"/>
                </a:solidFill>
              </a:rPr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06613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Hustota vybraných látek  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429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Látka		Hustota (kg/m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  <a:r>
              <a:rPr lang="cs-CZ" dirty="0" smtClean="0">
                <a:solidFill>
                  <a:srgbClr val="FF0000"/>
                </a:solidFill>
              </a:rPr>
              <a:t> )		Hustota(g/cm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Benzín	770				0,770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Bronz	7 600			7,6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Cín		7 280			7,28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Dřevo	700				0,700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Hliník	2 700			2,7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Měď		8 930			8,93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Olovo	11 300			11,3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Zlato		19 300			19,3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Procvičuj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Urči kov, jehož odlitek má při objemu 1,5m</a:t>
            </a:r>
            <a:r>
              <a:rPr lang="cs-CZ" baseline="30000" dirty="0" smtClean="0">
                <a:solidFill>
                  <a:srgbClr val="00B050"/>
                </a:solidFill>
              </a:rPr>
              <a:t>3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Hmotnost 11,7 tun.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Zápis: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Výpočet: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36104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Procvičuj- řešení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42984"/>
            <a:ext cx="8568952" cy="4983179"/>
          </a:xfrm>
        </p:spPr>
        <p:txBody>
          <a:bodyPr>
            <a:normAutofit fontScale="92500" lnSpcReduction="20000"/>
          </a:bodyPr>
          <a:lstStyle/>
          <a:p>
            <a:pPr marL="0">
              <a:buNone/>
            </a:pPr>
            <a:r>
              <a:rPr lang="cs-CZ" dirty="0" smtClean="0">
                <a:solidFill>
                  <a:srgbClr val="00B050"/>
                </a:solidFill>
              </a:rPr>
              <a:t>Urči kov, jehož odlitek má při objemu 1,5m</a:t>
            </a:r>
            <a:r>
              <a:rPr lang="cs-CZ" baseline="30000" dirty="0" smtClean="0">
                <a:solidFill>
                  <a:srgbClr val="00B050"/>
                </a:solidFill>
              </a:rPr>
              <a:t>3 </a:t>
            </a:r>
            <a:r>
              <a:rPr lang="cs-CZ" dirty="0" smtClean="0">
                <a:solidFill>
                  <a:srgbClr val="00B050"/>
                </a:solidFill>
              </a:rPr>
              <a:t>hmotnost 11,7 tun.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Zápis:	</a:t>
            </a:r>
            <a:r>
              <a:rPr lang="cs-CZ" dirty="0" smtClean="0"/>
              <a:t>	</a:t>
            </a:r>
            <a:r>
              <a:rPr lang="cs-CZ" dirty="0" smtClean="0">
                <a:solidFill>
                  <a:srgbClr val="0070C0"/>
                </a:solidFill>
              </a:rPr>
              <a:t>V=1,5 m</a:t>
            </a:r>
            <a:r>
              <a:rPr lang="cs-CZ" baseline="30000" dirty="0" smtClean="0">
                <a:solidFill>
                  <a:srgbClr val="0070C0"/>
                </a:solidFill>
              </a:rPr>
              <a:t>3</a:t>
            </a:r>
          </a:p>
          <a:p>
            <a:pPr>
              <a:buNone/>
            </a:pPr>
            <a:r>
              <a:rPr lang="cs-CZ" baseline="30000" dirty="0" smtClean="0">
                <a:solidFill>
                  <a:srgbClr val="0070C0"/>
                </a:solidFill>
              </a:rPr>
              <a:t>			</a:t>
            </a:r>
            <a:r>
              <a:rPr lang="cs-CZ" dirty="0" smtClean="0">
                <a:solidFill>
                  <a:srgbClr val="0070C0"/>
                </a:solidFill>
              </a:rPr>
              <a:t>m=11,7 t = 11 700 kg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			</a:t>
            </a:r>
            <a:r>
              <a:rPr lang="el-GR" dirty="0" smtClean="0">
                <a:solidFill>
                  <a:srgbClr val="0070C0"/>
                </a:solidFill>
              </a:rPr>
              <a:t>ρ</a:t>
            </a:r>
            <a:r>
              <a:rPr lang="cs-CZ" dirty="0" smtClean="0">
                <a:solidFill>
                  <a:srgbClr val="0070C0"/>
                </a:solidFill>
              </a:rPr>
              <a:t> =? (kg/m</a:t>
            </a:r>
            <a:r>
              <a:rPr lang="cs-CZ" baseline="30000" dirty="0" smtClean="0">
                <a:solidFill>
                  <a:srgbClr val="0070C0"/>
                </a:solidFill>
              </a:rPr>
              <a:t>3</a:t>
            </a:r>
            <a:r>
              <a:rPr lang="cs-CZ" dirty="0" smtClean="0">
                <a:solidFill>
                  <a:srgbClr val="0070C0"/>
                </a:solidFill>
              </a:rPr>
              <a:t>)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-----------------------------------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Výpočet:</a:t>
            </a:r>
            <a:r>
              <a:rPr lang="cs-CZ" dirty="0" smtClean="0"/>
              <a:t>	</a:t>
            </a:r>
            <a:r>
              <a:rPr lang="el-GR" dirty="0" smtClean="0">
                <a:solidFill>
                  <a:srgbClr val="0070C0"/>
                </a:solidFill>
              </a:rPr>
              <a:t>ρ</a:t>
            </a:r>
            <a:r>
              <a:rPr lang="cs-CZ" dirty="0" smtClean="0">
                <a:solidFill>
                  <a:srgbClr val="0070C0"/>
                </a:solidFill>
              </a:rPr>
              <a:t>=m : V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			</a:t>
            </a:r>
            <a:r>
              <a:rPr lang="el-GR" dirty="0" smtClean="0">
                <a:solidFill>
                  <a:srgbClr val="0070C0"/>
                </a:solidFill>
              </a:rPr>
              <a:t>ρ</a:t>
            </a:r>
            <a:r>
              <a:rPr lang="cs-CZ" dirty="0" smtClean="0">
                <a:solidFill>
                  <a:srgbClr val="0070C0"/>
                </a:solidFill>
              </a:rPr>
              <a:t>= 11 700 : 1,5</a:t>
            </a: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</a:rPr>
              <a:t>			</a:t>
            </a:r>
            <a:r>
              <a:rPr lang="el-GR" dirty="0" smtClean="0">
                <a:solidFill>
                  <a:srgbClr val="0070C0"/>
                </a:solidFill>
              </a:rPr>
              <a:t>ρ</a:t>
            </a:r>
            <a:r>
              <a:rPr lang="cs-CZ" dirty="0" smtClean="0">
                <a:solidFill>
                  <a:srgbClr val="0070C0"/>
                </a:solidFill>
              </a:rPr>
              <a:t>=7 800 kg/m</a:t>
            </a:r>
            <a:r>
              <a:rPr lang="cs-CZ" baseline="30000" dirty="0" smtClean="0">
                <a:solidFill>
                  <a:srgbClr val="0070C0"/>
                </a:solidFill>
              </a:rPr>
              <a:t>3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Hustota kovu je 7 800 kg/m</a:t>
            </a:r>
            <a:r>
              <a:rPr lang="cs-CZ" baseline="30000" dirty="0" smtClean="0">
                <a:solidFill>
                  <a:srgbClr val="00B050"/>
                </a:solidFill>
              </a:rPr>
              <a:t>3</a:t>
            </a:r>
            <a:r>
              <a:rPr lang="cs-CZ" dirty="0" smtClean="0">
                <a:solidFill>
                  <a:srgbClr val="00B050"/>
                </a:solidFill>
              </a:rPr>
              <a:t>. Kov se nazývá ocel.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94122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Otázky na závěr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Napiš označení hustoty a její jednotky.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70C0"/>
                </a:solidFill>
              </a:rPr>
              <a:t>Napiš vzorec pro výpočet hustoty.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00B050"/>
                </a:solidFill>
              </a:rPr>
              <a:t>Najdi v tabulkách hustoty těchto látek: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>
                <a:solidFill>
                  <a:srgbClr val="0070C0"/>
                </a:solidFill>
              </a:rPr>
              <a:t>stříbro, měď, zlato, hliník, olovo</a:t>
            </a:r>
          </a:p>
          <a:p>
            <a:pPr marL="514350" indent="-514350">
              <a:buAutoNum type="arabicPeriod" startAt="4"/>
            </a:pPr>
            <a:r>
              <a:rPr lang="cs-CZ" dirty="0" smtClean="0">
                <a:solidFill>
                  <a:srgbClr val="00B050"/>
                </a:solidFill>
              </a:rPr>
              <a:t>Doplň tabulku:</a:t>
            </a:r>
          </a:p>
          <a:p>
            <a:pPr marL="514350" indent="-514350">
              <a:buAutoNum type="arabicPeriod" startAt="4"/>
            </a:pPr>
            <a:endParaRPr lang="cs-CZ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4" y="4437112"/>
          <a:ext cx="7286676" cy="1857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4446"/>
                <a:gridCol w="1214446"/>
                <a:gridCol w="1214446"/>
                <a:gridCol w="1214446"/>
                <a:gridCol w="1214446"/>
                <a:gridCol w="1214446"/>
              </a:tblGrid>
              <a:tr h="619129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kg/m</a:t>
                      </a:r>
                      <a:r>
                        <a:rPr lang="cs-CZ" sz="2400" baseline="30000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r>
                        <a:rPr lang="cs-CZ" sz="240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21 400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830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250</a:t>
                      </a:r>
                      <a:endParaRPr lang="cs-CZ" sz="2400" dirty="0"/>
                    </a:p>
                  </a:txBody>
                  <a:tcPr/>
                </a:tc>
              </a:tr>
              <a:tr h="619129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g/cm</a:t>
                      </a:r>
                      <a:r>
                        <a:rPr lang="cs-CZ" sz="2400" baseline="30000" dirty="0" smtClean="0">
                          <a:solidFill>
                            <a:srgbClr val="00B050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8,96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0,917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619129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látka</a:t>
                      </a:r>
                      <a:endParaRPr lang="cs-CZ" sz="2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066130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Odpovědi na otázky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sz="2000" dirty="0" smtClean="0">
                <a:solidFill>
                  <a:srgbClr val="00B050"/>
                </a:solidFill>
              </a:rPr>
              <a:t>Označení hustoty </a:t>
            </a:r>
            <a:r>
              <a:rPr lang="el-GR" sz="2000" dirty="0" smtClean="0">
                <a:solidFill>
                  <a:srgbClr val="00B050"/>
                </a:solidFill>
              </a:rPr>
              <a:t>ρ</a:t>
            </a:r>
            <a:endParaRPr lang="cs-CZ" sz="2000" dirty="0" smtClean="0">
              <a:solidFill>
                <a:srgbClr val="00B050"/>
              </a:solidFill>
            </a:endParaRPr>
          </a:p>
          <a:p>
            <a:pPr marL="514350" indent="-514350"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	jednotky kg/m</a:t>
            </a:r>
            <a:r>
              <a:rPr lang="cs-CZ" sz="2000" baseline="30000" dirty="0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, g/cm</a:t>
            </a:r>
            <a:r>
              <a:rPr lang="cs-CZ" sz="2000" baseline="30000" dirty="0" smtClean="0">
                <a:solidFill>
                  <a:srgbClr val="00B050"/>
                </a:solidFill>
              </a:rPr>
              <a:t>3</a:t>
            </a:r>
          </a:p>
          <a:p>
            <a:pPr marL="514350" indent="-514350">
              <a:buAutoNum type="arabicPeriod" startAt="2"/>
            </a:pPr>
            <a:r>
              <a:rPr lang="el-GR" sz="2000" dirty="0" smtClean="0">
                <a:solidFill>
                  <a:srgbClr val="0070C0"/>
                </a:solidFill>
              </a:rPr>
              <a:t>ρ</a:t>
            </a:r>
            <a:r>
              <a:rPr lang="cs-CZ" sz="2000" dirty="0" smtClean="0">
                <a:solidFill>
                  <a:srgbClr val="0070C0"/>
                </a:solidFill>
              </a:rPr>
              <a:t>= m : V    </a:t>
            </a:r>
          </a:p>
          <a:p>
            <a:pPr marL="514350" indent="-514350">
              <a:buAutoNum type="arabicPeriod" startAt="2"/>
            </a:pPr>
            <a:r>
              <a:rPr lang="cs-CZ" sz="2000" dirty="0" smtClean="0">
                <a:solidFill>
                  <a:srgbClr val="00B050"/>
                </a:solidFill>
              </a:rPr>
              <a:t>stříbro	10 500 kg/m</a:t>
            </a:r>
            <a:r>
              <a:rPr lang="cs-CZ" sz="2000" baseline="30000" dirty="0" smtClean="0">
                <a:solidFill>
                  <a:srgbClr val="00B050"/>
                </a:solidFill>
              </a:rPr>
              <a:t>3</a:t>
            </a:r>
            <a:endParaRPr lang="cs-CZ" sz="2000" dirty="0" smtClean="0">
              <a:solidFill>
                <a:srgbClr val="00B050"/>
              </a:solidFill>
            </a:endParaRPr>
          </a:p>
          <a:p>
            <a:pPr marL="514350" indent="-514350">
              <a:buNone/>
            </a:pPr>
            <a:r>
              <a:rPr lang="cs-CZ" sz="2000" dirty="0">
                <a:solidFill>
                  <a:srgbClr val="00B050"/>
                </a:solidFill>
              </a:rPr>
              <a:t>	</a:t>
            </a:r>
            <a:r>
              <a:rPr lang="cs-CZ" sz="2000" dirty="0" smtClean="0">
                <a:solidFill>
                  <a:srgbClr val="00B050"/>
                </a:solidFill>
              </a:rPr>
              <a:t>měď	8 930 kg/m</a:t>
            </a:r>
            <a:r>
              <a:rPr lang="cs-CZ" sz="2000" baseline="30000" dirty="0" smtClean="0">
                <a:solidFill>
                  <a:srgbClr val="00B050"/>
                </a:solidFill>
              </a:rPr>
              <a:t>3</a:t>
            </a:r>
            <a:endParaRPr lang="cs-CZ" sz="2000" dirty="0" smtClean="0">
              <a:solidFill>
                <a:srgbClr val="00B050"/>
              </a:solidFill>
            </a:endParaRPr>
          </a:p>
          <a:p>
            <a:pPr marL="514350" indent="-514350">
              <a:buNone/>
            </a:pPr>
            <a:r>
              <a:rPr lang="cs-CZ" sz="2000" dirty="0">
                <a:solidFill>
                  <a:srgbClr val="00B050"/>
                </a:solidFill>
              </a:rPr>
              <a:t>	</a:t>
            </a:r>
            <a:r>
              <a:rPr lang="cs-CZ" sz="2000" dirty="0" smtClean="0">
                <a:solidFill>
                  <a:srgbClr val="00B050"/>
                </a:solidFill>
              </a:rPr>
              <a:t>zlato      19 300 kg/m</a:t>
            </a:r>
            <a:r>
              <a:rPr lang="cs-CZ" sz="2000" baseline="30000" dirty="0" smtClean="0">
                <a:solidFill>
                  <a:srgbClr val="00B050"/>
                </a:solidFill>
              </a:rPr>
              <a:t>3</a:t>
            </a:r>
            <a:endParaRPr lang="cs-CZ" sz="2000" dirty="0" smtClean="0">
              <a:solidFill>
                <a:srgbClr val="00B050"/>
              </a:solidFill>
            </a:endParaRPr>
          </a:p>
          <a:p>
            <a:pPr marL="514350" indent="-514350">
              <a:buNone/>
            </a:pPr>
            <a:r>
              <a:rPr lang="cs-CZ" sz="2000" dirty="0">
                <a:solidFill>
                  <a:srgbClr val="00B050"/>
                </a:solidFill>
              </a:rPr>
              <a:t>	</a:t>
            </a:r>
            <a:r>
              <a:rPr lang="cs-CZ" sz="2000" dirty="0" smtClean="0">
                <a:solidFill>
                  <a:srgbClr val="00B050"/>
                </a:solidFill>
              </a:rPr>
              <a:t>hliník	2 700 kg/m</a:t>
            </a:r>
            <a:r>
              <a:rPr lang="cs-CZ" sz="2000" baseline="30000" dirty="0" smtClean="0">
                <a:solidFill>
                  <a:srgbClr val="00B050"/>
                </a:solidFill>
              </a:rPr>
              <a:t>3</a:t>
            </a:r>
            <a:endParaRPr lang="cs-CZ" sz="2000" dirty="0" smtClean="0">
              <a:solidFill>
                <a:srgbClr val="00B050"/>
              </a:solidFill>
            </a:endParaRPr>
          </a:p>
          <a:p>
            <a:pPr marL="514350" indent="-514350">
              <a:buNone/>
            </a:pPr>
            <a:r>
              <a:rPr lang="cs-CZ" sz="2000" dirty="0">
                <a:solidFill>
                  <a:srgbClr val="00B050"/>
                </a:solidFill>
              </a:rPr>
              <a:t>	</a:t>
            </a:r>
            <a:r>
              <a:rPr lang="cs-CZ" sz="2000" dirty="0" smtClean="0">
                <a:solidFill>
                  <a:srgbClr val="00B050"/>
                </a:solidFill>
              </a:rPr>
              <a:t>olovo	11 300 kg/m</a:t>
            </a:r>
            <a:r>
              <a:rPr lang="cs-CZ" sz="2000" baseline="30000" dirty="0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       </a:t>
            </a:r>
          </a:p>
          <a:p>
            <a:pPr marL="514350" indent="-514350">
              <a:buNone/>
            </a:pPr>
            <a:r>
              <a:rPr lang="cs-CZ" sz="2000" dirty="0" smtClean="0">
                <a:solidFill>
                  <a:srgbClr val="0070C0"/>
                </a:solidFill>
              </a:rPr>
              <a:t>4. </a:t>
            </a:r>
          </a:p>
          <a:p>
            <a:pPr marL="514350" indent="-51435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514350" indent="-51435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4" y="4293096"/>
          <a:ext cx="7286676" cy="1857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4446"/>
                <a:gridCol w="1214446"/>
                <a:gridCol w="1214446"/>
                <a:gridCol w="1214446"/>
                <a:gridCol w="1214446"/>
                <a:gridCol w="1214446"/>
              </a:tblGrid>
              <a:tr h="619129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kg/m</a:t>
                      </a:r>
                      <a:r>
                        <a:rPr lang="cs-CZ" sz="2400" baseline="30000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r>
                        <a:rPr lang="cs-CZ" sz="2400" dirty="0" smtClean="0">
                          <a:solidFill>
                            <a:srgbClr val="7030A0"/>
                          </a:solidFill>
                        </a:rPr>
                        <a:t>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21 400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rgbClr val="FF0000"/>
                          </a:solidFill>
                        </a:rPr>
                        <a:t>8 960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rgbClr val="FF0000"/>
                          </a:solidFill>
                        </a:rPr>
                        <a:t>917</a:t>
                      </a:r>
                      <a:endParaRPr lang="cs-CZ" sz="24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830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250</a:t>
                      </a:r>
                      <a:endParaRPr lang="cs-CZ" sz="2400" dirty="0"/>
                    </a:p>
                  </a:txBody>
                  <a:tcPr/>
                </a:tc>
              </a:tr>
              <a:tr h="619129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B050"/>
                          </a:solidFill>
                        </a:rPr>
                        <a:t>g/cm</a:t>
                      </a:r>
                      <a:r>
                        <a:rPr lang="cs-CZ" sz="2400" baseline="30000" dirty="0" smtClean="0">
                          <a:solidFill>
                            <a:srgbClr val="00B050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rgbClr val="00B05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21,4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8,96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0,917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0,83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0,25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19129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70C0"/>
                          </a:solidFill>
                        </a:rPr>
                        <a:t>látka</a:t>
                      </a:r>
                      <a:endParaRPr lang="cs-CZ" sz="2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platina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měď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led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petrolej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FF0000"/>
                          </a:solidFill>
                        </a:rPr>
                        <a:t>korek</a:t>
                      </a:r>
                      <a:endParaRPr lang="cs-CZ" sz="2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29600" cy="591187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 smtClean="0"/>
              <a:t>Anotace:</a:t>
            </a:r>
          </a:p>
          <a:p>
            <a:pPr marL="0" algn="just">
              <a:buNone/>
            </a:pPr>
            <a:r>
              <a:rPr lang="cs-CZ" sz="2400" dirty="0" smtClean="0"/>
              <a:t>Tato prezentace slouží k výkladu hustoty látky. Na začátku si žáci zopakují fyzikální veličiny objem a hmotnost. Pomocí čtyř krychlí vyvodí žáci novou vlastnost látek hustotu. Naučí se označovat hustotu, poznají dvě  její jednotky a naučí se vyhledávat hustotu různých látek v tabulkách. Základním učivem je vzorec pro výpočet hustoty, který procvičí na konkrétních příkladech. V závěru hodiny si každý žák samostatně do sešitu vypracuje otázky na závěr. Kontrola otázek probíhá na interaktivní tabuli.</a:t>
            </a:r>
          </a:p>
          <a:p>
            <a:pPr>
              <a:buNone/>
            </a:pPr>
            <a:r>
              <a:rPr lang="cs-CZ" sz="2400" b="1" u="sng" dirty="0" smtClean="0"/>
              <a:t>Použitá literatura:</a:t>
            </a:r>
          </a:p>
          <a:p>
            <a:pPr>
              <a:buNone/>
            </a:pPr>
            <a:r>
              <a:rPr lang="cs-CZ" sz="2400" dirty="0" smtClean="0"/>
              <a:t>Doc. RNDr. Růžena Kolářová, CSc. , PaedDr. Jiří </a:t>
            </a:r>
            <a:r>
              <a:rPr lang="cs-CZ" sz="2400" dirty="0" err="1" smtClean="0"/>
              <a:t>Bohuněk</a:t>
            </a:r>
            <a:r>
              <a:rPr lang="cs-CZ" sz="2400" dirty="0" smtClean="0"/>
              <a:t>: </a:t>
            </a:r>
          </a:p>
          <a:p>
            <a:pPr marL="0">
              <a:buNone/>
            </a:pPr>
            <a:r>
              <a:rPr lang="cs-CZ" sz="2400" dirty="0" smtClean="0"/>
              <a:t>Fyzika pro 6. ročník základní školy, 2. vydání 2003 </a:t>
            </a:r>
            <a:r>
              <a:rPr lang="cs-CZ" sz="2400" dirty="0" err="1" smtClean="0"/>
              <a:t>Prometheus</a:t>
            </a:r>
            <a:r>
              <a:rPr lang="cs-CZ" sz="2400" dirty="0" smtClean="0"/>
              <a:t>, 159 stran, ISBN </a:t>
            </a:r>
            <a:r>
              <a:rPr lang="cs-CZ" sz="2400" dirty="0" smtClean="0"/>
              <a:t>80-7196-246-5</a:t>
            </a:r>
          </a:p>
          <a:p>
            <a:pPr marL="0">
              <a:buNone/>
            </a:pPr>
            <a:r>
              <a:rPr lang="cs-CZ" sz="2400" dirty="0" smtClean="0"/>
              <a:t>Foto</a:t>
            </a:r>
            <a:r>
              <a:rPr lang="cs-CZ" sz="2400" smtClean="0"/>
              <a:t>: archiv autora</a:t>
            </a:r>
            <a:endParaRPr lang="cs-CZ" sz="2400" dirty="0" smtClean="0"/>
          </a:p>
          <a:p>
            <a:pPr marL="0"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800" b="1" u="sng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542</Words>
  <Application>Microsoft Office PowerPoint</Application>
  <PresentationFormat>Předvádění na obrazovce (4:3)</PresentationFormat>
  <Paragraphs>214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HUSTOTA  LÁTKY</vt:lpstr>
      <vt:lpstr>Snímek 2</vt:lpstr>
      <vt:lpstr>HUSTOTA  LÁTKY</vt:lpstr>
      <vt:lpstr>Zopakuj si</vt:lpstr>
      <vt:lpstr>Zopakuj si- řešení</vt:lpstr>
      <vt:lpstr>Čím se liší krychle a co mají společného?</vt:lpstr>
      <vt:lpstr>Snímek 7</vt:lpstr>
      <vt:lpstr>Co je hustota?</vt:lpstr>
      <vt:lpstr>Výpočet hustoty</vt:lpstr>
      <vt:lpstr>Snímek 10</vt:lpstr>
      <vt:lpstr>Snímek 11</vt:lpstr>
      <vt:lpstr>Hustota vybraných látek  </vt:lpstr>
      <vt:lpstr>Procvičuj</vt:lpstr>
      <vt:lpstr>Procvičuj- řešení</vt:lpstr>
      <vt:lpstr>Otázky na závěr</vt:lpstr>
      <vt:lpstr>Odpovědi na otázky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HUSTOTA  LÁTKY</dc:title>
  <dc:creator>Vaclav</dc:creator>
  <cp:lastModifiedBy>Vaclav</cp:lastModifiedBy>
  <cp:revision>47</cp:revision>
  <dcterms:created xsi:type="dcterms:W3CDTF">2012-02-07T16:43:41Z</dcterms:created>
  <dcterms:modified xsi:type="dcterms:W3CDTF">2012-11-29T17:23:55Z</dcterms:modified>
</cp:coreProperties>
</file>