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77127-76FE-4569-BF8B-71CECA37284A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E930A-E622-4B09-9857-528443F4F58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pPr algn="ctr"/>
            <a:r>
              <a:rPr lang="cs-CZ" sz="3600" dirty="0" smtClean="0"/>
              <a:t>VÝPOČET HMOTNOSTI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Autor: Mgr. Hana </a:t>
            </a:r>
            <a:r>
              <a:rPr lang="cs-CZ" sz="1900" dirty="0" err="1" smtClean="0">
                <a:solidFill>
                  <a:schemeClr val="tx1"/>
                </a:solidFill>
              </a:rPr>
              <a:t>Kuříková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Název:  VY_32_INOVACE_03_B_2_Výpočet hmotnosti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Téma:   Fyzika 6. ročník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03648" y="1700808"/>
          <a:ext cx="6477024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6.2.2012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14.2.2012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 A</a:t>
                      </a: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a příroda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Fyzika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r>
                        <a:rPr lang="cs-CZ" baseline="0" dirty="0" smtClean="0"/>
                        <a:t> 6.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Výpočet</a:t>
                      </a:r>
                      <a:r>
                        <a:rPr lang="cs-CZ" baseline="0" dirty="0" smtClean="0"/>
                        <a:t> hmotnosti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Objem, hmotnost, hustota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132856"/>
            <a:ext cx="8134672" cy="1470025"/>
          </a:xfrm>
        </p:spPr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VÝPOČET  HMOTNOSTI</a:t>
            </a:r>
            <a:endParaRPr lang="cs-CZ" sz="6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Jak určíme hmotnost ?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						</a:t>
            </a:r>
            <a:r>
              <a:rPr lang="cs-CZ" dirty="0" smtClean="0">
                <a:solidFill>
                  <a:srgbClr val="FF0000"/>
                </a:solidFill>
              </a:rPr>
              <a:t>VÁŽENÍM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Hmotnost určujeme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		</a:t>
            </a:r>
            <a:r>
              <a:rPr lang="cs-CZ" dirty="0" smtClean="0">
                <a:solidFill>
                  <a:srgbClr val="FF0000"/>
                </a:solidFill>
              </a:rPr>
              <a:t>VÝPOČTEM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4000496" y="2060848"/>
            <a:ext cx="2011664" cy="9395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4000496" y="3000372"/>
            <a:ext cx="1928826" cy="178595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Určení hmotnosti vážením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Jaká je základní jednotka hmotnosti?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Vysvětli, jak zjistíš hmotnost vody v hrnku?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Řekni, jak zjistíš svoji hmotnost?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Převeď:		26 </a:t>
            </a:r>
            <a:r>
              <a:rPr lang="cs-CZ" dirty="0" smtClean="0">
                <a:solidFill>
                  <a:srgbClr val="0070C0"/>
                </a:solidFill>
              </a:rPr>
              <a:t>mg</a:t>
            </a:r>
            <a:r>
              <a:rPr lang="cs-CZ" dirty="0" smtClean="0">
                <a:solidFill>
                  <a:srgbClr val="0070C0"/>
                </a:solidFill>
              </a:rPr>
              <a:t>=……………g</a:t>
            </a:r>
          </a:p>
          <a:p>
            <a:pPr marL="514350" indent="-51435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			</a:t>
            </a:r>
            <a:r>
              <a:rPr lang="cs-CZ" sz="3200" dirty="0" smtClean="0">
                <a:solidFill>
                  <a:srgbClr val="0070C0"/>
                </a:solidFill>
              </a:rPr>
              <a:t>125 </a:t>
            </a:r>
            <a:r>
              <a:rPr lang="cs-CZ" sz="3200" dirty="0" smtClean="0">
                <a:solidFill>
                  <a:srgbClr val="0070C0"/>
                </a:solidFill>
              </a:rPr>
              <a:t>t </a:t>
            </a:r>
            <a:r>
              <a:rPr lang="cs-CZ" sz="3200" dirty="0" smtClean="0">
                <a:solidFill>
                  <a:srgbClr val="0070C0"/>
                </a:solidFill>
              </a:rPr>
              <a:t>=……………kg</a:t>
            </a:r>
            <a:endParaRPr lang="cs-CZ" sz="3200" dirty="0" smtClean="0">
              <a:solidFill>
                <a:srgbClr val="0070C0"/>
              </a:solidFill>
            </a:endParaRPr>
          </a:p>
          <a:p>
            <a:pPr marL="2228850" lvl="4" indent="-51435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		54 </a:t>
            </a:r>
            <a:r>
              <a:rPr lang="cs-CZ" sz="3200" dirty="0" smtClean="0">
                <a:solidFill>
                  <a:srgbClr val="0070C0"/>
                </a:solidFill>
              </a:rPr>
              <a:t>kg</a:t>
            </a:r>
            <a:r>
              <a:rPr lang="cs-CZ" sz="3200" dirty="0" smtClean="0">
                <a:solidFill>
                  <a:srgbClr val="0070C0"/>
                </a:solidFill>
              </a:rPr>
              <a:t>=……………g</a:t>
            </a:r>
            <a:endParaRPr lang="cs-CZ" sz="3200" dirty="0" smtClean="0">
              <a:solidFill>
                <a:srgbClr val="0070C0"/>
              </a:solidFill>
            </a:endParaRPr>
          </a:p>
          <a:p>
            <a:pPr marL="2228850" lvl="4" indent="-51435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		568 </a:t>
            </a:r>
            <a:r>
              <a:rPr lang="cs-CZ" sz="3200" dirty="0" smtClean="0">
                <a:solidFill>
                  <a:srgbClr val="0070C0"/>
                </a:solidFill>
              </a:rPr>
              <a:t>g</a:t>
            </a:r>
            <a:r>
              <a:rPr lang="cs-CZ" sz="3200" dirty="0" smtClean="0">
                <a:solidFill>
                  <a:srgbClr val="0070C0"/>
                </a:solidFill>
              </a:rPr>
              <a:t>=……………kg</a:t>
            </a:r>
            <a:endParaRPr lang="cs-CZ" sz="3200" dirty="0" smtClean="0">
              <a:solidFill>
                <a:srgbClr val="0070C0"/>
              </a:solidFill>
            </a:endParaRPr>
          </a:p>
          <a:p>
            <a:pPr marL="2228850" lvl="4" indent="-51435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   </a:t>
            </a:r>
            <a:r>
              <a:rPr lang="cs-CZ" sz="3200" dirty="0" smtClean="0">
                <a:solidFill>
                  <a:srgbClr val="0070C0"/>
                </a:solidFill>
              </a:rPr>
              <a:t>		25 </a:t>
            </a:r>
            <a:r>
              <a:rPr lang="cs-CZ" sz="3200" dirty="0" smtClean="0">
                <a:solidFill>
                  <a:srgbClr val="0070C0"/>
                </a:solidFill>
              </a:rPr>
              <a:t>q </a:t>
            </a:r>
            <a:r>
              <a:rPr lang="cs-CZ" sz="3200" dirty="0" smtClean="0">
                <a:solidFill>
                  <a:srgbClr val="0070C0"/>
                </a:solidFill>
              </a:rPr>
              <a:t>=……………kg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Určení hmotnosti výpočtem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Stejnorodé </a:t>
            </a:r>
            <a:r>
              <a:rPr lang="cs-CZ" dirty="0" smtClean="0">
                <a:solidFill>
                  <a:srgbClr val="FF0000"/>
                </a:solidFill>
              </a:rPr>
              <a:t>těleso </a:t>
            </a:r>
            <a:r>
              <a:rPr lang="cs-CZ" dirty="0" smtClean="0">
                <a:solidFill>
                  <a:srgbClr val="00B050"/>
                </a:solidFill>
              </a:rPr>
              <a:t>- </a:t>
            </a:r>
            <a:r>
              <a:rPr lang="cs-CZ" dirty="0" smtClean="0">
                <a:solidFill>
                  <a:srgbClr val="00B050"/>
                </a:solidFill>
              </a:rPr>
              <a:t>celé těleso je z jednoho 				    druhu látky ( mědi, zlata,…)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>
              <a:buNone/>
            </a:pPr>
            <a:r>
              <a:rPr lang="cs-CZ" dirty="0" smtClean="0">
                <a:solidFill>
                  <a:srgbClr val="0070C0"/>
                </a:solidFill>
              </a:rPr>
              <a:t>Hmotnost stejnorodého tělesa vypočítáme, když </a:t>
            </a:r>
          </a:p>
          <a:p>
            <a:pPr marL="0" algn="just">
              <a:buNone/>
            </a:pPr>
            <a:r>
              <a:rPr lang="cs-CZ" dirty="0">
                <a:solidFill>
                  <a:srgbClr val="0070C0"/>
                </a:solidFill>
              </a:rPr>
              <a:t>n</a:t>
            </a:r>
            <a:r>
              <a:rPr lang="cs-CZ" dirty="0" smtClean="0">
                <a:solidFill>
                  <a:srgbClr val="0070C0"/>
                </a:solidFill>
              </a:rPr>
              <a:t>ásobíme hustotu látky, ze které je těleso</a:t>
            </a:r>
            <a:r>
              <a:rPr lang="cs-CZ" dirty="0" smtClean="0">
                <a:solidFill>
                  <a:srgbClr val="0070C0"/>
                </a:solidFill>
              </a:rPr>
              <a:t>, objemem </a:t>
            </a:r>
            <a:r>
              <a:rPr lang="cs-CZ" dirty="0" smtClean="0">
                <a:solidFill>
                  <a:srgbClr val="0070C0"/>
                </a:solidFill>
              </a:rPr>
              <a:t>tohoto tělesa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</a:t>
            </a:r>
            <a:r>
              <a:rPr lang="cs-CZ" sz="5400" dirty="0" smtClean="0">
                <a:solidFill>
                  <a:srgbClr val="FF0000"/>
                </a:solidFill>
              </a:rPr>
              <a:t>m= V . </a:t>
            </a:r>
            <a:r>
              <a:rPr lang="el-GR" sz="5400" dirty="0" smtClean="0">
                <a:solidFill>
                  <a:srgbClr val="FF0000"/>
                </a:solidFill>
              </a:rPr>
              <a:t>ρ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9690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Příklad 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715040"/>
          </a:xfrm>
        </p:spPr>
        <p:txBody>
          <a:bodyPr/>
          <a:lstStyle/>
          <a:p>
            <a:pPr marL="0">
              <a:buNone/>
            </a:pPr>
            <a:r>
              <a:rPr lang="cs-CZ" dirty="0" smtClean="0">
                <a:solidFill>
                  <a:srgbClr val="00B050"/>
                </a:solidFill>
              </a:rPr>
              <a:t>Betonový kvádr má objem 1,2 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. Vypočítej hmotnost betonového kvádru?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Nejdříve najdi v tabulkách hustotu betonu.</a:t>
            </a: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Beton: </a:t>
            </a:r>
            <a:r>
              <a:rPr lang="el-GR" sz="2800" dirty="0" smtClean="0">
                <a:solidFill>
                  <a:srgbClr val="00B050"/>
                </a:solidFill>
              </a:rPr>
              <a:t>ρ</a:t>
            </a:r>
            <a:r>
              <a:rPr lang="cs-CZ" sz="2800" dirty="0" smtClean="0">
                <a:solidFill>
                  <a:srgbClr val="00B050"/>
                </a:solidFill>
              </a:rPr>
              <a:t> =2100 kg/m</a:t>
            </a:r>
            <a:r>
              <a:rPr lang="cs-CZ" sz="2800" baseline="30000" dirty="0" smtClean="0">
                <a:solidFill>
                  <a:srgbClr val="00B050"/>
                </a:solidFill>
              </a:rPr>
              <a:t>3</a:t>
            </a:r>
            <a:endParaRPr lang="cs-CZ" sz="28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Zápis:</a:t>
            </a:r>
            <a:r>
              <a:rPr lang="cs-CZ" sz="2800" dirty="0" smtClean="0">
                <a:solidFill>
                  <a:srgbClr val="0070C0"/>
                </a:solidFill>
              </a:rPr>
              <a:t> V= 1,2 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  <a:endParaRPr lang="cs-CZ" sz="2800" baseline="300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		</a:t>
            </a:r>
            <a:r>
              <a:rPr lang="el-GR" sz="2800" dirty="0" smtClean="0">
                <a:solidFill>
                  <a:srgbClr val="0070C0"/>
                </a:solidFill>
              </a:rPr>
              <a:t>ρ</a:t>
            </a:r>
            <a:r>
              <a:rPr lang="cs-CZ" sz="2800" dirty="0" smtClean="0">
                <a:solidFill>
                  <a:srgbClr val="0070C0"/>
                </a:solidFill>
              </a:rPr>
              <a:t> =2100 kg/m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2800" baseline="30000" dirty="0">
                <a:solidFill>
                  <a:srgbClr val="0070C0"/>
                </a:solidFill>
              </a:rPr>
              <a:t>	</a:t>
            </a:r>
            <a:r>
              <a:rPr lang="cs-CZ" sz="2800" baseline="30000" dirty="0" smtClean="0">
                <a:solidFill>
                  <a:srgbClr val="0070C0"/>
                </a:solidFill>
              </a:rPr>
              <a:t>	</a:t>
            </a:r>
            <a:r>
              <a:rPr lang="cs-CZ" sz="2800" dirty="0" smtClean="0">
                <a:solidFill>
                  <a:srgbClr val="0070C0"/>
                </a:solidFill>
              </a:rPr>
              <a:t>m=? (kg)</a:t>
            </a: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---------------------------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m</a:t>
            </a:r>
            <a:r>
              <a:rPr lang="cs-CZ" sz="2800" dirty="0" smtClean="0">
                <a:solidFill>
                  <a:srgbClr val="0070C0"/>
                </a:solidFill>
              </a:rPr>
              <a:t>= V . </a:t>
            </a:r>
            <a:r>
              <a:rPr lang="el-GR" sz="2800" dirty="0" smtClean="0">
                <a:solidFill>
                  <a:srgbClr val="0070C0"/>
                </a:solidFill>
              </a:rPr>
              <a:t>Ρ</a:t>
            </a:r>
            <a:endParaRPr lang="cs-CZ" sz="2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m</a:t>
            </a:r>
            <a:r>
              <a:rPr lang="cs-CZ" sz="2800" dirty="0" smtClean="0">
                <a:solidFill>
                  <a:srgbClr val="00B050"/>
                </a:solidFill>
              </a:rPr>
              <a:t>= 1,2 . 2100 = 2 520 kg = 2,52 t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Hmotnost betonového kvádru je 2520 kg.</a:t>
            </a:r>
          </a:p>
          <a:p>
            <a:pPr>
              <a:buNone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Příklad 2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43536"/>
          </a:xfrm>
        </p:spPr>
        <p:txBody>
          <a:bodyPr/>
          <a:lstStyle/>
          <a:p>
            <a:pPr marL="0">
              <a:buNone/>
            </a:pPr>
            <a:r>
              <a:rPr lang="cs-CZ" dirty="0" smtClean="0">
                <a:solidFill>
                  <a:srgbClr val="00B050"/>
                </a:solidFill>
              </a:rPr>
              <a:t>V cisterně je 50 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benzínu. Vypočítej hmotnost benzínu?</a:t>
            </a:r>
          </a:p>
          <a:p>
            <a:pPr marL="0">
              <a:buNone/>
            </a:pPr>
            <a:r>
              <a:rPr lang="cs-CZ" dirty="0" smtClean="0">
                <a:solidFill>
                  <a:srgbClr val="0070C0"/>
                </a:solidFill>
              </a:rPr>
              <a:t>Najdi hustotu benzínu:………………………</a:t>
            </a:r>
          </a:p>
          <a:p>
            <a:pPr marL="0">
              <a:buNone/>
            </a:pPr>
            <a:r>
              <a:rPr lang="cs-CZ" dirty="0" smtClean="0">
                <a:solidFill>
                  <a:srgbClr val="FF0000"/>
                </a:solidFill>
              </a:rPr>
              <a:t>Zápis:</a:t>
            </a:r>
          </a:p>
          <a:p>
            <a:pPr marL="0"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>
              <a:buNone/>
            </a:pPr>
            <a:r>
              <a:rPr lang="cs-CZ" dirty="0" smtClean="0">
                <a:solidFill>
                  <a:srgbClr val="FF0000"/>
                </a:solidFill>
              </a:rPr>
              <a:t>Výpočet: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Příklad 3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071546"/>
            <a:ext cx="8712968" cy="5786454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Vypočítej hmotnost vzduchu ve vaší třídě?</a:t>
            </a:r>
          </a:p>
          <a:p>
            <a:pPr>
              <a:buNone/>
            </a:pPr>
            <a:endParaRPr lang="cs-CZ" dirty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Postup:	</a:t>
            </a:r>
            <a:r>
              <a:rPr lang="cs-CZ" dirty="0" smtClean="0">
                <a:solidFill>
                  <a:srgbClr val="0070C0"/>
                </a:solidFill>
              </a:rPr>
              <a:t>1</a:t>
            </a:r>
            <a:r>
              <a:rPr lang="cs-CZ" dirty="0" smtClean="0">
                <a:solidFill>
                  <a:srgbClr val="0070C0"/>
                </a:solidFill>
              </a:rPr>
              <a:t>. zjistíme rozměry třídy</a:t>
            </a:r>
          </a:p>
          <a:p>
            <a:pPr>
              <a:buNone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  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2</a:t>
            </a:r>
            <a:r>
              <a:rPr lang="cs-CZ" dirty="0" smtClean="0">
                <a:solidFill>
                  <a:srgbClr val="00B050"/>
                </a:solidFill>
              </a:rPr>
              <a:t>. najdeme v tabulkách hustotu vzduchu</a:t>
            </a:r>
          </a:p>
          <a:p>
            <a:pPr>
              <a:buNone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  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70C0"/>
                </a:solidFill>
              </a:rPr>
              <a:t>3</a:t>
            </a:r>
            <a:r>
              <a:rPr lang="cs-CZ" dirty="0" smtClean="0">
                <a:solidFill>
                  <a:srgbClr val="0070C0"/>
                </a:solidFill>
              </a:rPr>
              <a:t>. vypočítáme objem třídy=kvádr</a:t>
            </a:r>
          </a:p>
          <a:p>
            <a:pPr>
              <a:buNone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  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  <a:r>
              <a:rPr lang="cs-CZ" dirty="0" smtClean="0">
                <a:solidFill>
                  <a:srgbClr val="00B050"/>
                </a:solidFill>
              </a:rPr>
              <a:t>. vypočítáme hmotnost</a:t>
            </a:r>
          </a:p>
          <a:p>
            <a:pPr>
              <a:buNone/>
            </a:pP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Výpočet objemu třídy:</a:t>
            </a: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Délka: a=……..m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Šířka: b=………m</a:t>
            </a: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Výška: c=……..m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V=a.</a:t>
            </a:r>
            <a:r>
              <a:rPr lang="cs-CZ" sz="2800" dirty="0" err="1" smtClean="0">
                <a:solidFill>
                  <a:srgbClr val="0070C0"/>
                </a:solidFill>
              </a:rPr>
              <a:t>b.c</a:t>
            </a:r>
            <a:r>
              <a:rPr lang="cs-CZ" sz="2800" dirty="0" smtClean="0">
                <a:solidFill>
                  <a:srgbClr val="0070C0"/>
                </a:solidFill>
              </a:rPr>
              <a:t>=…………………..m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Hustota vzduchu ………………</a:t>
            </a: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Zápis:</a:t>
            </a:r>
          </a:p>
          <a:p>
            <a:pPr>
              <a:buNone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Výpočet:</a:t>
            </a:r>
            <a:endParaRPr lang="cs-CZ" sz="2800" dirty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Příklady na procvičení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Vypočítej hmotnost rtuti v lahvičce, je-li naplněna celá a její objem je 0,3 dm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Jakou hmotnost má 1 </a:t>
            </a:r>
            <a:r>
              <a:rPr lang="cs-CZ" dirty="0" err="1" smtClean="0">
                <a:solidFill>
                  <a:srgbClr val="0070C0"/>
                </a:solidFill>
              </a:rPr>
              <a:t>hl</a:t>
            </a:r>
            <a:r>
              <a:rPr lang="cs-CZ" dirty="0" smtClean="0">
                <a:solidFill>
                  <a:srgbClr val="0070C0"/>
                </a:solidFill>
              </a:rPr>
              <a:t> piva v sudu, je-li hustota piva 1 029 kg/m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a hmotnost prázdného sudu 20 kg ?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Urči hmotnost kliky z duralu , která má objem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	300cm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cs-CZ" dirty="0" smtClean="0">
                <a:solidFill>
                  <a:srgbClr val="0070C0"/>
                </a:solidFill>
              </a:rPr>
              <a:t>Tři </a:t>
            </a:r>
            <a:r>
              <a:rPr lang="cs-CZ" dirty="0" smtClean="0">
                <a:solidFill>
                  <a:srgbClr val="0070C0"/>
                </a:solidFill>
              </a:rPr>
              <a:t>krychle - železná</a:t>
            </a:r>
            <a:r>
              <a:rPr lang="cs-CZ" dirty="0" smtClean="0">
                <a:solidFill>
                  <a:srgbClr val="0070C0"/>
                </a:solidFill>
              </a:rPr>
              <a:t>, </a:t>
            </a:r>
            <a:r>
              <a:rPr lang="cs-CZ" dirty="0" smtClean="0">
                <a:solidFill>
                  <a:srgbClr val="0070C0"/>
                </a:solidFill>
              </a:rPr>
              <a:t>měděná </a:t>
            </a:r>
            <a:r>
              <a:rPr lang="cs-CZ" dirty="0" smtClean="0">
                <a:solidFill>
                  <a:srgbClr val="0070C0"/>
                </a:solidFill>
              </a:rPr>
              <a:t>a olověná </a:t>
            </a:r>
            <a:r>
              <a:rPr lang="cs-CZ" dirty="0" smtClean="0">
                <a:solidFill>
                  <a:srgbClr val="0070C0"/>
                </a:solidFill>
              </a:rPr>
              <a:t>- mají</a:t>
            </a:r>
            <a:endParaRPr lang="cs-CZ" dirty="0" smtClean="0">
              <a:solidFill>
                <a:srgbClr val="0070C0"/>
              </a:solidFill>
            </a:endParaRP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      stejný objem. Urči, která je nejtěžší a nejlehčí.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Řešené příklady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AutoNum type="arabicPeriod"/>
            </a:pPr>
            <a:r>
              <a:rPr lang="cs-CZ" sz="12800" dirty="0" smtClean="0">
                <a:solidFill>
                  <a:srgbClr val="00B050"/>
                </a:solidFill>
              </a:rPr>
              <a:t>Vypočítej hmotnost rtuti v lahvičce, je-li naplněna celá a její objem je 0,3 dm</a:t>
            </a:r>
            <a:r>
              <a:rPr lang="cs-CZ" sz="12800" baseline="30000" dirty="0" smtClean="0">
                <a:solidFill>
                  <a:srgbClr val="00B050"/>
                </a:solidFill>
              </a:rPr>
              <a:t>3</a:t>
            </a:r>
            <a:r>
              <a:rPr lang="cs-CZ" sz="12800" dirty="0" smtClean="0">
                <a:solidFill>
                  <a:srgbClr val="00B050"/>
                </a:solidFill>
              </a:rPr>
              <a:t>.</a:t>
            </a:r>
          </a:p>
          <a:p>
            <a:pPr marL="514350" indent="-514350">
              <a:buAutoNum type="arabicPeriod"/>
            </a:pPr>
            <a:endParaRPr lang="cs-CZ" sz="1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12800" dirty="0" smtClean="0">
                <a:solidFill>
                  <a:srgbClr val="FF0000"/>
                </a:solidFill>
              </a:rPr>
              <a:t>Zápis:</a:t>
            </a:r>
            <a:r>
              <a:rPr lang="cs-CZ" sz="1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12800" dirty="0" smtClean="0">
                <a:solidFill>
                  <a:srgbClr val="0070C0"/>
                </a:solidFill>
              </a:rPr>
              <a:t>V</a:t>
            </a:r>
            <a:r>
              <a:rPr lang="cs-CZ" sz="12800" dirty="0" smtClean="0">
                <a:solidFill>
                  <a:srgbClr val="0070C0"/>
                </a:solidFill>
              </a:rPr>
              <a:t>= 0,3 dm</a:t>
            </a:r>
            <a:r>
              <a:rPr lang="cs-CZ" sz="12800" baseline="30000" dirty="0" smtClean="0">
                <a:solidFill>
                  <a:srgbClr val="0070C0"/>
                </a:solidFill>
              </a:rPr>
              <a:t>3</a:t>
            </a:r>
            <a:r>
              <a:rPr lang="cs-CZ" sz="12800" dirty="0" smtClean="0">
                <a:solidFill>
                  <a:srgbClr val="0070C0"/>
                </a:solidFill>
              </a:rPr>
              <a:t> = 0,0003 m</a:t>
            </a:r>
            <a:r>
              <a:rPr lang="cs-CZ" sz="1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12800" dirty="0" smtClean="0">
                <a:solidFill>
                  <a:srgbClr val="0070C0"/>
                </a:solidFill>
              </a:rPr>
              <a:t>		</a:t>
            </a:r>
            <a:r>
              <a:rPr lang="cs-CZ" sz="12800" dirty="0" smtClean="0">
                <a:solidFill>
                  <a:srgbClr val="0070C0"/>
                </a:solidFill>
              </a:rPr>
              <a:t>	</a:t>
            </a:r>
            <a:r>
              <a:rPr lang="el-GR" sz="12800" dirty="0" smtClean="0">
                <a:solidFill>
                  <a:srgbClr val="0070C0"/>
                </a:solidFill>
              </a:rPr>
              <a:t>ρ</a:t>
            </a:r>
            <a:r>
              <a:rPr lang="cs-CZ" sz="12800" dirty="0" smtClean="0">
                <a:solidFill>
                  <a:srgbClr val="0070C0"/>
                </a:solidFill>
              </a:rPr>
              <a:t> </a:t>
            </a:r>
            <a:r>
              <a:rPr lang="cs-CZ" sz="12800" dirty="0" smtClean="0">
                <a:solidFill>
                  <a:srgbClr val="0070C0"/>
                </a:solidFill>
              </a:rPr>
              <a:t>= 13 500 kg/m</a:t>
            </a:r>
            <a:r>
              <a:rPr lang="cs-CZ" sz="1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12800" baseline="30000" dirty="0" smtClean="0">
                <a:solidFill>
                  <a:srgbClr val="0070C0"/>
                </a:solidFill>
              </a:rPr>
              <a:t>		</a:t>
            </a:r>
            <a:r>
              <a:rPr lang="cs-CZ" sz="12800" baseline="30000" dirty="0" smtClean="0">
                <a:solidFill>
                  <a:srgbClr val="0070C0"/>
                </a:solidFill>
              </a:rPr>
              <a:t>	</a:t>
            </a:r>
            <a:r>
              <a:rPr lang="cs-CZ" sz="12800" dirty="0" smtClean="0">
                <a:solidFill>
                  <a:srgbClr val="0070C0"/>
                </a:solidFill>
              </a:rPr>
              <a:t>m</a:t>
            </a:r>
            <a:r>
              <a:rPr lang="cs-CZ" sz="12800" dirty="0" smtClean="0">
                <a:solidFill>
                  <a:srgbClr val="0070C0"/>
                </a:solidFill>
              </a:rPr>
              <a:t>=? (kg)</a:t>
            </a:r>
          </a:p>
          <a:p>
            <a:pPr>
              <a:buNone/>
            </a:pPr>
            <a:r>
              <a:rPr lang="cs-CZ" sz="12800" dirty="0" smtClean="0">
                <a:solidFill>
                  <a:srgbClr val="00B050"/>
                </a:solidFill>
              </a:rPr>
              <a:t>---------------------------</a:t>
            </a:r>
            <a:r>
              <a:rPr lang="cs-CZ" sz="1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</a:p>
          <a:p>
            <a:pPr>
              <a:buNone/>
            </a:pPr>
            <a:r>
              <a:rPr lang="cs-CZ" sz="12800" dirty="0" smtClean="0">
                <a:solidFill>
                  <a:srgbClr val="0070C0"/>
                </a:solidFill>
              </a:rPr>
              <a:t>m= </a:t>
            </a:r>
            <a:r>
              <a:rPr lang="cs-CZ" sz="12800" dirty="0" smtClean="0">
                <a:solidFill>
                  <a:srgbClr val="0070C0"/>
                </a:solidFill>
              </a:rPr>
              <a:t>V . </a:t>
            </a:r>
            <a:r>
              <a:rPr lang="el-GR" sz="12800" dirty="0" smtClean="0">
                <a:solidFill>
                  <a:srgbClr val="0070C0"/>
                </a:solidFill>
              </a:rPr>
              <a:t>Ρ</a:t>
            </a:r>
            <a:endParaRPr lang="cs-CZ" sz="12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800" dirty="0" smtClean="0">
                <a:solidFill>
                  <a:srgbClr val="00B050"/>
                </a:solidFill>
              </a:rPr>
              <a:t>m</a:t>
            </a:r>
            <a:r>
              <a:rPr lang="cs-CZ" sz="12800" dirty="0" smtClean="0">
                <a:solidFill>
                  <a:srgbClr val="00B050"/>
                </a:solidFill>
              </a:rPr>
              <a:t>= 0,0003 . 13 500 = 4,05 kg </a:t>
            </a:r>
          </a:p>
          <a:p>
            <a:pPr>
              <a:buNone/>
            </a:pPr>
            <a:r>
              <a:rPr lang="cs-CZ" sz="12800" dirty="0" smtClean="0">
                <a:solidFill>
                  <a:srgbClr val="0070C0"/>
                </a:solidFill>
              </a:rPr>
              <a:t>Hmotnost </a:t>
            </a:r>
            <a:r>
              <a:rPr lang="cs-CZ" sz="12800" dirty="0" smtClean="0">
                <a:solidFill>
                  <a:srgbClr val="0070C0"/>
                </a:solidFill>
              </a:rPr>
              <a:t>rtuti v lahvičce je 4,05 </a:t>
            </a:r>
            <a:r>
              <a:rPr lang="cs-CZ" sz="12800" dirty="0" smtClean="0">
                <a:solidFill>
                  <a:srgbClr val="0070C0"/>
                </a:solidFill>
              </a:rPr>
              <a:t>kg.</a:t>
            </a:r>
            <a:endParaRPr lang="cs-CZ" sz="12800" dirty="0" smtClean="0">
              <a:solidFill>
                <a:srgbClr val="0070C0"/>
              </a:solidFill>
            </a:endParaRPr>
          </a:p>
          <a:p>
            <a:pPr marL="514350" indent="-514350">
              <a:buNone/>
            </a:pPr>
            <a:r>
              <a:rPr lang="cs-CZ" sz="45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cs-CZ" sz="45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14348" y="142852"/>
            <a:ext cx="8229600" cy="657229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2.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800" dirty="0" smtClean="0">
                <a:solidFill>
                  <a:srgbClr val="00B050"/>
                </a:solidFill>
              </a:rPr>
              <a:t>Jakou hmotnost má 1 </a:t>
            </a:r>
            <a:r>
              <a:rPr lang="cs-CZ" sz="3800" dirty="0" err="1" smtClean="0">
                <a:solidFill>
                  <a:srgbClr val="00B050"/>
                </a:solidFill>
              </a:rPr>
              <a:t>hl</a:t>
            </a:r>
            <a:r>
              <a:rPr lang="cs-CZ" sz="3800" dirty="0" smtClean="0">
                <a:solidFill>
                  <a:srgbClr val="00B050"/>
                </a:solidFill>
              </a:rPr>
              <a:t> piva v sudu, je-li hustota piva 1 029 kg/m</a:t>
            </a:r>
            <a:r>
              <a:rPr lang="cs-CZ" sz="3800" baseline="30000" dirty="0" smtClean="0">
                <a:solidFill>
                  <a:srgbClr val="00B050"/>
                </a:solidFill>
              </a:rPr>
              <a:t>3 </a:t>
            </a:r>
            <a:r>
              <a:rPr lang="cs-CZ" sz="3800" dirty="0" smtClean="0">
                <a:solidFill>
                  <a:srgbClr val="00B050"/>
                </a:solidFill>
              </a:rPr>
              <a:t>a hmotnost prázdného sudu 20 kg ?</a:t>
            </a:r>
          </a:p>
          <a:p>
            <a:pPr>
              <a:buNone/>
            </a:pPr>
            <a:endParaRPr lang="cs-CZ" sz="3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3800" dirty="0" smtClean="0">
                <a:solidFill>
                  <a:srgbClr val="FF0000"/>
                </a:solidFill>
              </a:rPr>
              <a:t>Zápis:</a:t>
            </a:r>
            <a:r>
              <a:rPr lang="cs-CZ" sz="3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3800" dirty="0" smtClean="0">
                <a:solidFill>
                  <a:srgbClr val="0070C0"/>
                </a:solidFill>
              </a:rPr>
              <a:t>V</a:t>
            </a:r>
            <a:r>
              <a:rPr lang="cs-CZ" sz="3800" dirty="0" smtClean="0">
                <a:solidFill>
                  <a:srgbClr val="0070C0"/>
                </a:solidFill>
              </a:rPr>
              <a:t>= 1 </a:t>
            </a:r>
            <a:r>
              <a:rPr lang="cs-CZ" sz="3800" dirty="0" err="1" smtClean="0">
                <a:solidFill>
                  <a:srgbClr val="0070C0"/>
                </a:solidFill>
              </a:rPr>
              <a:t>hl</a:t>
            </a:r>
            <a:r>
              <a:rPr lang="cs-CZ" sz="3800" dirty="0" smtClean="0">
                <a:solidFill>
                  <a:srgbClr val="0070C0"/>
                </a:solidFill>
              </a:rPr>
              <a:t> = 100 l =0,1 m</a:t>
            </a:r>
            <a:r>
              <a:rPr lang="cs-CZ" sz="3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3800" dirty="0" smtClean="0">
                <a:solidFill>
                  <a:srgbClr val="0070C0"/>
                </a:solidFill>
              </a:rPr>
              <a:t>		</a:t>
            </a:r>
            <a:r>
              <a:rPr lang="cs-CZ" sz="3800" dirty="0" smtClean="0">
                <a:solidFill>
                  <a:srgbClr val="0070C0"/>
                </a:solidFill>
              </a:rPr>
              <a:t>	</a:t>
            </a:r>
            <a:r>
              <a:rPr lang="el-GR" sz="3800" dirty="0" smtClean="0">
                <a:solidFill>
                  <a:srgbClr val="0070C0"/>
                </a:solidFill>
              </a:rPr>
              <a:t>ρ</a:t>
            </a:r>
            <a:r>
              <a:rPr lang="cs-CZ" sz="3800" dirty="0" smtClean="0">
                <a:solidFill>
                  <a:srgbClr val="0070C0"/>
                </a:solidFill>
              </a:rPr>
              <a:t> </a:t>
            </a:r>
            <a:r>
              <a:rPr lang="cs-CZ" sz="3800" dirty="0" smtClean="0">
                <a:solidFill>
                  <a:srgbClr val="0070C0"/>
                </a:solidFill>
              </a:rPr>
              <a:t>= 13 500 kg/m</a:t>
            </a:r>
            <a:r>
              <a:rPr lang="cs-CZ" sz="3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3800" baseline="30000" dirty="0" smtClean="0">
                <a:solidFill>
                  <a:srgbClr val="0070C0"/>
                </a:solidFill>
              </a:rPr>
              <a:t>		</a:t>
            </a:r>
            <a:r>
              <a:rPr lang="cs-CZ" sz="3800" baseline="30000" dirty="0" smtClean="0">
                <a:solidFill>
                  <a:srgbClr val="0070C0"/>
                </a:solidFill>
              </a:rPr>
              <a:t>	</a:t>
            </a:r>
            <a:r>
              <a:rPr lang="cs-CZ" sz="3800" dirty="0" smtClean="0">
                <a:solidFill>
                  <a:srgbClr val="0070C0"/>
                </a:solidFill>
              </a:rPr>
              <a:t>m</a:t>
            </a:r>
            <a:r>
              <a:rPr lang="cs-CZ" sz="3800" dirty="0" smtClean="0">
                <a:solidFill>
                  <a:srgbClr val="0070C0"/>
                </a:solidFill>
              </a:rPr>
              <a:t>=? (kg)</a:t>
            </a:r>
          </a:p>
          <a:p>
            <a:pPr>
              <a:buNone/>
            </a:pPr>
            <a:r>
              <a:rPr lang="cs-CZ" sz="3800" dirty="0" smtClean="0">
                <a:solidFill>
                  <a:srgbClr val="00B050"/>
                </a:solidFill>
              </a:rPr>
              <a:t>---------------------------</a:t>
            </a:r>
            <a:endParaRPr lang="cs-CZ" sz="3800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3800" dirty="0" smtClean="0">
                <a:solidFill>
                  <a:srgbClr val="0070C0"/>
                </a:solidFill>
              </a:rPr>
              <a:t>m</a:t>
            </a:r>
            <a:r>
              <a:rPr lang="cs-CZ" sz="3800" dirty="0" smtClean="0">
                <a:solidFill>
                  <a:srgbClr val="0070C0"/>
                </a:solidFill>
              </a:rPr>
              <a:t> = </a:t>
            </a:r>
            <a:r>
              <a:rPr lang="cs-CZ" sz="3800" dirty="0" smtClean="0">
                <a:solidFill>
                  <a:srgbClr val="0070C0"/>
                </a:solidFill>
              </a:rPr>
              <a:t>V . </a:t>
            </a:r>
            <a:r>
              <a:rPr lang="el-GR" sz="3800" dirty="0" smtClean="0">
                <a:solidFill>
                  <a:srgbClr val="0070C0"/>
                </a:solidFill>
              </a:rPr>
              <a:t>ρ</a:t>
            </a:r>
            <a:r>
              <a:rPr lang="cs-CZ" sz="3800" dirty="0" smtClean="0">
                <a:solidFill>
                  <a:srgbClr val="0070C0"/>
                </a:solidFill>
              </a:rPr>
              <a:t> = 0,1 . 1029=102,9 kg ……pivo</a:t>
            </a:r>
          </a:p>
          <a:p>
            <a:pPr>
              <a:buNone/>
            </a:pPr>
            <a:r>
              <a:rPr lang="cs-CZ" sz="3800" dirty="0" smtClean="0">
                <a:solidFill>
                  <a:srgbClr val="00B050"/>
                </a:solidFill>
              </a:rPr>
              <a:t>sud+pivo=20 </a:t>
            </a:r>
            <a:r>
              <a:rPr lang="cs-CZ" sz="3800" dirty="0" smtClean="0">
                <a:solidFill>
                  <a:srgbClr val="00B050"/>
                </a:solidFill>
              </a:rPr>
              <a:t>+ 102,9 =122,9 kg=123 kg</a:t>
            </a:r>
          </a:p>
          <a:p>
            <a:pPr>
              <a:buNone/>
            </a:pPr>
            <a:r>
              <a:rPr lang="cs-CZ" sz="3800" dirty="0" smtClean="0">
                <a:solidFill>
                  <a:srgbClr val="0070C0"/>
                </a:solidFill>
              </a:rPr>
              <a:t>Hmotnost sudu s pivem je 123 kg.</a:t>
            </a:r>
          </a:p>
          <a:p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57166"/>
            <a:ext cx="8640960" cy="5811847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3. Urči hmotnost kliky z </a:t>
            </a:r>
            <a:r>
              <a:rPr lang="cs-CZ" sz="2800" dirty="0" smtClean="0">
                <a:solidFill>
                  <a:srgbClr val="00B050"/>
                </a:solidFill>
              </a:rPr>
              <a:t>duralu, </a:t>
            </a:r>
            <a:r>
              <a:rPr lang="cs-CZ" sz="2800" dirty="0" smtClean="0">
                <a:solidFill>
                  <a:srgbClr val="00B050"/>
                </a:solidFill>
              </a:rPr>
              <a:t>která má </a:t>
            </a:r>
            <a:r>
              <a:rPr lang="cs-CZ" sz="2800" dirty="0" smtClean="0">
                <a:solidFill>
                  <a:srgbClr val="00B050"/>
                </a:solidFill>
              </a:rPr>
              <a:t>objem 300cm</a:t>
            </a:r>
            <a:r>
              <a:rPr lang="cs-CZ" sz="2800" baseline="30000" dirty="0" smtClean="0">
                <a:solidFill>
                  <a:srgbClr val="00B050"/>
                </a:solidFill>
              </a:rPr>
              <a:t>3</a:t>
            </a:r>
            <a:r>
              <a:rPr lang="cs-CZ" sz="2800" dirty="0" smtClean="0">
                <a:solidFill>
                  <a:srgbClr val="00B050"/>
                </a:solidFill>
              </a:rPr>
              <a:t>.</a:t>
            </a:r>
          </a:p>
          <a:p>
            <a:pPr marL="514350" indent="-514350">
              <a:buNone/>
            </a:pP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Zápis: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800" dirty="0" smtClean="0">
                <a:solidFill>
                  <a:srgbClr val="0070C0"/>
                </a:solidFill>
              </a:rPr>
              <a:t>V</a:t>
            </a:r>
            <a:r>
              <a:rPr lang="cs-CZ" sz="2800" dirty="0" smtClean="0">
                <a:solidFill>
                  <a:srgbClr val="0070C0"/>
                </a:solidFill>
              </a:rPr>
              <a:t>= 300cm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  <a:r>
              <a:rPr lang="cs-CZ" sz="2800" dirty="0" smtClean="0">
                <a:solidFill>
                  <a:srgbClr val="0070C0"/>
                </a:solidFill>
              </a:rPr>
              <a:t> = 0,0003m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		</a:t>
            </a:r>
            <a:r>
              <a:rPr lang="cs-CZ" sz="2800" dirty="0" smtClean="0">
                <a:solidFill>
                  <a:srgbClr val="0070C0"/>
                </a:solidFill>
              </a:rPr>
              <a:t>	</a:t>
            </a:r>
            <a:r>
              <a:rPr lang="el-GR" sz="2800" dirty="0" smtClean="0">
                <a:solidFill>
                  <a:srgbClr val="0070C0"/>
                </a:solidFill>
              </a:rPr>
              <a:t>ρ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= 2 800 kg/m</a:t>
            </a:r>
            <a:r>
              <a:rPr lang="cs-CZ" sz="2800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r>
              <a:rPr lang="cs-CZ" sz="2800" baseline="30000" dirty="0" smtClean="0">
                <a:solidFill>
                  <a:srgbClr val="0070C0"/>
                </a:solidFill>
              </a:rPr>
              <a:t>		</a:t>
            </a:r>
            <a:r>
              <a:rPr lang="cs-CZ" sz="2800" baseline="30000" dirty="0" smtClean="0">
                <a:solidFill>
                  <a:srgbClr val="0070C0"/>
                </a:solidFill>
              </a:rPr>
              <a:t>	</a:t>
            </a:r>
            <a:r>
              <a:rPr lang="cs-CZ" sz="2800" dirty="0" smtClean="0">
                <a:solidFill>
                  <a:srgbClr val="0070C0"/>
                </a:solidFill>
              </a:rPr>
              <a:t>m</a:t>
            </a:r>
            <a:r>
              <a:rPr lang="cs-CZ" sz="2800" dirty="0" smtClean="0">
                <a:solidFill>
                  <a:srgbClr val="0070C0"/>
                </a:solidFill>
              </a:rPr>
              <a:t>=? (kg</a:t>
            </a:r>
            <a:r>
              <a:rPr lang="cs-CZ" sz="2800" dirty="0" smtClean="0">
                <a:solidFill>
                  <a:srgbClr val="0070C0"/>
                </a:solidFill>
              </a:rPr>
              <a:t>)</a:t>
            </a:r>
          </a:p>
          <a:p>
            <a:pPr>
              <a:buNone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---------------------------</a:t>
            </a:r>
          </a:p>
          <a:p>
            <a:pPr>
              <a:buNone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</a:rPr>
              <a:t>m</a:t>
            </a:r>
            <a:r>
              <a:rPr lang="cs-CZ" sz="2800" dirty="0" smtClean="0">
                <a:solidFill>
                  <a:srgbClr val="0070C0"/>
                </a:solidFill>
              </a:rPr>
              <a:t>= V . </a:t>
            </a:r>
            <a:r>
              <a:rPr lang="el-GR" sz="2800" dirty="0" smtClean="0">
                <a:solidFill>
                  <a:srgbClr val="0070C0"/>
                </a:solidFill>
              </a:rPr>
              <a:t>ρ</a:t>
            </a:r>
            <a:r>
              <a:rPr lang="cs-CZ" sz="2800" dirty="0" smtClean="0">
                <a:solidFill>
                  <a:srgbClr val="0070C0"/>
                </a:solidFill>
              </a:rPr>
              <a:t> = 0,0003 . 2 800=0,84 kg = 840 </a:t>
            </a:r>
            <a:r>
              <a:rPr lang="cs-CZ" sz="2800" dirty="0" smtClean="0">
                <a:solidFill>
                  <a:srgbClr val="0070C0"/>
                </a:solidFill>
              </a:rPr>
              <a:t>g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B050"/>
                </a:solidFill>
              </a:rPr>
              <a:t>Hmotnost kliky je 840 g.</a:t>
            </a:r>
          </a:p>
          <a:p>
            <a:endParaRPr lang="cs-CZ" dirty="0" smtClean="0"/>
          </a:p>
          <a:p>
            <a:pPr marL="514350" indent="-51435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5983311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4. </a:t>
            </a:r>
            <a:r>
              <a:rPr lang="cs-CZ" dirty="0" smtClean="0">
                <a:solidFill>
                  <a:srgbClr val="00B050"/>
                </a:solidFill>
              </a:rPr>
              <a:t>Musíme </a:t>
            </a:r>
            <a:r>
              <a:rPr lang="cs-CZ" dirty="0" smtClean="0">
                <a:solidFill>
                  <a:srgbClr val="00B050"/>
                </a:solidFill>
              </a:rPr>
              <a:t>porovnat hustoty látek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70C0"/>
                </a:solidFill>
              </a:rPr>
              <a:t>železo </a:t>
            </a:r>
            <a:r>
              <a:rPr lang="cs-CZ" dirty="0" smtClean="0">
                <a:solidFill>
                  <a:srgbClr val="0070C0"/>
                </a:solidFill>
              </a:rPr>
              <a:t>	</a:t>
            </a:r>
            <a:r>
              <a:rPr lang="el-GR" dirty="0" smtClean="0">
                <a:solidFill>
                  <a:srgbClr val="0070C0"/>
                </a:solidFill>
              </a:rPr>
              <a:t>ρ</a:t>
            </a:r>
            <a:r>
              <a:rPr lang="cs-CZ" dirty="0" smtClean="0">
                <a:solidFill>
                  <a:srgbClr val="0070C0"/>
                </a:solidFill>
              </a:rPr>
              <a:t> = 7 870 kg/m</a:t>
            </a:r>
            <a:r>
              <a:rPr lang="cs-CZ" baseline="30000" dirty="0" smtClean="0">
                <a:solidFill>
                  <a:srgbClr val="0070C0"/>
                </a:solidFill>
              </a:rPr>
              <a:t>3</a:t>
            </a:r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měď 	</a:t>
            </a:r>
            <a:r>
              <a:rPr lang="el-GR" dirty="0" smtClean="0">
                <a:solidFill>
                  <a:srgbClr val="00B050"/>
                </a:solidFill>
              </a:rPr>
              <a:t>ρ</a:t>
            </a:r>
            <a:r>
              <a:rPr lang="cs-CZ" dirty="0" smtClean="0">
                <a:solidFill>
                  <a:srgbClr val="00B050"/>
                </a:solidFill>
              </a:rPr>
              <a:t> = 8 930 kg/m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70C0"/>
                </a:solidFill>
              </a:rPr>
              <a:t>olovo	</a:t>
            </a:r>
            <a:r>
              <a:rPr lang="el-GR" dirty="0" smtClean="0">
                <a:solidFill>
                  <a:srgbClr val="0070C0"/>
                </a:solidFill>
              </a:rPr>
              <a:t>ρ</a:t>
            </a:r>
            <a:r>
              <a:rPr lang="cs-CZ" dirty="0" smtClean="0">
                <a:solidFill>
                  <a:srgbClr val="0070C0"/>
                </a:solidFill>
              </a:rPr>
              <a:t> = 11 300 kg/m</a:t>
            </a:r>
            <a:r>
              <a:rPr lang="cs-CZ" baseline="30000" dirty="0" smtClean="0">
                <a:solidFill>
                  <a:srgbClr val="0070C0"/>
                </a:solidFill>
              </a:rPr>
              <a:t>3</a:t>
            </a:r>
          </a:p>
          <a:p>
            <a:pPr>
              <a:buNone/>
            </a:pPr>
            <a:endParaRPr lang="cs-CZ" baseline="30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Nejtěžší je krychle olověná a nejlehčí je ze železa.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57166"/>
            <a:ext cx="8435280" cy="60961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b="1" u="sng" dirty="0" smtClean="0"/>
              <a:t>Anotace:</a:t>
            </a:r>
          </a:p>
          <a:p>
            <a:pPr marL="0" algn="just">
              <a:buNone/>
            </a:pPr>
            <a:r>
              <a:rPr lang="cs-CZ" sz="2800" dirty="0" smtClean="0"/>
              <a:t>Tato prezentace slouží k výpočtu hmotnosti. Na začátku si žáci zopakují určování hmotnosti vážením. Žáci se seznámí s určením hmotnosti výpočtem </a:t>
            </a:r>
            <a:r>
              <a:rPr lang="cs-CZ" sz="2800" dirty="0" smtClean="0"/>
              <a:t>(pomocí </a:t>
            </a:r>
            <a:r>
              <a:rPr lang="cs-CZ" sz="2800" dirty="0" smtClean="0"/>
              <a:t>vzorce). Společně s učitelem řeší tři úlohy. Poslední úlohu řeší na základě hodnot, které získají konkrétním měřením. V závěru procvičí učivo na konkrétních příkladech. Každý žák řeší úlohy samostatně. Kontrola probíhá na interaktivní tabuli.</a:t>
            </a:r>
          </a:p>
          <a:p>
            <a:pPr>
              <a:buNone/>
            </a:pPr>
            <a:r>
              <a:rPr lang="cs-CZ" sz="2800" b="1" u="sng" dirty="0" smtClean="0"/>
              <a:t>Použitá literatura:</a:t>
            </a:r>
          </a:p>
          <a:p>
            <a:pPr marL="0">
              <a:buNone/>
            </a:pPr>
            <a:r>
              <a:rPr lang="cs-CZ" sz="2800" dirty="0" smtClean="0"/>
              <a:t>Doc. RNDr. Růžena Kolářová, </a:t>
            </a:r>
            <a:r>
              <a:rPr lang="cs-CZ" sz="2800" dirty="0" smtClean="0"/>
              <a:t>CSc</a:t>
            </a:r>
            <a:r>
              <a:rPr lang="cs-CZ" sz="2800" dirty="0" smtClean="0"/>
              <a:t>. , PaedDr. Jiří </a:t>
            </a:r>
            <a:r>
              <a:rPr lang="cs-CZ" sz="2800" dirty="0" err="1" smtClean="0"/>
              <a:t>Bohuněk</a:t>
            </a:r>
            <a:r>
              <a:rPr lang="cs-CZ" sz="2800" dirty="0" smtClean="0"/>
              <a:t>: </a:t>
            </a:r>
          </a:p>
          <a:p>
            <a:pPr marL="0">
              <a:buNone/>
            </a:pPr>
            <a:r>
              <a:rPr lang="cs-CZ" sz="2800" dirty="0" smtClean="0"/>
              <a:t>Fyzika pro 6. ročník základní školy, 2. vydání 2003 </a:t>
            </a:r>
            <a:r>
              <a:rPr lang="cs-CZ" sz="2800" dirty="0" err="1" smtClean="0"/>
              <a:t>Prometheus</a:t>
            </a:r>
            <a:r>
              <a:rPr lang="cs-CZ" sz="2800" dirty="0" smtClean="0"/>
              <a:t>, 159 stran, ISBN 80-7196-246-5</a:t>
            </a: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430</Words>
  <Application>Microsoft Office PowerPoint</Application>
  <PresentationFormat>Předvádění na obrazovce (4:3)</PresentationFormat>
  <Paragraphs>143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VÝPOČET HMOTNOSTI</vt:lpstr>
      <vt:lpstr>Snímek 2</vt:lpstr>
      <vt:lpstr>VÝPOČET  HMOTNOSTI</vt:lpstr>
      <vt:lpstr>Jak určíme hmotnost ?</vt:lpstr>
      <vt:lpstr>Určení hmotnosti vážením</vt:lpstr>
      <vt:lpstr>Určení hmotnosti výpočtem</vt:lpstr>
      <vt:lpstr>Příklad 1</vt:lpstr>
      <vt:lpstr>Příklad 2</vt:lpstr>
      <vt:lpstr>Příklad 3</vt:lpstr>
      <vt:lpstr>Snímek 10</vt:lpstr>
      <vt:lpstr>Příklady na procvičení</vt:lpstr>
      <vt:lpstr>Řešené příklady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VÝPOČET HMOTNOSTI</dc:title>
  <dc:creator>Vaclav</dc:creator>
  <cp:lastModifiedBy>Václav Kuřík</cp:lastModifiedBy>
  <cp:revision>39</cp:revision>
  <dcterms:created xsi:type="dcterms:W3CDTF">2012-02-08T15:19:53Z</dcterms:created>
  <dcterms:modified xsi:type="dcterms:W3CDTF">2012-10-28T13:49:27Z</dcterms:modified>
</cp:coreProperties>
</file>