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6" r:id="rId4"/>
    <p:sldId id="265" r:id="rId5"/>
    <p:sldId id="260" r:id="rId6"/>
    <p:sldId id="266" r:id="rId7"/>
    <p:sldId id="261" r:id="rId8"/>
    <p:sldId id="258" r:id="rId9"/>
    <p:sldId id="267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2CB94-360D-415D-BE8D-E25EF519A72F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0FD54-F8B6-43F1-B286-5DA4031517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2CB94-360D-415D-BE8D-E25EF519A72F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0FD54-F8B6-43F1-B286-5DA4031517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2CB94-360D-415D-BE8D-E25EF519A72F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0FD54-F8B6-43F1-B286-5DA4031517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2CB94-360D-415D-BE8D-E25EF519A72F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0FD54-F8B6-43F1-B286-5DA4031517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2CB94-360D-415D-BE8D-E25EF519A72F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0FD54-F8B6-43F1-B286-5DA4031517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2CB94-360D-415D-BE8D-E25EF519A72F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0FD54-F8B6-43F1-B286-5DA4031517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2CB94-360D-415D-BE8D-E25EF519A72F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0FD54-F8B6-43F1-B286-5DA4031517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2CB94-360D-415D-BE8D-E25EF519A72F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0FD54-F8B6-43F1-B286-5DA4031517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2CB94-360D-415D-BE8D-E25EF519A72F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0FD54-F8B6-43F1-B286-5DA4031517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2CB94-360D-415D-BE8D-E25EF519A72F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0FD54-F8B6-43F1-B286-5DA4031517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2CB94-360D-415D-BE8D-E25EF519A72F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0FD54-F8B6-43F1-B286-5DA4031517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92CB94-360D-415D-BE8D-E25EF519A72F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70FD54-F8B6-43F1-B286-5DA40315178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lumb_bob.jpg" TargetMode="External"/><Relationship Id="rId2" Type="http://schemas.openxmlformats.org/officeDocument/2006/relationships/hyperlink" Target="http://cs.wikipedia.org/wiki/Soubor:Padak-pristani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/>
          <a:lstStyle/>
          <a:p>
            <a:pPr algn="ctr"/>
            <a:r>
              <a:rPr lang="cs-CZ" sz="3600" dirty="0" smtClean="0"/>
              <a:t>GRAVITAČNÍ SÍLA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Autor: Mgr. Hana </a:t>
            </a:r>
            <a:r>
              <a:rPr lang="cs-CZ" sz="1900" dirty="0" err="1" smtClean="0">
                <a:solidFill>
                  <a:schemeClr val="tx1"/>
                </a:solidFill>
              </a:rPr>
              <a:t>Kuříková</a:t>
            </a:r>
            <a:endParaRPr lang="cs-CZ" sz="19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Název:  VY_32_INOVACE_03_B_5_Gravitační síla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Téma:   Fyzika 6. ročník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31640" y="1628800"/>
          <a:ext cx="6477024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</a:t>
                      </a:r>
                      <a:r>
                        <a:rPr lang="cs-CZ" dirty="0" err="1" smtClean="0"/>
                        <a:t>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6.2.2012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23.2.2012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 A</a:t>
                      </a: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a příroda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Fyzika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Fyzika</a:t>
                      </a:r>
                      <a:r>
                        <a:rPr lang="cs-CZ" baseline="0" dirty="0" smtClean="0"/>
                        <a:t> 6.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Gravitační</a:t>
                      </a:r>
                      <a:r>
                        <a:rPr lang="cs-CZ" baseline="0" dirty="0" smtClean="0"/>
                        <a:t> síla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Síla,</a:t>
                      </a:r>
                      <a:r>
                        <a:rPr lang="cs-CZ" baseline="0" dirty="0" smtClean="0"/>
                        <a:t> Newton, siloměr, gravitace, gravitační pole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0070C0"/>
                </a:solidFill>
              </a:rPr>
              <a:t>GRAVITAČNÍ SÍLA</a:t>
            </a:r>
            <a:endParaRPr lang="cs-CZ" sz="66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Co mají společného obrázky?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Voda, parašutista i jezdci padají k Zemi.</a:t>
            </a:r>
            <a:endParaRPr lang="cs-CZ" dirty="0"/>
          </a:p>
        </p:txBody>
      </p:sp>
      <p:pic>
        <p:nvPicPr>
          <p:cNvPr id="7" name="Obrázek 6" descr="447px-Padak-pristani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59832" y="1268760"/>
            <a:ext cx="2702886" cy="3621988"/>
          </a:xfrm>
          <a:prstGeom prst="rect">
            <a:avLst/>
          </a:prstGeom>
        </p:spPr>
      </p:pic>
      <p:pic>
        <p:nvPicPr>
          <p:cNvPr id="4" name="Picture 3" descr="C:\Documents and Settings\Vaclav\Local Settings\Temporary Internet Files\Content.IE5\614RRRX1\MP90040694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1556792"/>
            <a:ext cx="2081784" cy="3121152"/>
          </a:xfrm>
          <a:prstGeom prst="rect">
            <a:avLst/>
          </a:prstGeom>
          <a:noFill/>
        </p:spPr>
      </p:pic>
      <p:pic>
        <p:nvPicPr>
          <p:cNvPr id="6" name="Picture 5" descr="C:\Documents and Settings\Vaclav\Local Settings\Temporary Internet Files\Content.IE5\MKTZQQOM\MP90018180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1268760"/>
            <a:ext cx="2310384" cy="3657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0"/>
            <a:ext cx="8229600" cy="6858000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>
                <a:solidFill>
                  <a:srgbClr val="0070C0"/>
                </a:solidFill>
              </a:rPr>
              <a:t>Všichni máme zkušenost, že pustíme-li jakýkoli předmět nad zemí, padá k Zemi.  </a:t>
            </a:r>
            <a:r>
              <a:rPr lang="cs-CZ" dirty="0" smtClean="0"/>
              <a:t>  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           </a:t>
            </a:r>
          </a:p>
          <a:p>
            <a:pPr marL="0">
              <a:buNone/>
            </a:pPr>
            <a:r>
              <a:rPr lang="cs-CZ" dirty="0" smtClean="0">
                <a:solidFill>
                  <a:srgbClr val="00B050"/>
                </a:solidFill>
              </a:rPr>
              <a:t>Země působí na všechna tělesa přitažlivou silou, která se nazývá </a:t>
            </a:r>
            <a:r>
              <a:rPr lang="cs-CZ" dirty="0" smtClean="0">
                <a:solidFill>
                  <a:srgbClr val="FF0000"/>
                </a:solidFill>
              </a:rPr>
              <a:t>gravitační síla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označení:			</a:t>
            </a:r>
            <a:r>
              <a:rPr lang="cs-CZ" dirty="0" err="1" smtClean="0">
                <a:solidFill>
                  <a:srgbClr val="FF0000"/>
                </a:solidFill>
              </a:rPr>
              <a:t>F</a:t>
            </a:r>
            <a:r>
              <a:rPr lang="cs-CZ" baseline="-25000" dirty="0" err="1" smtClean="0">
                <a:solidFill>
                  <a:srgbClr val="FF0000"/>
                </a:solidFill>
              </a:rPr>
              <a:t>g</a:t>
            </a:r>
            <a:endParaRPr lang="cs-CZ" baseline="-250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základní jednotka:	</a:t>
            </a:r>
            <a:r>
              <a:rPr lang="cs-CZ" dirty="0" smtClean="0">
                <a:solidFill>
                  <a:srgbClr val="FF0000"/>
                </a:solidFill>
              </a:rPr>
              <a:t>N (newton)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výpočet: </a:t>
            </a:r>
            <a:r>
              <a:rPr lang="cs-CZ" dirty="0" err="1" smtClean="0">
                <a:solidFill>
                  <a:srgbClr val="FF0000"/>
                </a:solidFill>
              </a:rPr>
              <a:t>F</a:t>
            </a:r>
            <a:r>
              <a:rPr lang="cs-CZ" baseline="-25000" dirty="0" err="1" smtClean="0">
                <a:solidFill>
                  <a:srgbClr val="FF0000"/>
                </a:solidFill>
              </a:rPr>
              <a:t>g</a:t>
            </a:r>
            <a:r>
              <a:rPr lang="cs-CZ" baseline="-25000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= m . g	</a:t>
            </a:r>
            <a:r>
              <a:rPr lang="cs-CZ" dirty="0" smtClean="0">
                <a:solidFill>
                  <a:srgbClr val="0070C0"/>
                </a:solidFill>
              </a:rPr>
              <a:t>m - hmotnost tělesa</a:t>
            </a:r>
            <a:br>
              <a:rPr lang="cs-CZ" dirty="0" smtClean="0">
                <a:solidFill>
                  <a:srgbClr val="0070C0"/>
                </a:solidFill>
              </a:rPr>
            </a:br>
            <a:r>
              <a:rPr lang="cs-CZ" dirty="0" smtClean="0">
                <a:solidFill>
                  <a:srgbClr val="0070C0"/>
                </a:solidFill>
              </a:rPr>
              <a:t>				g=10 N/kg</a:t>
            </a:r>
          </a:p>
        </p:txBody>
      </p:sp>
      <p:sp>
        <p:nvSpPr>
          <p:cNvPr id="5" name="Obdélník 4"/>
          <p:cNvSpPr/>
          <p:nvPr/>
        </p:nvSpPr>
        <p:spPr>
          <a:xfrm>
            <a:off x="1979712" y="5661248"/>
            <a:ext cx="1785950" cy="64294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4" name="Picture 6" descr="C:\Documents and Settings\Vaclav\Local Settings\Temporary Internet Files\Content.IE5\07686M81\MC9003466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124744"/>
            <a:ext cx="2518792" cy="25202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V jakém směru působí Země na tělesa gravitační silou? 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4591982"/>
          </a:xfrm>
        </p:spPr>
        <p:txBody>
          <a:bodyPr>
            <a:normAutofit/>
          </a:bodyPr>
          <a:lstStyle/>
          <a:p>
            <a:pPr marL="0">
              <a:buNone/>
            </a:pPr>
            <a:r>
              <a:rPr lang="cs-CZ" dirty="0" smtClean="0">
                <a:solidFill>
                  <a:srgbClr val="00B050"/>
                </a:solidFill>
              </a:rPr>
              <a:t>Směr, </a:t>
            </a:r>
            <a:r>
              <a:rPr lang="cs-CZ" dirty="0" smtClean="0">
                <a:solidFill>
                  <a:srgbClr val="00B050"/>
                </a:solidFill>
              </a:rPr>
              <a:t>ve kterém působí Země gravitační </a:t>
            </a:r>
            <a:r>
              <a:rPr lang="cs-CZ" dirty="0" smtClean="0">
                <a:solidFill>
                  <a:srgbClr val="00B050"/>
                </a:solidFill>
              </a:rPr>
              <a:t>silou, </a:t>
            </a:r>
            <a:r>
              <a:rPr lang="cs-CZ" dirty="0" smtClean="0">
                <a:solidFill>
                  <a:srgbClr val="00B050"/>
                </a:solidFill>
              </a:rPr>
              <a:t>se nazývá</a:t>
            </a:r>
            <a:r>
              <a:rPr lang="cs-CZ" dirty="0" smtClean="0"/>
              <a:t> </a:t>
            </a:r>
            <a:r>
              <a:rPr lang="cs-CZ" dirty="0" smtClean="0">
                <a:solidFill>
                  <a:srgbClr val="FF0000"/>
                </a:solidFill>
              </a:rPr>
              <a:t>svislý směr</a:t>
            </a:r>
            <a:r>
              <a:rPr lang="cs-CZ" dirty="0" smtClean="0"/>
              <a:t>. </a:t>
            </a:r>
            <a:r>
              <a:rPr lang="cs-CZ" dirty="0" smtClean="0">
                <a:solidFill>
                  <a:srgbClr val="00B050"/>
                </a:solidFill>
              </a:rPr>
              <a:t>Gravitační síla působí </a:t>
            </a:r>
            <a:r>
              <a:rPr lang="cs-CZ" dirty="0" smtClean="0">
                <a:solidFill>
                  <a:srgbClr val="00B050"/>
                </a:solidFill>
              </a:rPr>
              <a:t>                  do </a:t>
            </a:r>
            <a:r>
              <a:rPr lang="cs-CZ" dirty="0" smtClean="0">
                <a:solidFill>
                  <a:srgbClr val="00B050"/>
                </a:solidFill>
              </a:rPr>
              <a:t>středu Země.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Směr určujeme </a:t>
            </a:r>
            <a:r>
              <a:rPr lang="cs-CZ" dirty="0" smtClean="0">
                <a:solidFill>
                  <a:srgbClr val="FF0000"/>
                </a:solidFill>
              </a:rPr>
              <a:t>olovnicí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 </a:t>
            </a:r>
            <a:r>
              <a:rPr lang="cs-CZ" i="1" dirty="0" smtClean="0">
                <a:solidFill>
                  <a:srgbClr val="0070C0"/>
                </a:solidFill>
              </a:rPr>
              <a:t>(</a:t>
            </a:r>
            <a:r>
              <a:rPr lang="cs-CZ" i="1" dirty="0" smtClean="0">
                <a:solidFill>
                  <a:srgbClr val="0070C0"/>
                </a:solidFill>
                <a:cs typeface="Aharoni" pitchFamily="2" charset="-79"/>
              </a:rPr>
              <a:t>olovnice je zařízení složené z provázku zatíženého na konci olověnou tyčkou).</a:t>
            </a:r>
            <a:endParaRPr lang="cs-CZ" dirty="0" smtClean="0">
              <a:solidFill>
                <a:srgbClr val="0070C0"/>
              </a:solidFill>
              <a:cs typeface="Aharoni" pitchFamily="2" charset="-79"/>
            </a:endParaRPr>
          </a:p>
          <a:p>
            <a:endParaRPr lang="cs-CZ" dirty="0"/>
          </a:p>
        </p:txBody>
      </p:sp>
      <p:pic>
        <p:nvPicPr>
          <p:cNvPr id="2050" name="Picture 2" descr="D:\Users\Vaclav\Desktop\imgr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72330" y="3000372"/>
            <a:ext cx="1676400" cy="2476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994122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Gravitační pole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35785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Okolo Země se nachází</a:t>
            </a:r>
            <a:r>
              <a:rPr lang="cs-CZ" dirty="0" smtClean="0"/>
              <a:t> </a:t>
            </a:r>
            <a:r>
              <a:rPr lang="cs-CZ" dirty="0" smtClean="0">
                <a:solidFill>
                  <a:srgbClr val="FF0000"/>
                </a:solidFill>
              </a:rPr>
              <a:t>gravitační pole</a:t>
            </a:r>
            <a:r>
              <a:rPr lang="cs-CZ" dirty="0" smtClean="0"/>
              <a:t>.</a:t>
            </a:r>
          </a:p>
          <a:p>
            <a:pPr marL="0">
              <a:buNone/>
            </a:pPr>
            <a:r>
              <a:rPr lang="cs-CZ" dirty="0" smtClean="0">
                <a:solidFill>
                  <a:srgbClr val="0070C0"/>
                </a:solidFill>
              </a:rPr>
              <a:t>Gravitační pole se projevuje silovými účinky gravitační síly.</a:t>
            </a:r>
          </a:p>
          <a:p>
            <a:pPr marL="0">
              <a:buNone/>
            </a:pPr>
            <a:r>
              <a:rPr lang="cs-CZ" dirty="0" smtClean="0">
                <a:solidFill>
                  <a:srgbClr val="00B050"/>
                </a:solidFill>
              </a:rPr>
              <a:t>Země působí gravitační silou nejen na tělesa, která jsou na jejím povrchu, ale i na všechna tělesa v jejím okolí, např. letadla, družici.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857916"/>
          </a:xfrm>
        </p:spPr>
        <p:txBody>
          <a:bodyPr>
            <a:normAutofit fontScale="92500" lnSpcReduction="10000"/>
          </a:bodyPr>
          <a:lstStyle/>
          <a:p>
            <a:pPr marL="0" algn="ctr">
              <a:buNone/>
            </a:pPr>
            <a:r>
              <a:rPr lang="cs-CZ" dirty="0" smtClean="0">
                <a:solidFill>
                  <a:srgbClr val="0070C0"/>
                </a:solidFill>
              </a:rPr>
              <a:t>Jak velkou silou působí Země na těleso o hmotnosti 30 kg? </a:t>
            </a:r>
          </a:p>
          <a:p>
            <a:pPr marL="0">
              <a:buNone/>
            </a:pPr>
            <a:r>
              <a:rPr lang="cs-CZ" dirty="0" smtClean="0">
                <a:solidFill>
                  <a:srgbClr val="00B050"/>
                </a:solidFill>
              </a:rPr>
              <a:t>Zápis: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m = 30 kg</a:t>
            </a:r>
          </a:p>
          <a:p>
            <a:pPr marL="0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g = 10 N/kg</a:t>
            </a:r>
          </a:p>
          <a:p>
            <a:pPr marL="0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</a:t>
            </a:r>
            <a:r>
              <a:rPr lang="cs-CZ" baseline="-250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= ? (N)</a:t>
            </a:r>
          </a:p>
          <a:p>
            <a:pPr marL="0">
              <a:buNone/>
            </a:pPr>
            <a:r>
              <a:rPr lang="cs-CZ" dirty="0" smtClean="0">
                <a:solidFill>
                  <a:srgbClr val="00B050"/>
                </a:solidFill>
              </a:rPr>
              <a:t>-----------------------------</a:t>
            </a:r>
          </a:p>
          <a:p>
            <a:pPr marL="0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</a:t>
            </a:r>
            <a:r>
              <a:rPr lang="cs-CZ" baseline="-250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= m . g</a:t>
            </a:r>
          </a:p>
          <a:p>
            <a:pPr marL="0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</a:t>
            </a:r>
            <a:r>
              <a:rPr lang="cs-CZ" baseline="-250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= 30 . 10</a:t>
            </a:r>
          </a:p>
          <a:p>
            <a:pPr marL="0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	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</a:t>
            </a:r>
            <a:r>
              <a:rPr lang="cs-CZ" baseline="-250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= 300 N</a:t>
            </a:r>
          </a:p>
          <a:p>
            <a:pPr marL="0">
              <a:buNone/>
            </a:pPr>
            <a:r>
              <a:rPr lang="cs-CZ" dirty="0" smtClean="0">
                <a:solidFill>
                  <a:srgbClr val="00B050"/>
                </a:solidFill>
              </a:rPr>
              <a:t>Země působí na těleso o hmotnosti 30 kg silou </a:t>
            </a:r>
          </a:p>
          <a:p>
            <a:pPr marL="0">
              <a:buNone/>
            </a:pPr>
            <a:r>
              <a:rPr lang="cs-CZ" dirty="0" smtClean="0">
                <a:solidFill>
                  <a:srgbClr val="00B050"/>
                </a:solidFill>
              </a:rPr>
              <a:t>300 N.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994122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Otázky na závěr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Popiš olovnici a vysvětli, jak pomocí ní ověříš,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00B050"/>
                </a:solidFill>
              </a:rPr>
              <a:t>	zda je stěna učebny svislá.</a:t>
            </a:r>
          </a:p>
          <a:p>
            <a:pPr marL="514350" indent="-514350">
              <a:buAutoNum type="arabicPeriod" startAt="2"/>
            </a:pPr>
            <a:r>
              <a:rPr lang="cs-CZ" dirty="0" smtClean="0">
                <a:solidFill>
                  <a:srgbClr val="0070C0"/>
                </a:solidFill>
              </a:rPr>
              <a:t>Petrova aktovka má hmotnost 4 kg. Jirkova aktovka má hmotnost 5 kg. Která z aktovek je k Zemi přitahována větší silou?</a:t>
            </a:r>
          </a:p>
          <a:p>
            <a:pPr marL="514350" indent="-514350">
              <a:buAutoNum type="arabicPeriod" startAt="2"/>
            </a:pPr>
            <a:r>
              <a:rPr lang="cs-CZ" dirty="0" smtClean="0">
                <a:solidFill>
                  <a:srgbClr val="00B050"/>
                </a:solidFill>
              </a:rPr>
              <a:t>Jak velikou silou přitahuje Země mouchu </a:t>
            </a:r>
            <a:r>
              <a:rPr lang="cs-CZ" dirty="0" smtClean="0">
                <a:solidFill>
                  <a:srgbClr val="00B050"/>
                </a:solidFill>
              </a:rPr>
              <a:t>               o </a:t>
            </a:r>
            <a:r>
              <a:rPr lang="cs-CZ" dirty="0" smtClean="0">
                <a:solidFill>
                  <a:srgbClr val="00B050"/>
                </a:solidFill>
              </a:rPr>
              <a:t>hmotnosti 8 mg, králíka o hmotnosti 2,5 kg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00B050"/>
                </a:solidFill>
              </a:rPr>
              <a:t>	a slona o hmotnosti 4,5 t?</a:t>
            </a:r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b="1" u="sng" dirty="0" smtClean="0"/>
              <a:t>Anotace:</a:t>
            </a:r>
          </a:p>
          <a:p>
            <a:pPr>
              <a:buNone/>
            </a:pPr>
            <a:r>
              <a:rPr lang="cs-CZ" dirty="0" smtClean="0"/>
              <a:t>Tato prezentace slouží k výkladu gravitační síly.</a:t>
            </a:r>
          </a:p>
          <a:p>
            <a:pPr marL="0" algn="just">
              <a:buNone/>
            </a:pPr>
            <a:r>
              <a:rPr lang="cs-CZ" dirty="0" smtClean="0"/>
              <a:t>Žáci společně s učitelem a pomocí obrázků zjistí, proč tělesa padají k Zemi. Zavedeme vzorec pro výpočet gravitační síly. Pomocí olovnice žáci určují směr svislý. Každý žák dostane jednu olovničku. Celá prezentace probíhá </a:t>
            </a:r>
            <a:r>
              <a:rPr lang="cs-CZ" dirty="0" smtClean="0"/>
              <a:t>                          na </a:t>
            </a:r>
            <a:r>
              <a:rPr lang="cs-CZ" dirty="0" smtClean="0"/>
              <a:t>interaktivní tabuli.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u="sng" dirty="0" smtClean="0"/>
              <a:t>Použitá literatura:</a:t>
            </a:r>
          </a:p>
          <a:p>
            <a:pPr>
              <a:buNone/>
            </a:pPr>
            <a:r>
              <a:rPr lang="cs-CZ" dirty="0" smtClean="0"/>
              <a:t>Doc. RNDr. Růžena Kolářová, CSc. , PaedDr. Jiří </a:t>
            </a:r>
            <a:r>
              <a:rPr lang="cs-CZ" dirty="0" err="1" smtClean="0"/>
              <a:t>Bohuněk</a:t>
            </a:r>
            <a:r>
              <a:rPr lang="cs-CZ" dirty="0" smtClean="0"/>
              <a:t>: </a:t>
            </a:r>
          </a:p>
          <a:p>
            <a:pPr marL="0">
              <a:buNone/>
            </a:pPr>
            <a:r>
              <a:rPr lang="cs-CZ" dirty="0" smtClean="0"/>
              <a:t>Fyzika pro 6. ročník základní školy, 2. vydání 2003 </a:t>
            </a:r>
            <a:r>
              <a:rPr lang="cs-CZ" dirty="0" err="1" smtClean="0"/>
              <a:t>Prometheus</a:t>
            </a:r>
            <a:r>
              <a:rPr lang="cs-CZ" dirty="0" smtClean="0"/>
              <a:t>, 159 stran, ISBN 80-7196-246-5</a:t>
            </a:r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r>
              <a:rPr lang="cs-CZ" dirty="0" smtClean="0"/>
              <a:t>Citace obrazového materiálu:</a:t>
            </a:r>
          </a:p>
          <a:p>
            <a:pPr marL="0">
              <a:buNone/>
            </a:pPr>
            <a:r>
              <a:rPr lang="cs-CZ" dirty="0" smtClean="0"/>
              <a:t>Foto archiv autora</a:t>
            </a:r>
          </a:p>
          <a:p>
            <a:pPr marL="0">
              <a:buNone/>
            </a:pPr>
            <a:r>
              <a:rPr lang="cs-CZ" dirty="0" smtClean="0"/>
              <a:t>Klipart kolekce MS Office.</a:t>
            </a:r>
          </a:p>
          <a:p>
            <a:pPr>
              <a:buNone/>
            </a:pPr>
            <a:r>
              <a:rPr lang="cs-CZ" dirty="0" smtClean="0"/>
              <a:t>Dostupný pod licencí GNU Free </a:t>
            </a:r>
            <a:r>
              <a:rPr lang="cs-CZ" dirty="0" err="1" smtClean="0"/>
              <a:t>Documentation</a:t>
            </a:r>
            <a:r>
              <a:rPr lang="cs-CZ" dirty="0" smtClean="0"/>
              <a:t> </a:t>
            </a:r>
            <a:r>
              <a:rPr lang="cs-CZ" dirty="0" err="1" smtClean="0"/>
              <a:t>License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2"/>
              </a:rPr>
              <a:t>http://cs.wikipedia.org/wiki/Soubor:Padak-pristani.jpg</a:t>
            </a:r>
            <a:endParaRPr lang="cs-CZ" dirty="0" smtClean="0"/>
          </a:p>
          <a:p>
            <a:pPr>
              <a:buNone/>
            </a:pPr>
            <a:r>
              <a:rPr lang="cs-CZ" smtClean="0">
                <a:hlinkClick r:id="rId3"/>
              </a:rPr>
              <a:t>http</a:t>
            </a:r>
            <a:r>
              <a:rPr lang="cs-CZ" smtClean="0">
                <a:hlinkClick r:id="rId3"/>
              </a:rPr>
              <a:t>://</a:t>
            </a:r>
            <a:r>
              <a:rPr lang="cs-CZ" smtClean="0">
                <a:hlinkClick r:id="rId3"/>
              </a:rPr>
              <a:t>cs.wikipedia.org/wiki/Soubor:Plumb_bob.jpg</a:t>
            </a:r>
            <a:endParaRPr lang="cs-CZ" smtClean="0"/>
          </a:p>
          <a:p>
            <a:pPr>
              <a:buNone/>
            </a:pPr>
            <a:r>
              <a:rPr lang="cs-CZ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1326</TotalTime>
  <Words>279</Words>
  <Application>Microsoft Office PowerPoint</Application>
  <PresentationFormat>Předvádění na obrazovce (4:3)</PresentationFormat>
  <Paragraphs>86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GRAVITAČNÍ SÍLA</vt:lpstr>
      <vt:lpstr>Snímek 2</vt:lpstr>
      <vt:lpstr>GRAVITAČNÍ SÍLA</vt:lpstr>
      <vt:lpstr>Co mají společného obrázky?</vt:lpstr>
      <vt:lpstr>Snímek 5</vt:lpstr>
      <vt:lpstr>V jakém směru působí Země na tělesa gravitační silou? </vt:lpstr>
      <vt:lpstr>Gravitační pole</vt:lpstr>
      <vt:lpstr>Snímek 8</vt:lpstr>
      <vt:lpstr>Otázky na závěr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Vaclav</dc:creator>
  <cp:lastModifiedBy>Dum</cp:lastModifiedBy>
  <cp:revision>46</cp:revision>
  <dcterms:created xsi:type="dcterms:W3CDTF">2012-02-16T14:58:21Z</dcterms:created>
  <dcterms:modified xsi:type="dcterms:W3CDTF">2012-12-01T16:39:19Z</dcterms:modified>
</cp:coreProperties>
</file>