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65" r:id="rId7"/>
    <p:sldId id="259" r:id="rId8"/>
    <p:sldId id="260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986EB-8B75-40D7-9F76-19442E12654C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2A4CD-1D4E-4AD7-BDED-E39B6C84F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SLOŽENÍ  LÁTEK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VY_32_INOVACE_03_B_9_Složení látek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259632" y="1556792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25.7.2012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19.9.2012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Složení</a:t>
                      </a:r>
                      <a:r>
                        <a:rPr lang="cs-CZ" baseline="0" dirty="0" smtClean="0"/>
                        <a:t> látek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Atom,</a:t>
                      </a:r>
                      <a:r>
                        <a:rPr lang="cs-CZ" baseline="0" dirty="0" smtClean="0"/>
                        <a:t> molekula, prvek, iont, sloučenina, difúze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276872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 smtClean="0"/>
              <a:t>Složení látek</a:t>
            </a:r>
            <a:endParaRPr lang="cs-CZ" sz="6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Všechny látky jsou složeny z atomů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Atom - nejmenší částice látky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907704" y="2204864"/>
            <a:ext cx="3744416" cy="374441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059832" y="3429000"/>
            <a:ext cx="1440160" cy="136815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347864" y="3645024"/>
            <a:ext cx="360040" cy="36004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347864" y="4221088"/>
            <a:ext cx="360040" cy="36004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851920" y="3645024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851920" y="4221088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16016" y="321297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483768" y="486916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3347864" y="3501008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347864" y="407707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483768" y="4581128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16016" y="2924944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</a:t>
            </a:r>
            <a:endParaRPr lang="cs-CZ" sz="3200" dirty="0"/>
          </a:p>
        </p:txBody>
      </p:sp>
      <p:cxnSp>
        <p:nvCxnSpPr>
          <p:cNvPr id="38" name="Přímá spojovací šipka 37"/>
          <p:cNvCxnSpPr>
            <a:endCxn id="4" idx="7"/>
          </p:cNvCxnSpPr>
          <p:nvPr/>
        </p:nvCxnSpPr>
        <p:spPr>
          <a:xfrm flipH="1">
            <a:off x="5103763" y="2060848"/>
            <a:ext cx="1412453" cy="6923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endCxn id="10" idx="6"/>
          </p:cNvCxnSpPr>
          <p:nvPr/>
        </p:nvCxnSpPr>
        <p:spPr>
          <a:xfrm flipH="1">
            <a:off x="5076056" y="3212976"/>
            <a:ext cx="1440160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endCxn id="9" idx="6"/>
          </p:cNvCxnSpPr>
          <p:nvPr/>
        </p:nvCxnSpPr>
        <p:spPr>
          <a:xfrm flipH="1" flipV="1">
            <a:off x="4211960" y="4401108"/>
            <a:ext cx="2304256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endCxn id="5" idx="1"/>
          </p:cNvCxnSpPr>
          <p:nvPr/>
        </p:nvCxnSpPr>
        <p:spPr>
          <a:xfrm>
            <a:off x="1547664" y="3068960"/>
            <a:ext cx="1723075" cy="5604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endCxn id="32" idx="1"/>
          </p:cNvCxnSpPr>
          <p:nvPr/>
        </p:nvCxnSpPr>
        <p:spPr>
          <a:xfrm>
            <a:off x="1547664" y="4365104"/>
            <a:ext cx="1800200" cy="43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6804248" y="184482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obal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804248" y="306896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elektron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804248" y="42210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neutron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95536" y="28529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jádro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23528" y="41490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proton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Složení atomu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983179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solidFill>
                  <a:srgbClr val="00B050"/>
                </a:solidFill>
              </a:rPr>
              <a:t>Atom se skládá z jádra a obalu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V jádře jsou protony a neutrony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B050"/>
                </a:solidFill>
              </a:rPr>
              <a:t>V obale jsou elektrony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Protony mají kladný náboj, elektrony mají záporný náboj, neutrony jsou bez náboje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B050"/>
                </a:solidFill>
              </a:rPr>
              <a:t>Jádro je nabité kladně a obal záporně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Atom je elektricky neutrální ( stejný počet protonů a elektronů )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568952" cy="5929354"/>
          </a:xfrm>
        </p:spPr>
        <p:txBody>
          <a:bodyPr>
            <a:normAutofit/>
          </a:bodyPr>
          <a:lstStyle/>
          <a:p>
            <a:pPr marL="0" indent="-457200">
              <a:buNone/>
            </a:pPr>
            <a:r>
              <a:rPr lang="cs-CZ" dirty="0" smtClean="0">
                <a:solidFill>
                  <a:srgbClr val="00B050"/>
                </a:solidFill>
              </a:rPr>
              <a:t>MOLEKULA</a:t>
            </a:r>
            <a:r>
              <a:rPr lang="cs-CZ" dirty="0" smtClean="0"/>
              <a:t> - částice látky, která vznikne spojením dvou nebo více atomů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PRVEK</a:t>
            </a:r>
            <a:r>
              <a:rPr lang="cs-CZ" dirty="0" smtClean="0"/>
              <a:t>- látka tvořena stejnými atomy (kyslík - O)</a:t>
            </a:r>
          </a:p>
          <a:p>
            <a:pPr>
              <a:buNone/>
            </a:pPr>
            <a:r>
              <a:rPr lang="cs-CZ" u="sng" dirty="0" smtClean="0">
                <a:solidFill>
                  <a:srgbClr val="0070C0"/>
                </a:solidFill>
              </a:rPr>
              <a:t>Molekula kyslíku</a:t>
            </a:r>
            <a:r>
              <a:rPr lang="cs-CZ" dirty="0" smtClean="0">
                <a:solidFill>
                  <a:srgbClr val="0070C0"/>
                </a:solidFill>
              </a:rPr>
              <a:t>			</a:t>
            </a:r>
            <a:r>
              <a:rPr lang="cs-CZ" u="sng" dirty="0" smtClean="0">
                <a:solidFill>
                  <a:srgbClr val="0070C0"/>
                </a:solidFill>
              </a:rPr>
              <a:t>Molekula dusíku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SLOUČENINA</a:t>
            </a:r>
            <a:r>
              <a:rPr lang="cs-CZ" dirty="0" smtClean="0"/>
              <a:t>- molekulu tvoří atomy různých prvků</a:t>
            </a:r>
          </a:p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Voda</a:t>
            </a:r>
            <a:r>
              <a:rPr lang="cs-CZ" dirty="0" smtClean="0">
                <a:solidFill>
                  <a:srgbClr val="FF0000"/>
                </a:solidFill>
              </a:rPr>
              <a:t>					</a:t>
            </a:r>
            <a:r>
              <a:rPr lang="cs-CZ" u="sng" dirty="0" smtClean="0">
                <a:solidFill>
                  <a:srgbClr val="FF0000"/>
                </a:solidFill>
              </a:rPr>
              <a:t>Oxid uhličitý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012160" y="2780928"/>
            <a:ext cx="720080" cy="72008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292080" y="2924944"/>
            <a:ext cx="720080" cy="72008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755576" y="2636912"/>
            <a:ext cx="720080" cy="720080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331640" y="3068960"/>
            <a:ext cx="720080" cy="720080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708920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314096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2852936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299695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</a:t>
            </a:r>
            <a:endParaRPr lang="cs-CZ" sz="3200" dirty="0"/>
          </a:p>
        </p:txBody>
      </p:sp>
      <p:sp>
        <p:nvSpPr>
          <p:cNvPr id="12" name="Elipsa 11"/>
          <p:cNvSpPr/>
          <p:nvPr/>
        </p:nvSpPr>
        <p:spPr>
          <a:xfrm>
            <a:off x="1331640" y="5517232"/>
            <a:ext cx="720080" cy="720080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5589240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14" name="Elipsa 13"/>
          <p:cNvSpPr/>
          <p:nvPr/>
        </p:nvSpPr>
        <p:spPr>
          <a:xfrm>
            <a:off x="1835696" y="5301208"/>
            <a:ext cx="288032" cy="288032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259632" y="5301208"/>
            <a:ext cx="288032" cy="288032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051720" y="494116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494116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</a:t>
            </a:r>
            <a:endParaRPr lang="cs-CZ" sz="3200" dirty="0"/>
          </a:p>
        </p:txBody>
      </p:sp>
      <p:sp>
        <p:nvSpPr>
          <p:cNvPr id="18" name="Elipsa 17"/>
          <p:cNvSpPr/>
          <p:nvPr/>
        </p:nvSpPr>
        <p:spPr>
          <a:xfrm>
            <a:off x="4716016" y="5085184"/>
            <a:ext cx="720080" cy="720080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940152" y="5517232"/>
            <a:ext cx="720080" cy="720080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860032" y="515719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5589240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22" name="Elipsa 21"/>
          <p:cNvSpPr/>
          <p:nvPr/>
        </p:nvSpPr>
        <p:spPr>
          <a:xfrm>
            <a:off x="5364088" y="5445224"/>
            <a:ext cx="576064" cy="57606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436096" y="544522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C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Ionty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Kladný iont </a:t>
            </a:r>
            <a:r>
              <a:rPr lang="cs-CZ" dirty="0" smtClean="0"/>
              <a:t>- vzniká odtržením elektronu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Záporný iont </a:t>
            </a:r>
            <a:r>
              <a:rPr lang="cs-CZ" dirty="0" smtClean="0"/>
              <a:t>- vzniká přijetím elektronu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275856" y="1412776"/>
            <a:ext cx="2448272" cy="244827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779912" y="1988840"/>
            <a:ext cx="1440160" cy="136815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067944" y="2204864"/>
            <a:ext cx="360040" cy="36004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067944" y="2780928"/>
            <a:ext cx="360040" cy="36004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572000" y="2204864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572000" y="2780928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292080" y="220486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2060848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263691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191683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24" name="Elipsa 23"/>
          <p:cNvSpPr/>
          <p:nvPr/>
        </p:nvSpPr>
        <p:spPr>
          <a:xfrm>
            <a:off x="3275856" y="4365104"/>
            <a:ext cx="2448272" cy="23762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779912" y="4869160"/>
            <a:ext cx="1440160" cy="1368152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4067944" y="5661248"/>
            <a:ext cx="360040" cy="36004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4572000" y="5085184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5292080" y="522920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4067944" y="551723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292080" y="4941168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34" name="Elipsa 33"/>
          <p:cNvSpPr/>
          <p:nvPr/>
        </p:nvSpPr>
        <p:spPr>
          <a:xfrm>
            <a:off x="3347864" y="537321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3347864" y="5085184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</a:t>
            </a:r>
            <a:endParaRPr lang="cs-CZ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Vlastnosti atomů a molekul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9036496" cy="5616624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dirty="0" smtClean="0"/>
              <a:t>Atomy a molekuly se neustále pohybují</a:t>
            </a:r>
          </a:p>
          <a:p>
            <a:pPr marL="0">
              <a:buNone/>
            </a:pPr>
            <a:r>
              <a:rPr lang="cs-CZ" dirty="0" smtClean="0"/>
              <a:t>Projevy pohybu molekul jsou </a:t>
            </a:r>
            <a:r>
              <a:rPr lang="cs-CZ" dirty="0" smtClean="0">
                <a:solidFill>
                  <a:srgbClr val="00B050"/>
                </a:solidFill>
              </a:rPr>
              <a:t>difúze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Brownův pohyb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Difúze- je pronikání částic jedné látky mezi částice jiné látky 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Příklad: ( čaj + voda , voňavka + vzduch )</a:t>
            </a:r>
          </a:p>
          <a:p>
            <a:pPr marL="0">
              <a:buNone/>
            </a:pPr>
            <a:endParaRPr lang="cs-CZ" dirty="0"/>
          </a:p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Brownův pohyb- neustálý pohyb částic v tekutinách (inkoust ve vodě )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Ze kterých částí se skládá atom?</a:t>
            </a:r>
          </a:p>
          <a:p>
            <a:pPr marL="514350" indent="-514350">
              <a:buAutoNum type="arabicPeriod"/>
            </a:pPr>
            <a:r>
              <a:rPr lang="cs-CZ" dirty="0" smtClean="0"/>
              <a:t>Vysvětli pojem prvek a sloučenina.</a:t>
            </a:r>
          </a:p>
          <a:p>
            <a:pPr marL="514350" indent="-514350">
              <a:buAutoNum type="arabicPeriod"/>
            </a:pPr>
            <a:r>
              <a:rPr lang="cs-CZ" dirty="0" smtClean="0"/>
              <a:t>Vysvětli a nakresli kladný iont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je atom elektricky neutrální?</a:t>
            </a:r>
          </a:p>
          <a:p>
            <a:pPr marL="514350" indent="-514350">
              <a:buAutoNum type="arabicPeriod"/>
            </a:pPr>
            <a:r>
              <a:rPr lang="cs-CZ" dirty="0" smtClean="0"/>
              <a:t>Vysvětli difúzi a uveď příklad.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91187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Tato prezentace slouží k výkladu učiva složení látek. Seznámí se s modelem atomu a jeho složením. Vysvětlí si pojmy prvek, molekula, sloučenina.</a:t>
            </a:r>
          </a:p>
          <a:p>
            <a:pPr marL="0" algn="just">
              <a:buNone/>
            </a:pPr>
            <a:r>
              <a:rPr lang="cs-CZ" sz="2400" dirty="0" smtClean="0"/>
              <a:t>Upozorní žáky, že s tímto učivem se podrobněji seznámí v chemii.</a:t>
            </a:r>
          </a:p>
          <a:p>
            <a:pPr marL="0" algn="just">
              <a:buNone/>
            </a:pPr>
            <a:r>
              <a:rPr lang="cs-CZ" sz="2400" dirty="0" smtClean="0"/>
              <a:t>Učitel vysvětlí žákům vznik iontů pomocí obrázků. Na konkrétních pokusech učitel ukáže žákům pohyb molekul a pojmenuje jednotlivé jevy. Na závěr zopakují učivo pomocí otázek v prezentaci. Celá prezentace probíhá na </a:t>
            </a:r>
            <a:r>
              <a:rPr lang="cs-CZ" sz="2400" smtClean="0"/>
              <a:t>interaktivní tabuli. </a:t>
            </a:r>
            <a:endParaRPr lang="cs-CZ" sz="2400" dirty="0" smtClean="0"/>
          </a:p>
          <a:p>
            <a:pPr marL="0" algn="just">
              <a:buNone/>
            </a:pPr>
            <a:endParaRPr lang="cs-CZ" sz="2400" dirty="0" smtClean="0"/>
          </a:p>
          <a:p>
            <a:pPr marL="0" algn="just">
              <a:buNone/>
            </a:pPr>
            <a:endParaRPr lang="cs-CZ" sz="2400" dirty="0" smtClean="0"/>
          </a:p>
          <a:p>
            <a:pPr marL="0">
              <a:buNone/>
            </a:pPr>
            <a:r>
              <a:rPr lang="cs-CZ" sz="2400" b="1" u="sng" dirty="0" smtClean="0"/>
              <a:t>Použitá literatura:</a:t>
            </a:r>
          </a:p>
          <a:p>
            <a:pPr marL="0">
              <a:buNone/>
            </a:pPr>
            <a:r>
              <a:rPr lang="cs-CZ" sz="2400" dirty="0" smtClean="0"/>
              <a:t>Doc. RNDr. Růžena Kolářová, </a:t>
            </a:r>
            <a:r>
              <a:rPr lang="cs-CZ" sz="2400" dirty="0" err="1" smtClean="0"/>
              <a:t>Csc</a:t>
            </a:r>
            <a:r>
              <a:rPr lang="cs-CZ" sz="2400" dirty="0" smtClean="0"/>
              <a:t>. , PaedDr.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: </a:t>
            </a:r>
          </a:p>
          <a:p>
            <a:pPr marL="0">
              <a:buNone/>
            </a:pPr>
            <a:r>
              <a:rPr lang="cs-CZ" sz="2400" dirty="0" smtClean="0"/>
              <a:t>Fyzika pro 6. ročník základní školy, 2. vydání 2003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159 stran, ISBN 80-7196-246-5</a:t>
            </a:r>
          </a:p>
          <a:p>
            <a:pPr marL="0">
              <a:buNone/>
            </a:pPr>
            <a:r>
              <a:rPr lang="cs-CZ" sz="2400" dirty="0" smtClean="0"/>
              <a:t>Foto: archiv autora</a:t>
            </a:r>
          </a:p>
          <a:p>
            <a:pPr>
              <a:buNone/>
            </a:pPr>
            <a:endParaRPr lang="cs-CZ" sz="2800" b="1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406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SLOŽENÍ  LÁTEK</vt:lpstr>
      <vt:lpstr>Snímek 2</vt:lpstr>
      <vt:lpstr>Složení látek</vt:lpstr>
      <vt:lpstr>Snímek 4</vt:lpstr>
      <vt:lpstr>Složení atomu</vt:lpstr>
      <vt:lpstr>Snímek 6</vt:lpstr>
      <vt:lpstr>Ionty</vt:lpstr>
      <vt:lpstr>Vlastnosti atomů a molekul</vt:lpstr>
      <vt:lpstr>Otázky na závěr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látek</dc:title>
  <dc:creator>Vaclav</dc:creator>
  <cp:lastModifiedBy>Vaclav</cp:lastModifiedBy>
  <cp:revision>32</cp:revision>
  <dcterms:created xsi:type="dcterms:W3CDTF">2012-07-27T10:44:56Z</dcterms:created>
  <dcterms:modified xsi:type="dcterms:W3CDTF">2012-10-27T10:39:26Z</dcterms:modified>
</cp:coreProperties>
</file>