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6" r:id="rId12"/>
    <p:sldId id="267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B9BB-0722-4FEC-9633-8D18135C0FD4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412D3-F1E0-4DB5-BD14-5A8F3CB80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B9BB-0722-4FEC-9633-8D18135C0FD4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412D3-F1E0-4DB5-BD14-5A8F3CB80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B9BB-0722-4FEC-9633-8D18135C0FD4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412D3-F1E0-4DB5-BD14-5A8F3CB80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B9BB-0722-4FEC-9633-8D18135C0FD4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412D3-F1E0-4DB5-BD14-5A8F3CB80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B9BB-0722-4FEC-9633-8D18135C0FD4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412D3-F1E0-4DB5-BD14-5A8F3CB80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B9BB-0722-4FEC-9633-8D18135C0FD4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412D3-F1E0-4DB5-BD14-5A8F3CB80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B9BB-0722-4FEC-9633-8D18135C0FD4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412D3-F1E0-4DB5-BD14-5A8F3CB80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B9BB-0722-4FEC-9633-8D18135C0FD4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412D3-F1E0-4DB5-BD14-5A8F3CB80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B9BB-0722-4FEC-9633-8D18135C0FD4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412D3-F1E0-4DB5-BD14-5A8F3CB80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B9BB-0722-4FEC-9633-8D18135C0FD4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412D3-F1E0-4DB5-BD14-5A8F3CB80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B9BB-0722-4FEC-9633-8D18135C0FD4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412D3-F1E0-4DB5-BD14-5A8F3CB80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BEB9BB-0722-4FEC-9633-8D18135C0FD4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6412D3-F1E0-4DB5-BD14-5A8F3CB80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algn="ctr"/>
            <a:r>
              <a:rPr lang="cs-CZ" sz="3600" dirty="0" smtClean="0"/>
              <a:t>DÉLKA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Autor: Mgr. Hana </a:t>
            </a:r>
            <a:r>
              <a:rPr lang="cs-CZ" sz="1900" dirty="0" err="1" smtClean="0">
                <a:solidFill>
                  <a:schemeClr val="tx1"/>
                </a:solidFill>
              </a:rPr>
              <a:t>Kuříková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</a:t>
            </a:r>
            <a:r>
              <a:rPr lang="cs-CZ" sz="1900" smtClean="0">
                <a:solidFill>
                  <a:schemeClr val="tx1"/>
                </a:solidFill>
              </a:rPr>
              <a:t>:  VY_32_INOVACE_03_B_10_Délka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Téma:   Fyzika 6. ročník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75656" y="1772816"/>
          <a:ext cx="6477024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25.7.2012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3.10.2012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 A</a:t>
                      </a: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a příroda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r>
                        <a:rPr lang="cs-CZ" baseline="0" dirty="0" smtClean="0"/>
                        <a:t> 6.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Délka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Délka, jednotky,</a:t>
                      </a:r>
                      <a:r>
                        <a:rPr lang="cs-CZ" baseline="0" dirty="0" smtClean="0"/>
                        <a:t> měřidla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Délka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Označení, jednotky, měřidla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Délka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35785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Základní fyzikální veličina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Určuje rozměry těles (šířka,délka,výška) nebo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vzdálenosti mezi tělesy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Označení: </a:t>
            </a:r>
            <a:r>
              <a:rPr lang="cs-CZ" sz="3600" dirty="0" smtClean="0">
                <a:solidFill>
                  <a:srgbClr val="00B050"/>
                </a:solidFill>
                <a:latin typeface="Staccato222 BT" pitchFamily="66" charset="0"/>
              </a:rPr>
              <a:t>l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Základní jednotka: 	1 metr (m)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Odvozené jednotky: 	1 decimetr (dm)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					1 centimetr (cm)</a:t>
            </a:r>
          </a:p>
          <a:p>
            <a:pPr>
              <a:buNone/>
            </a:pPr>
            <a:r>
              <a:rPr lang="cs-CZ" dirty="0">
                <a:solidFill>
                  <a:srgbClr val="00B050"/>
                </a:solidFill>
              </a:rPr>
              <a:t>	</a:t>
            </a:r>
            <a:r>
              <a:rPr lang="cs-CZ" dirty="0" smtClean="0">
                <a:solidFill>
                  <a:srgbClr val="00B050"/>
                </a:solidFill>
              </a:rPr>
              <a:t>				1 milimetr (mm)</a:t>
            </a:r>
          </a:p>
          <a:p>
            <a:pPr>
              <a:buNone/>
            </a:pPr>
            <a:r>
              <a:rPr lang="cs-CZ" dirty="0">
                <a:solidFill>
                  <a:srgbClr val="00B050"/>
                </a:solidFill>
              </a:rPr>
              <a:t>	</a:t>
            </a:r>
            <a:r>
              <a:rPr lang="cs-CZ" dirty="0" smtClean="0">
                <a:solidFill>
                  <a:srgbClr val="00B050"/>
                </a:solidFill>
              </a:rPr>
              <a:t>				1 kilometr (km)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Měřidla délky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Krejčovský metr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				Skládací metr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Pásmo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				Vysouvací metr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Pravítko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				Mikrometr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Posuvné měřítko</a:t>
            </a:r>
            <a:endParaRPr lang="cs-CZ" sz="2000" dirty="0"/>
          </a:p>
        </p:txBody>
      </p:sp>
      <p:pic>
        <p:nvPicPr>
          <p:cNvPr id="4" name="Obrázek 3" descr="krejč.metr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51720" y="908720"/>
            <a:ext cx="1644774" cy="1189720"/>
          </a:xfrm>
          <a:prstGeom prst="rect">
            <a:avLst/>
          </a:prstGeom>
        </p:spPr>
      </p:pic>
      <p:pic>
        <p:nvPicPr>
          <p:cNvPr id="5" name="Obrázek 4" descr="skládací_metr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40152" y="980728"/>
            <a:ext cx="2432703" cy="1800200"/>
          </a:xfrm>
          <a:prstGeom prst="rect">
            <a:avLst/>
          </a:prstGeom>
        </p:spPr>
      </p:pic>
      <p:pic>
        <p:nvPicPr>
          <p:cNvPr id="6" name="Obrázek 5" descr="pásm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619672" y="2204864"/>
            <a:ext cx="1905000" cy="1476375"/>
          </a:xfrm>
          <a:prstGeom prst="rect">
            <a:avLst/>
          </a:prstGeom>
        </p:spPr>
      </p:pic>
      <p:pic>
        <p:nvPicPr>
          <p:cNvPr id="7" name="Obrázek 6" descr="svin_metr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56176" y="2564904"/>
            <a:ext cx="1905000" cy="1924050"/>
          </a:xfrm>
          <a:prstGeom prst="rect">
            <a:avLst/>
          </a:prstGeom>
        </p:spPr>
      </p:pic>
      <p:pic>
        <p:nvPicPr>
          <p:cNvPr id="8" name="Obrázek 7" descr="pravítko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619672" y="3645024"/>
            <a:ext cx="2473774" cy="1077466"/>
          </a:xfrm>
          <a:prstGeom prst="rect">
            <a:avLst/>
          </a:prstGeom>
        </p:spPr>
      </p:pic>
      <p:pic>
        <p:nvPicPr>
          <p:cNvPr id="9" name="Obrázek 8" descr="mikrometr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940152" y="4437112"/>
            <a:ext cx="2381250" cy="1438275"/>
          </a:xfrm>
          <a:prstGeom prst="rect">
            <a:avLst/>
          </a:prstGeom>
        </p:spPr>
      </p:pic>
      <p:pic>
        <p:nvPicPr>
          <p:cNvPr id="10" name="Obrázek 9" descr="šuplera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483768" y="4869160"/>
            <a:ext cx="1905000" cy="142875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14290"/>
            <a:ext cx="8784976" cy="66437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900" dirty="0" smtClean="0">
                <a:solidFill>
                  <a:srgbClr val="0070C0"/>
                </a:solidFill>
              </a:rPr>
              <a:t>Jak zapisujeme naměřenou hodnotu délky: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5200" dirty="0" smtClean="0">
                <a:solidFill>
                  <a:srgbClr val="FF0000"/>
                </a:solidFill>
                <a:latin typeface="Staccato222 BT" pitchFamily="66" charset="0"/>
              </a:rPr>
              <a:t>l</a:t>
            </a:r>
            <a:r>
              <a:rPr lang="cs-CZ" sz="5200" dirty="0" smtClean="0">
                <a:solidFill>
                  <a:srgbClr val="FF0000"/>
                </a:solidFill>
              </a:rPr>
              <a:t> 	=	 	345	 	cm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Označení		hodnota měření		jednotky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Převody jednotek délky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1 km	= 1 000 m		1 m = 10 dm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1 m	= 100 cm		1 m = 1 000 mm</a:t>
            </a:r>
          </a:p>
          <a:p>
            <a:pPr>
              <a:buNone/>
            </a:pPr>
            <a:endParaRPr lang="cs-CZ" sz="4000" dirty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Km		m		dm		cm		mm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 flipV="1">
            <a:off x="971600" y="1628800"/>
            <a:ext cx="288032" cy="43204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4427984" y="1700808"/>
            <a:ext cx="144016" cy="28803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 flipV="1">
            <a:off x="7164288" y="1628800"/>
            <a:ext cx="144016" cy="3600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hnutá šipka nahoru 22"/>
          <p:cNvSpPr/>
          <p:nvPr/>
        </p:nvSpPr>
        <p:spPr>
          <a:xfrm>
            <a:off x="539552" y="5877272"/>
            <a:ext cx="1800200" cy="36004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Zahnutá šipka nahoru 23"/>
          <p:cNvSpPr/>
          <p:nvPr/>
        </p:nvSpPr>
        <p:spPr>
          <a:xfrm>
            <a:off x="2411760" y="5877272"/>
            <a:ext cx="1800200" cy="36004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Zahnutá šipka nahoru 24"/>
          <p:cNvSpPr/>
          <p:nvPr/>
        </p:nvSpPr>
        <p:spPr>
          <a:xfrm>
            <a:off x="4283968" y="5877272"/>
            <a:ext cx="1800200" cy="36004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Zahnutá šipka nahoru 25"/>
          <p:cNvSpPr/>
          <p:nvPr/>
        </p:nvSpPr>
        <p:spPr>
          <a:xfrm>
            <a:off x="6156176" y="5877272"/>
            <a:ext cx="1800200" cy="36004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Zahnutá šipka dolů 26"/>
          <p:cNvSpPr/>
          <p:nvPr/>
        </p:nvSpPr>
        <p:spPr>
          <a:xfrm flipH="1">
            <a:off x="4283968" y="5085184"/>
            <a:ext cx="1800200" cy="43204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Zahnutá šipka dolů 27"/>
          <p:cNvSpPr/>
          <p:nvPr/>
        </p:nvSpPr>
        <p:spPr>
          <a:xfrm flipH="1">
            <a:off x="6156176" y="5085184"/>
            <a:ext cx="1800200" cy="43204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Zahnutá šipka dolů 28"/>
          <p:cNvSpPr/>
          <p:nvPr/>
        </p:nvSpPr>
        <p:spPr>
          <a:xfrm flipH="1">
            <a:off x="2411760" y="5085184"/>
            <a:ext cx="1728192" cy="43204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Zahnutá šipka dolů 31"/>
          <p:cNvSpPr/>
          <p:nvPr/>
        </p:nvSpPr>
        <p:spPr>
          <a:xfrm flipH="1">
            <a:off x="539552" y="5085184"/>
            <a:ext cx="1800200" cy="43204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043608" y="465313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: 1000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915816" y="465313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: 10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716016" y="465313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: 10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660232" y="465313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: 10</a:t>
            </a:r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115616" y="630932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. 1000</a:t>
            </a:r>
            <a:endParaRPr lang="cs-CZ" sz="2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987824" y="630932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. 10</a:t>
            </a:r>
            <a:endParaRPr lang="cs-CZ" sz="2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788024" y="630932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. 10</a:t>
            </a:r>
            <a:endParaRPr lang="cs-CZ" sz="2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732240" y="630932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. 10</a:t>
            </a:r>
            <a:endParaRPr lang="cs-CZ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Procvičení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Převeď:</a:t>
            </a:r>
          </a:p>
          <a:p>
            <a:pPr>
              <a:buNone/>
            </a:pPr>
            <a:r>
              <a:rPr lang="cs-CZ" dirty="0" smtClean="0"/>
              <a:t>40 dm	= ……...m		64 cm	= ……...mm</a:t>
            </a:r>
          </a:p>
          <a:p>
            <a:pPr>
              <a:buNone/>
            </a:pPr>
            <a:r>
              <a:rPr lang="cs-CZ" dirty="0" smtClean="0"/>
              <a:t>4,5 km	= ……...m		550m	= ……...km</a:t>
            </a:r>
          </a:p>
          <a:p>
            <a:pPr>
              <a:buNone/>
            </a:pPr>
            <a:r>
              <a:rPr lang="cs-CZ" dirty="0" smtClean="0"/>
              <a:t>350 mm	= ……...m		3,4dm	= ……...cm</a:t>
            </a:r>
          </a:p>
          <a:p>
            <a:pPr>
              <a:buNone/>
            </a:pPr>
            <a:r>
              <a:rPr lang="cs-CZ" dirty="0" smtClean="0"/>
              <a:t>250 cm	= ……...m		8,5 dm	= ……...mm</a:t>
            </a:r>
          </a:p>
          <a:p>
            <a:pPr>
              <a:buNone/>
            </a:pPr>
            <a:r>
              <a:rPr lang="cs-CZ" dirty="0" smtClean="0"/>
              <a:t>780 mm	= ……...m		43 m		= ……...cm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Řešení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Převeď:</a:t>
            </a:r>
          </a:p>
          <a:p>
            <a:pPr>
              <a:buNone/>
            </a:pPr>
            <a:r>
              <a:rPr lang="cs-CZ" dirty="0" smtClean="0"/>
              <a:t>40 dm	= </a:t>
            </a:r>
            <a:r>
              <a:rPr lang="cs-CZ" dirty="0" smtClean="0">
                <a:solidFill>
                  <a:srgbClr val="FF0000"/>
                </a:solidFill>
              </a:rPr>
              <a:t>4 </a:t>
            </a:r>
            <a:r>
              <a:rPr lang="cs-CZ" dirty="0" smtClean="0"/>
              <a:t>m	64 cm	= </a:t>
            </a:r>
            <a:r>
              <a:rPr lang="cs-CZ" dirty="0" smtClean="0">
                <a:solidFill>
                  <a:srgbClr val="FF0000"/>
                </a:solidFill>
              </a:rPr>
              <a:t>640 </a:t>
            </a:r>
            <a:r>
              <a:rPr lang="cs-CZ" dirty="0" smtClean="0"/>
              <a:t>mm	</a:t>
            </a:r>
          </a:p>
          <a:p>
            <a:pPr>
              <a:buNone/>
            </a:pPr>
            <a:r>
              <a:rPr lang="cs-CZ" dirty="0" smtClean="0"/>
              <a:t>4,5 km	= </a:t>
            </a:r>
            <a:r>
              <a:rPr lang="cs-CZ" dirty="0" smtClean="0">
                <a:solidFill>
                  <a:srgbClr val="FF0000"/>
                </a:solidFill>
              </a:rPr>
              <a:t>4 500 </a:t>
            </a:r>
            <a:r>
              <a:rPr lang="cs-CZ" dirty="0" smtClean="0"/>
              <a:t>m	550m	= </a:t>
            </a:r>
            <a:r>
              <a:rPr lang="cs-CZ" dirty="0" smtClean="0">
                <a:solidFill>
                  <a:srgbClr val="FF0000"/>
                </a:solidFill>
              </a:rPr>
              <a:t>0,55</a:t>
            </a:r>
            <a:r>
              <a:rPr lang="cs-CZ" dirty="0" smtClean="0"/>
              <a:t> km</a:t>
            </a:r>
          </a:p>
          <a:p>
            <a:pPr>
              <a:buNone/>
            </a:pPr>
            <a:r>
              <a:rPr lang="cs-CZ" dirty="0" smtClean="0"/>
              <a:t>350 mm	= </a:t>
            </a:r>
            <a:r>
              <a:rPr lang="cs-CZ" dirty="0" smtClean="0">
                <a:solidFill>
                  <a:srgbClr val="FF0000"/>
                </a:solidFill>
              </a:rPr>
              <a:t>0,35</a:t>
            </a:r>
            <a:r>
              <a:rPr lang="cs-CZ" dirty="0" smtClean="0"/>
              <a:t> m	3,4dm	= </a:t>
            </a:r>
            <a:r>
              <a:rPr lang="cs-CZ" dirty="0" smtClean="0">
                <a:solidFill>
                  <a:srgbClr val="FF0000"/>
                </a:solidFill>
              </a:rPr>
              <a:t>34</a:t>
            </a:r>
            <a:r>
              <a:rPr lang="cs-CZ" dirty="0" smtClean="0"/>
              <a:t> cm</a:t>
            </a:r>
          </a:p>
          <a:p>
            <a:pPr>
              <a:buNone/>
            </a:pPr>
            <a:r>
              <a:rPr lang="cs-CZ" dirty="0" smtClean="0"/>
              <a:t>250 cm	= </a:t>
            </a:r>
            <a:r>
              <a:rPr lang="cs-CZ" dirty="0" smtClean="0">
                <a:solidFill>
                  <a:srgbClr val="FF0000"/>
                </a:solidFill>
              </a:rPr>
              <a:t>2,5</a:t>
            </a:r>
            <a:r>
              <a:rPr lang="cs-CZ" dirty="0" smtClean="0"/>
              <a:t> m	8,5 dm	= </a:t>
            </a:r>
            <a:r>
              <a:rPr lang="cs-CZ" dirty="0" smtClean="0">
                <a:solidFill>
                  <a:srgbClr val="FF0000"/>
                </a:solidFill>
              </a:rPr>
              <a:t>850 </a:t>
            </a:r>
            <a:r>
              <a:rPr lang="cs-CZ" dirty="0" smtClean="0"/>
              <a:t>mm</a:t>
            </a:r>
          </a:p>
          <a:p>
            <a:pPr>
              <a:buNone/>
            </a:pPr>
            <a:r>
              <a:rPr lang="cs-CZ" dirty="0" smtClean="0"/>
              <a:t>780 mm	= </a:t>
            </a:r>
            <a:r>
              <a:rPr lang="cs-CZ" dirty="0" smtClean="0">
                <a:solidFill>
                  <a:srgbClr val="FF0000"/>
                </a:solidFill>
              </a:rPr>
              <a:t>0,78</a:t>
            </a:r>
            <a:r>
              <a:rPr lang="cs-CZ" dirty="0" smtClean="0"/>
              <a:t> m	43 m		= </a:t>
            </a:r>
            <a:r>
              <a:rPr lang="cs-CZ" dirty="0" smtClean="0">
                <a:solidFill>
                  <a:srgbClr val="FF0000"/>
                </a:solidFill>
              </a:rPr>
              <a:t>4 300 </a:t>
            </a:r>
            <a:r>
              <a:rPr lang="cs-CZ" dirty="0"/>
              <a:t>c</a:t>
            </a:r>
            <a:r>
              <a:rPr lang="cs-CZ" dirty="0" smtClean="0"/>
              <a:t>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Otázky na závěr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126055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Které jednotky délky znáš a jaké jsou mezi nimi vztahy?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zapisujeme délku? </a:t>
            </a: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/>
              <a:t>Vyjádři v metrech:</a:t>
            </a:r>
          </a:p>
          <a:p>
            <a:pPr marL="914400" lvl="1" indent="-514350">
              <a:buNone/>
            </a:pPr>
            <a:r>
              <a:rPr lang="cs-CZ" sz="3200" dirty="0"/>
              <a:t>a</a:t>
            </a:r>
            <a:r>
              <a:rPr lang="cs-CZ" sz="3200" dirty="0" smtClean="0"/>
              <a:t>) 6,3 km, 0,042 km, 480 dm</a:t>
            </a:r>
          </a:p>
          <a:p>
            <a:pPr marL="914400" lvl="1" indent="-514350">
              <a:buNone/>
            </a:pPr>
            <a:r>
              <a:rPr lang="cs-CZ" sz="3200" dirty="0" smtClean="0"/>
              <a:t>b) 0,7 dm, 7,4 dm, 18,1 cm, 7420cm</a:t>
            </a:r>
          </a:p>
          <a:p>
            <a:pPr marL="914400" lvl="1" indent="-514350">
              <a:buNone/>
            </a:pPr>
            <a:r>
              <a:rPr lang="cs-CZ" sz="3200" dirty="0" smtClean="0"/>
              <a:t>c) 6 cm, 7 200 mm, 611 mm, 9mm</a:t>
            </a:r>
            <a:endParaRPr lang="cs-CZ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61436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4. Doplň správnou jednotku:</a:t>
            </a:r>
          </a:p>
          <a:p>
            <a:pPr>
              <a:buNone/>
            </a:pPr>
            <a:r>
              <a:rPr lang="cs-CZ" dirty="0" smtClean="0"/>
              <a:t>8m=8000…..			65 mm=6,5…….</a:t>
            </a:r>
          </a:p>
          <a:p>
            <a:pPr>
              <a:buNone/>
            </a:pPr>
            <a:r>
              <a:rPr lang="cs-CZ" dirty="0" smtClean="0"/>
              <a:t>0,7cm = 70……			0,3dm=30…….</a:t>
            </a:r>
          </a:p>
          <a:p>
            <a:pPr>
              <a:buNone/>
            </a:pPr>
            <a:r>
              <a:rPr lang="cs-CZ" dirty="0" smtClean="0"/>
              <a:t>200m=0,2……..			220 m =0,22…….</a:t>
            </a:r>
          </a:p>
          <a:p>
            <a:pPr>
              <a:buNone/>
            </a:pPr>
            <a:r>
              <a:rPr lang="cs-CZ" dirty="0" smtClean="0"/>
              <a:t>1 260 mm=1,26…….		4,8cm=0,48…….</a:t>
            </a:r>
          </a:p>
          <a:p>
            <a:pPr>
              <a:buNone/>
            </a:pPr>
            <a:r>
              <a:rPr lang="cs-CZ" dirty="0" smtClean="0"/>
              <a:t>0,5km =500……..			6 cm=0,06……..</a:t>
            </a:r>
          </a:p>
          <a:p>
            <a:pPr>
              <a:buNone/>
            </a:pPr>
            <a:r>
              <a:rPr lang="cs-CZ" dirty="0" smtClean="0"/>
              <a:t>5. Převeď na uvedenou jednotku:</a:t>
            </a:r>
          </a:p>
          <a:p>
            <a:pPr>
              <a:buNone/>
            </a:pPr>
            <a:r>
              <a:rPr lang="cs-CZ" dirty="0" smtClean="0"/>
              <a:t>42,3 mm=…………dm		32,1 cm = ………km</a:t>
            </a:r>
          </a:p>
          <a:p>
            <a:pPr>
              <a:buNone/>
            </a:pPr>
            <a:r>
              <a:rPr lang="cs-CZ" dirty="0" smtClean="0"/>
              <a:t>242 m =…………..mm		0,56 mm =……..dm</a:t>
            </a:r>
          </a:p>
          <a:p>
            <a:pPr>
              <a:buNone/>
            </a:pPr>
            <a:r>
              <a:rPr lang="cs-CZ" dirty="0" smtClean="0"/>
              <a:t>258 dm = </a:t>
            </a:r>
            <a:r>
              <a:rPr lang="cs-CZ" smtClean="0"/>
              <a:t>………..km		3,8 km =……….cm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Otázky na závěr - řešení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784976" cy="5126055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Které jednotky délky znáš a jaké jsou mezi nimi vztahy? 	</a:t>
            </a:r>
            <a:r>
              <a:rPr lang="cs-CZ" dirty="0" smtClean="0">
                <a:solidFill>
                  <a:srgbClr val="FF0000"/>
                </a:solidFill>
              </a:rPr>
              <a:t>km, m, dm, cm, mm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zapisujeme délku? </a:t>
            </a:r>
            <a:r>
              <a:rPr lang="cs-CZ" dirty="0" smtClean="0">
                <a:solidFill>
                  <a:srgbClr val="FF0000"/>
                </a:solidFill>
              </a:rPr>
              <a:t>d = 15 cm</a:t>
            </a:r>
            <a:endParaRPr lang="cs-CZ" dirty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cs-CZ" dirty="0" smtClean="0"/>
              <a:t>Vyjádři v metrech:</a:t>
            </a:r>
          </a:p>
          <a:p>
            <a:pPr marL="914400" lvl="1" indent="-514350">
              <a:buNone/>
            </a:pPr>
            <a:r>
              <a:rPr lang="cs-CZ" dirty="0"/>
              <a:t>a</a:t>
            </a:r>
            <a:r>
              <a:rPr lang="cs-CZ" dirty="0" smtClean="0"/>
              <a:t>) 6,3 km = </a:t>
            </a:r>
            <a:r>
              <a:rPr lang="cs-CZ" dirty="0" smtClean="0">
                <a:solidFill>
                  <a:srgbClr val="FF0000"/>
                </a:solidFill>
              </a:rPr>
              <a:t>6300m</a:t>
            </a:r>
            <a:r>
              <a:rPr lang="cs-CZ" dirty="0" smtClean="0"/>
              <a:t>, 0,042km = </a:t>
            </a:r>
            <a:r>
              <a:rPr lang="cs-CZ" dirty="0" smtClean="0">
                <a:solidFill>
                  <a:srgbClr val="FF0000"/>
                </a:solidFill>
              </a:rPr>
              <a:t>42m</a:t>
            </a:r>
            <a:r>
              <a:rPr lang="cs-CZ" dirty="0" smtClean="0"/>
              <a:t>, 480dm = </a:t>
            </a:r>
            <a:r>
              <a:rPr lang="cs-CZ" dirty="0" smtClean="0">
                <a:solidFill>
                  <a:srgbClr val="FF0000"/>
                </a:solidFill>
              </a:rPr>
              <a:t>48m</a:t>
            </a:r>
          </a:p>
          <a:p>
            <a:pPr marL="914400" lvl="1" indent="-514350">
              <a:buNone/>
            </a:pPr>
            <a:r>
              <a:rPr lang="cs-CZ" dirty="0" smtClean="0"/>
              <a:t>b) 0,7dm = </a:t>
            </a:r>
            <a:r>
              <a:rPr lang="cs-CZ" dirty="0" smtClean="0">
                <a:solidFill>
                  <a:srgbClr val="FF0000"/>
                </a:solidFill>
              </a:rPr>
              <a:t>0,07m</a:t>
            </a:r>
            <a:r>
              <a:rPr lang="cs-CZ" dirty="0" smtClean="0"/>
              <a:t>, 7,4dm = </a:t>
            </a:r>
            <a:r>
              <a:rPr lang="cs-CZ" dirty="0" smtClean="0">
                <a:solidFill>
                  <a:srgbClr val="FF0000"/>
                </a:solidFill>
              </a:rPr>
              <a:t>0,74m</a:t>
            </a:r>
            <a:r>
              <a:rPr lang="cs-CZ" dirty="0" smtClean="0"/>
              <a:t>, 18,1cm = </a:t>
            </a:r>
            <a:r>
              <a:rPr lang="cs-CZ" dirty="0" smtClean="0">
                <a:solidFill>
                  <a:srgbClr val="FF0000"/>
                </a:solidFill>
              </a:rPr>
              <a:t>0,181m</a:t>
            </a:r>
            <a:r>
              <a:rPr lang="cs-CZ" dirty="0" smtClean="0"/>
              <a:t>, 7420cm =</a:t>
            </a:r>
            <a:r>
              <a:rPr lang="cs-CZ" dirty="0" smtClean="0">
                <a:solidFill>
                  <a:srgbClr val="FF0000"/>
                </a:solidFill>
              </a:rPr>
              <a:t> 74,2m</a:t>
            </a:r>
          </a:p>
          <a:p>
            <a:pPr marL="914400" lvl="1" indent="-514350">
              <a:buNone/>
            </a:pPr>
            <a:r>
              <a:rPr lang="cs-CZ" dirty="0" smtClean="0"/>
              <a:t>c) 6cm = </a:t>
            </a:r>
            <a:r>
              <a:rPr lang="cs-CZ" dirty="0" smtClean="0">
                <a:solidFill>
                  <a:srgbClr val="FF0000"/>
                </a:solidFill>
              </a:rPr>
              <a:t>0,06m</a:t>
            </a:r>
            <a:r>
              <a:rPr lang="cs-CZ" dirty="0" smtClean="0"/>
              <a:t>, 7 200mm = </a:t>
            </a:r>
            <a:r>
              <a:rPr lang="cs-CZ" dirty="0" smtClean="0">
                <a:solidFill>
                  <a:srgbClr val="FF0000"/>
                </a:solidFill>
              </a:rPr>
              <a:t>7,2m</a:t>
            </a:r>
            <a:r>
              <a:rPr lang="cs-CZ" dirty="0" smtClean="0"/>
              <a:t>, 611mm =</a:t>
            </a:r>
            <a:r>
              <a:rPr lang="cs-CZ" dirty="0" smtClean="0">
                <a:solidFill>
                  <a:srgbClr val="FF0000"/>
                </a:solidFill>
              </a:rPr>
              <a:t> 0,611m</a:t>
            </a:r>
            <a:r>
              <a:rPr lang="cs-CZ" dirty="0" smtClean="0"/>
              <a:t>, 9mm = </a:t>
            </a:r>
            <a:r>
              <a:rPr lang="cs-CZ" dirty="0" smtClean="0">
                <a:solidFill>
                  <a:srgbClr val="FF0000"/>
                </a:solidFill>
              </a:rPr>
              <a:t>0,009m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61436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4. Doplň správnou jednotku:</a:t>
            </a:r>
          </a:p>
          <a:p>
            <a:pPr>
              <a:buNone/>
            </a:pPr>
            <a:r>
              <a:rPr lang="cs-CZ" dirty="0" smtClean="0"/>
              <a:t>8m = 8000</a:t>
            </a:r>
            <a:r>
              <a:rPr lang="cs-CZ" dirty="0" smtClean="0">
                <a:solidFill>
                  <a:srgbClr val="FF0000"/>
                </a:solidFill>
              </a:rPr>
              <a:t>mm</a:t>
            </a:r>
            <a:r>
              <a:rPr lang="cs-CZ" dirty="0" smtClean="0"/>
              <a:t>			65mm = 6,5</a:t>
            </a:r>
            <a:r>
              <a:rPr lang="cs-CZ" dirty="0" smtClean="0">
                <a:solidFill>
                  <a:srgbClr val="FF0000"/>
                </a:solidFill>
              </a:rPr>
              <a:t>cm</a:t>
            </a:r>
          </a:p>
          <a:p>
            <a:pPr>
              <a:buNone/>
            </a:pPr>
            <a:r>
              <a:rPr lang="cs-CZ" dirty="0" smtClean="0"/>
              <a:t>0,7cm = 70</a:t>
            </a:r>
            <a:r>
              <a:rPr lang="cs-CZ" dirty="0" smtClean="0">
                <a:solidFill>
                  <a:srgbClr val="FF0000"/>
                </a:solidFill>
              </a:rPr>
              <a:t>mm</a:t>
            </a:r>
            <a:r>
              <a:rPr lang="cs-CZ" dirty="0" smtClean="0"/>
              <a:t>			0,3dm = 30</a:t>
            </a:r>
            <a:r>
              <a:rPr lang="cs-CZ" dirty="0" smtClean="0">
                <a:solidFill>
                  <a:srgbClr val="FF0000"/>
                </a:solidFill>
              </a:rPr>
              <a:t>mm</a:t>
            </a:r>
          </a:p>
          <a:p>
            <a:pPr>
              <a:buNone/>
            </a:pPr>
            <a:r>
              <a:rPr lang="cs-CZ" dirty="0" smtClean="0"/>
              <a:t>200m = 0,2</a:t>
            </a:r>
            <a:r>
              <a:rPr lang="cs-CZ" dirty="0" smtClean="0">
                <a:solidFill>
                  <a:srgbClr val="FF0000"/>
                </a:solidFill>
              </a:rPr>
              <a:t>km</a:t>
            </a:r>
            <a:r>
              <a:rPr lang="cs-CZ" dirty="0" smtClean="0"/>
              <a:t>			220m = 0,22</a:t>
            </a:r>
            <a:r>
              <a:rPr lang="cs-CZ" dirty="0" smtClean="0">
                <a:solidFill>
                  <a:srgbClr val="FF0000"/>
                </a:solidFill>
              </a:rPr>
              <a:t>km</a:t>
            </a:r>
          </a:p>
          <a:p>
            <a:pPr>
              <a:buNone/>
            </a:pPr>
            <a:r>
              <a:rPr lang="cs-CZ" dirty="0" smtClean="0"/>
              <a:t>1 260mm = 1,26</a:t>
            </a:r>
            <a:r>
              <a:rPr lang="cs-CZ" dirty="0" smtClean="0">
                <a:solidFill>
                  <a:srgbClr val="FF0000"/>
                </a:solidFill>
              </a:rPr>
              <a:t>m</a:t>
            </a:r>
            <a:r>
              <a:rPr lang="cs-CZ" dirty="0" smtClean="0"/>
              <a:t>		4,8cm = 0,48</a:t>
            </a:r>
            <a:r>
              <a:rPr lang="cs-CZ" dirty="0" smtClean="0">
                <a:solidFill>
                  <a:srgbClr val="FF0000"/>
                </a:solidFill>
              </a:rPr>
              <a:t>dm</a:t>
            </a:r>
          </a:p>
          <a:p>
            <a:pPr>
              <a:buNone/>
            </a:pPr>
            <a:r>
              <a:rPr lang="cs-CZ" dirty="0" smtClean="0"/>
              <a:t>0,5km = 500</a:t>
            </a:r>
            <a:r>
              <a:rPr lang="cs-CZ" dirty="0" smtClean="0">
                <a:solidFill>
                  <a:srgbClr val="FF0000"/>
                </a:solidFill>
              </a:rPr>
              <a:t>m</a:t>
            </a:r>
            <a:r>
              <a:rPr lang="cs-CZ" dirty="0" smtClean="0"/>
              <a:t>			6cm = 0,06</a:t>
            </a:r>
            <a:r>
              <a:rPr lang="cs-CZ" dirty="0" smtClean="0">
                <a:solidFill>
                  <a:srgbClr val="FF0000"/>
                </a:solidFill>
              </a:rPr>
              <a:t>m</a:t>
            </a:r>
          </a:p>
          <a:p>
            <a:pPr>
              <a:buNone/>
            </a:pPr>
            <a:r>
              <a:rPr lang="cs-CZ" dirty="0" smtClean="0"/>
              <a:t>5. Převeď na uvedenou jednotku:</a:t>
            </a:r>
          </a:p>
          <a:p>
            <a:pPr>
              <a:buNone/>
            </a:pPr>
            <a:r>
              <a:rPr lang="cs-CZ" dirty="0" smtClean="0"/>
              <a:t>42,3mm = </a:t>
            </a:r>
            <a:r>
              <a:rPr lang="cs-CZ" dirty="0" smtClean="0">
                <a:solidFill>
                  <a:srgbClr val="FF0000"/>
                </a:solidFill>
              </a:rPr>
              <a:t>0,423</a:t>
            </a:r>
            <a:r>
              <a:rPr lang="cs-CZ" dirty="0" smtClean="0"/>
              <a:t>dm	32,1cm = </a:t>
            </a:r>
            <a:r>
              <a:rPr lang="cs-CZ" dirty="0" smtClean="0">
                <a:solidFill>
                  <a:srgbClr val="FF0000"/>
                </a:solidFill>
              </a:rPr>
              <a:t>0,000321</a:t>
            </a:r>
            <a:r>
              <a:rPr lang="cs-CZ" dirty="0" smtClean="0"/>
              <a:t>km</a:t>
            </a:r>
          </a:p>
          <a:p>
            <a:pPr>
              <a:buNone/>
            </a:pPr>
            <a:r>
              <a:rPr lang="cs-CZ" dirty="0" smtClean="0"/>
              <a:t>242m = </a:t>
            </a:r>
            <a:r>
              <a:rPr lang="cs-CZ" dirty="0" smtClean="0">
                <a:solidFill>
                  <a:srgbClr val="FF0000"/>
                </a:solidFill>
              </a:rPr>
              <a:t>242 000</a:t>
            </a:r>
            <a:r>
              <a:rPr lang="cs-CZ" dirty="0" smtClean="0"/>
              <a:t>mm	0,56mm =</a:t>
            </a:r>
            <a:r>
              <a:rPr lang="cs-CZ" dirty="0" smtClean="0">
                <a:solidFill>
                  <a:srgbClr val="FF0000"/>
                </a:solidFill>
              </a:rPr>
              <a:t>0,0056</a:t>
            </a:r>
            <a:r>
              <a:rPr lang="cs-CZ" dirty="0" smtClean="0"/>
              <a:t>dm</a:t>
            </a:r>
          </a:p>
          <a:p>
            <a:pPr>
              <a:buNone/>
            </a:pPr>
            <a:r>
              <a:rPr lang="cs-CZ" dirty="0" smtClean="0"/>
              <a:t>258dm = </a:t>
            </a:r>
            <a:r>
              <a:rPr lang="cs-CZ" dirty="0" smtClean="0">
                <a:solidFill>
                  <a:srgbClr val="FF0000"/>
                </a:solidFill>
              </a:rPr>
              <a:t>0,0258</a:t>
            </a:r>
            <a:r>
              <a:rPr lang="cs-CZ" dirty="0" smtClean="0"/>
              <a:t>km	3,8km =</a:t>
            </a:r>
            <a:r>
              <a:rPr lang="cs-CZ" dirty="0" smtClean="0">
                <a:solidFill>
                  <a:srgbClr val="FF0000"/>
                </a:solidFill>
              </a:rPr>
              <a:t>380000</a:t>
            </a:r>
            <a:r>
              <a:rPr lang="cs-CZ" dirty="0" smtClean="0"/>
              <a:t>cm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591187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 smtClean="0"/>
              <a:t>Anotace:</a:t>
            </a:r>
          </a:p>
          <a:p>
            <a:pPr marL="0" algn="just">
              <a:buNone/>
            </a:pPr>
            <a:r>
              <a:rPr lang="cs-CZ" sz="2400" dirty="0" smtClean="0"/>
              <a:t>V této prezentaci se žáci seznámí s novou fyzikální veličinou délkou. Na začátku definujeme délku, označení, jednotky a měřidla. Učitel ukáže žákům jednotlivá měřidla délky. Žáci u každého měřidla určují použití . Dále si žáci procvičují vztahy mezi převody jednotek délky. Otázky na závěr žáci samostatně vyřeší do sešitu . Kontrola probíhá na interaktivní tabuli.</a:t>
            </a:r>
          </a:p>
          <a:p>
            <a:pPr marL="0">
              <a:buNone/>
            </a:pPr>
            <a:r>
              <a:rPr lang="cs-CZ" sz="2400" b="1" u="sng" dirty="0" smtClean="0"/>
              <a:t>Použitá literatura:</a:t>
            </a:r>
          </a:p>
          <a:p>
            <a:pPr marL="0">
              <a:buNone/>
            </a:pPr>
            <a:r>
              <a:rPr lang="cs-CZ" sz="2400" dirty="0" smtClean="0"/>
              <a:t>Doc. RNDr. Růžena Kolářová, CSc. , PaedDr. Jiří </a:t>
            </a:r>
            <a:r>
              <a:rPr lang="cs-CZ" sz="2400" dirty="0" err="1" smtClean="0"/>
              <a:t>Bohuněk</a:t>
            </a:r>
            <a:r>
              <a:rPr lang="cs-CZ" sz="2400" dirty="0" smtClean="0"/>
              <a:t>: </a:t>
            </a:r>
          </a:p>
          <a:p>
            <a:pPr marL="0">
              <a:buNone/>
            </a:pPr>
            <a:r>
              <a:rPr lang="cs-CZ" sz="2400" dirty="0" smtClean="0"/>
              <a:t>Fyzika pro 6. ročník základní školy, 2. vydání 2003 </a:t>
            </a:r>
            <a:r>
              <a:rPr lang="cs-CZ" sz="2400" dirty="0" err="1" smtClean="0"/>
              <a:t>Prometheus</a:t>
            </a:r>
            <a:r>
              <a:rPr lang="cs-CZ" sz="2400" dirty="0" smtClean="0"/>
              <a:t>, 159 stran, ISBN 80-7196-246-5</a:t>
            </a:r>
          </a:p>
          <a:p>
            <a:pPr marL="0">
              <a:buNone/>
            </a:pPr>
            <a:r>
              <a:rPr lang="cs-CZ" sz="2400" dirty="0" smtClean="0"/>
              <a:t>Foto: archiv autora</a:t>
            </a:r>
          </a:p>
          <a:p>
            <a:pPr marL="0">
              <a:buNone/>
            </a:pPr>
            <a:endParaRPr lang="cs-CZ" sz="2800" b="1" u="sng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324</Words>
  <Application>Microsoft Office PowerPoint</Application>
  <PresentationFormat>Předvádění na obrazovce (4:3)</PresentationFormat>
  <Paragraphs>128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DÉLKA</vt:lpstr>
      <vt:lpstr>Snímek 2</vt:lpstr>
      <vt:lpstr>Délka</vt:lpstr>
      <vt:lpstr>Délka</vt:lpstr>
      <vt:lpstr>Měřidla délky</vt:lpstr>
      <vt:lpstr>Snímek 6</vt:lpstr>
      <vt:lpstr>Procvičení</vt:lpstr>
      <vt:lpstr>Řešení</vt:lpstr>
      <vt:lpstr>Otázky na závěr</vt:lpstr>
      <vt:lpstr>Snímek 10</vt:lpstr>
      <vt:lpstr>Otázky na závěr - řešení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Vaclav</dc:creator>
  <cp:lastModifiedBy>Vaclav</cp:lastModifiedBy>
  <cp:revision>53</cp:revision>
  <dcterms:created xsi:type="dcterms:W3CDTF">2012-07-24T11:14:31Z</dcterms:created>
  <dcterms:modified xsi:type="dcterms:W3CDTF">2012-10-27T10:40:06Z</dcterms:modified>
</cp:coreProperties>
</file>