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8" r:id="rId9"/>
    <p:sldId id="261" r:id="rId10"/>
    <p:sldId id="262" r:id="rId11"/>
    <p:sldId id="266" r:id="rId12"/>
    <p:sldId id="267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6DCD0-CE6E-4818-93F5-3DA174470E8F}" type="datetimeFigureOut">
              <a:rPr lang="cs-CZ" smtClean="0"/>
              <a:pPr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778E6-8F24-4031-9C46-CF88FA0909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aha_KERN_-_PEJ_2200-2M_-_03.jpg" TargetMode="External"/><Relationship Id="rId2" Type="http://schemas.openxmlformats.org/officeDocument/2006/relationships/hyperlink" Target="http://cs.wikipedia.org/wiki/Soubor:Balance_roberval_30kg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pPr algn="ctr"/>
            <a:r>
              <a:rPr lang="cs-CZ" sz="3600" dirty="0" smtClean="0"/>
              <a:t>HMOTNOST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Autor: Mgr. Hana </a:t>
            </a:r>
            <a:r>
              <a:rPr lang="cs-CZ" sz="1900" dirty="0" err="1" smtClean="0">
                <a:solidFill>
                  <a:schemeClr val="tx1"/>
                </a:solidFill>
              </a:rPr>
              <a:t>Kuříková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</a:t>
            </a:r>
            <a:r>
              <a:rPr lang="cs-CZ" sz="1900" smtClean="0">
                <a:solidFill>
                  <a:schemeClr val="tx1"/>
                </a:solidFill>
              </a:rPr>
              <a:t>:  VY_32_INOVACE_03_B_12_Hmotnost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Téma:   Fyzika 6. ročník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03648" y="1700808"/>
          <a:ext cx="6477024" cy="3371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25.7.2012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16.10.2012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 A</a:t>
                      </a: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a příroda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r>
                        <a:rPr lang="cs-CZ" baseline="0" dirty="0" smtClean="0"/>
                        <a:t> 6.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Hmotnost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Hmotnost,</a:t>
                      </a:r>
                      <a:r>
                        <a:rPr lang="cs-CZ" baseline="0" dirty="0" smtClean="0"/>
                        <a:t> kilogram,váhy, tuna, metrický cent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Hmotnost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Označení,jednotky,měřidla</a:t>
            </a: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Hmotnost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Základní fyzikální veličina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Určuje množství látky v tělese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Označení: m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Základní jednotka:	1 kilogram (kg)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Odvozené jednotky:	1 gram (g)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dirty="0" smtClean="0">
                <a:solidFill>
                  <a:srgbClr val="FF0000"/>
                </a:solidFill>
              </a:rPr>
              <a:t>1 miligram (mg)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dirty="0" smtClean="0">
                <a:solidFill>
                  <a:srgbClr val="00B050"/>
                </a:solidFill>
              </a:rPr>
              <a:t>1 dekagram (dkg)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dirty="0" smtClean="0">
                <a:solidFill>
                  <a:srgbClr val="FF0000"/>
                </a:solidFill>
              </a:rPr>
              <a:t>1 tuna (t)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dirty="0" smtClean="0">
                <a:solidFill>
                  <a:srgbClr val="00B050"/>
                </a:solidFill>
              </a:rPr>
              <a:t>1 metrický cent (q)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Měřidla hmotnosti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Osobní váha			Kuchyňská váha</a:t>
            </a: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Laboratorní váhy		Obchodní váhy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" name="Obrázek 3" descr="osobni_vah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2381250" cy="1981200"/>
          </a:xfrm>
          <a:prstGeom prst="rect">
            <a:avLst/>
          </a:prstGeom>
        </p:spPr>
      </p:pic>
      <p:pic>
        <p:nvPicPr>
          <p:cNvPr id="5" name="Obrázek 4" descr="kuchyn_vaha_ol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988840"/>
            <a:ext cx="2857500" cy="1257300"/>
          </a:xfrm>
          <a:prstGeom prst="rect">
            <a:avLst/>
          </a:prstGeom>
        </p:spPr>
      </p:pic>
      <p:pic>
        <p:nvPicPr>
          <p:cNvPr id="6" name="Obrázek 5" descr="obchodni_vahy_ol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4365104"/>
            <a:ext cx="1740024" cy="1740024"/>
          </a:xfrm>
          <a:prstGeom prst="rect">
            <a:avLst/>
          </a:prstGeom>
        </p:spPr>
      </p:pic>
      <p:pic>
        <p:nvPicPr>
          <p:cNvPr id="8" name="Obrázek 7" descr="kuchyn_vah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772816"/>
            <a:ext cx="1886672" cy="1728192"/>
          </a:xfrm>
          <a:prstGeom prst="rect">
            <a:avLst/>
          </a:prstGeom>
        </p:spPr>
      </p:pic>
      <p:pic>
        <p:nvPicPr>
          <p:cNvPr id="9" name="Obrázek 8" descr="obchodni_vah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4221088"/>
            <a:ext cx="2381250" cy="1790700"/>
          </a:xfrm>
          <a:prstGeom prst="rect">
            <a:avLst/>
          </a:prstGeom>
        </p:spPr>
      </p:pic>
      <p:pic>
        <p:nvPicPr>
          <p:cNvPr id="10" name="Obrázek 9" descr="lab_vahy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4221088"/>
            <a:ext cx="2923803" cy="19492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57229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Jak zapisujeme naměřenou hodnotu hmotnosti</a:t>
            </a:r>
            <a:endParaRPr lang="cs-CZ" sz="10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000" dirty="0" smtClean="0">
                <a:solidFill>
                  <a:srgbClr val="FF0000"/>
                </a:solidFill>
              </a:rPr>
              <a:t>m		=	25,6  		t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Označení	hodnota měření	    jednotky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Převody jednotek hmotnosti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t = 1 000 kg			1 q = 100 kg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1 kg = 1 000 g			1 dkg = 10 g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g = 1 000 mg			1 kg = 100 dkg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t		    q	          kg	       dkg	    g	       mg	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1115616" y="1340768"/>
            <a:ext cx="0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3707904" y="1340768"/>
            <a:ext cx="0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6156176" y="1340768"/>
            <a:ext cx="0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ahnutá šipka nahoru 7"/>
          <p:cNvSpPr/>
          <p:nvPr/>
        </p:nvSpPr>
        <p:spPr>
          <a:xfrm>
            <a:off x="539552" y="6093296"/>
            <a:ext cx="151216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2051720" y="6093296"/>
            <a:ext cx="1440160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3491880" y="6093296"/>
            <a:ext cx="151216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nahoru 10"/>
          <p:cNvSpPr/>
          <p:nvPr/>
        </p:nvSpPr>
        <p:spPr>
          <a:xfrm>
            <a:off x="5076056" y="6093296"/>
            <a:ext cx="1440160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ů 11"/>
          <p:cNvSpPr/>
          <p:nvPr/>
        </p:nvSpPr>
        <p:spPr>
          <a:xfrm flipH="1">
            <a:off x="3491880" y="5229200"/>
            <a:ext cx="1512168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ů 12"/>
          <p:cNvSpPr/>
          <p:nvPr/>
        </p:nvSpPr>
        <p:spPr>
          <a:xfrm flipH="1">
            <a:off x="5076056" y="5229200"/>
            <a:ext cx="1368152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ů 13"/>
          <p:cNvSpPr/>
          <p:nvPr/>
        </p:nvSpPr>
        <p:spPr>
          <a:xfrm flipH="1">
            <a:off x="1979712" y="5229200"/>
            <a:ext cx="1512168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Zahnutá šipka dolů 14"/>
          <p:cNvSpPr/>
          <p:nvPr/>
        </p:nvSpPr>
        <p:spPr>
          <a:xfrm flipH="1">
            <a:off x="539552" y="5233754"/>
            <a:ext cx="144016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43608" y="4801706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47971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47971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4088" y="47971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645789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39752" y="645789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645789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32240" y="645789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1000</a:t>
            </a:r>
            <a:endParaRPr lang="cs-CZ" sz="2000" dirty="0"/>
          </a:p>
        </p:txBody>
      </p:sp>
      <p:sp>
        <p:nvSpPr>
          <p:cNvPr id="24" name="Zahnutá šipka nahoru 23"/>
          <p:cNvSpPr/>
          <p:nvPr/>
        </p:nvSpPr>
        <p:spPr>
          <a:xfrm>
            <a:off x="6516216" y="6093296"/>
            <a:ext cx="1440160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lů 24"/>
          <p:cNvSpPr/>
          <p:nvPr/>
        </p:nvSpPr>
        <p:spPr>
          <a:xfrm flipH="1">
            <a:off x="6516216" y="5229200"/>
            <a:ext cx="1368152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804248" y="479715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1000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364088" y="645789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</a:t>
            </a:r>
            <a:endParaRPr lang="cs-CZ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Procvičení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Převeď:</a:t>
            </a:r>
          </a:p>
          <a:p>
            <a:pPr>
              <a:buNone/>
            </a:pPr>
            <a:r>
              <a:rPr lang="cs-CZ" dirty="0" smtClean="0"/>
              <a:t>40 kg	 = ……… g			580 mg = ……… g</a:t>
            </a:r>
          </a:p>
          <a:p>
            <a:pPr>
              <a:buNone/>
            </a:pPr>
            <a:r>
              <a:rPr lang="cs-CZ" dirty="0" smtClean="0"/>
              <a:t>3,6 t = ……… kg			490 kg = ……… q</a:t>
            </a:r>
          </a:p>
          <a:p>
            <a:pPr>
              <a:buNone/>
            </a:pPr>
            <a:r>
              <a:rPr lang="cs-CZ" dirty="0" smtClean="0"/>
              <a:t>450 g = ……… kg			2,6 t = ……… g</a:t>
            </a:r>
          </a:p>
          <a:p>
            <a:pPr>
              <a:buNone/>
            </a:pPr>
            <a:r>
              <a:rPr lang="cs-CZ" dirty="0" smtClean="0"/>
              <a:t>560 q = ……… t			960 mg = ……… kg</a:t>
            </a:r>
          </a:p>
          <a:p>
            <a:pPr>
              <a:buNone/>
            </a:pPr>
            <a:r>
              <a:rPr lang="cs-CZ" dirty="0" smtClean="0"/>
              <a:t>56 dkg = ……… g			25 kg = ……… dkg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Procvičení- 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40 kg = </a:t>
            </a:r>
            <a:r>
              <a:rPr lang="cs-CZ" dirty="0" smtClean="0">
                <a:solidFill>
                  <a:srgbClr val="FF0000"/>
                </a:solidFill>
              </a:rPr>
              <a:t>40 000 </a:t>
            </a:r>
            <a:r>
              <a:rPr lang="cs-CZ" dirty="0" smtClean="0"/>
              <a:t>g			580 mg = </a:t>
            </a:r>
            <a:r>
              <a:rPr lang="cs-CZ" dirty="0" smtClean="0">
                <a:solidFill>
                  <a:srgbClr val="FF0000"/>
                </a:solidFill>
              </a:rPr>
              <a:t>0,58</a:t>
            </a:r>
            <a:r>
              <a:rPr lang="cs-CZ" dirty="0" smtClean="0"/>
              <a:t> g</a:t>
            </a:r>
          </a:p>
          <a:p>
            <a:pPr>
              <a:buNone/>
            </a:pPr>
            <a:r>
              <a:rPr lang="cs-CZ" dirty="0" smtClean="0"/>
              <a:t>3,6 t = </a:t>
            </a:r>
            <a:r>
              <a:rPr lang="cs-CZ" dirty="0" smtClean="0">
                <a:solidFill>
                  <a:srgbClr val="FF0000"/>
                </a:solidFill>
              </a:rPr>
              <a:t>3 600 </a:t>
            </a:r>
            <a:r>
              <a:rPr lang="cs-CZ" dirty="0" smtClean="0"/>
              <a:t>kg			490 kg = </a:t>
            </a:r>
            <a:r>
              <a:rPr lang="cs-CZ" dirty="0" smtClean="0">
                <a:solidFill>
                  <a:srgbClr val="FF0000"/>
                </a:solidFill>
              </a:rPr>
              <a:t>4,9</a:t>
            </a:r>
            <a:r>
              <a:rPr lang="cs-CZ" dirty="0" smtClean="0"/>
              <a:t> q</a:t>
            </a:r>
          </a:p>
          <a:p>
            <a:pPr>
              <a:buNone/>
            </a:pPr>
            <a:r>
              <a:rPr lang="cs-CZ" dirty="0" smtClean="0"/>
              <a:t>450 g = </a:t>
            </a:r>
            <a:r>
              <a:rPr lang="cs-CZ" dirty="0" smtClean="0">
                <a:solidFill>
                  <a:srgbClr val="FF0000"/>
                </a:solidFill>
              </a:rPr>
              <a:t>0,45</a:t>
            </a:r>
            <a:r>
              <a:rPr lang="cs-CZ" dirty="0" smtClean="0"/>
              <a:t> kg			2,6 t = </a:t>
            </a:r>
            <a:r>
              <a:rPr lang="cs-CZ" dirty="0" smtClean="0">
                <a:solidFill>
                  <a:srgbClr val="FF0000"/>
                </a:solidFill>
              </a:rPr>
              <a:t>2 600 000 </a:t>
            </a:r>
            <a:r>
              <a:rPr lang="cs-CZ" dirty="0" smtClean="0"/>
              <a:t>g</a:t>
            </a:r>
          </a:p>
          <a:p>
            <a:pPr>
              <a:buNone/>
            </a:pPr>
            <a:r>
              <a:rPr lang="cs-CZ" dirty="0" smtClean="0"/>
              <a:t>560 q = </a:t>
            </a:r>
            <a:r>
              <a:rPr lang="cs-CZ" dirty="0" smtClean="0">
                <a:solidFill>
                  <a:srgbClr val="FF0000"/>
                </a:solidFill>
              </a:rPr>
              <a:t>56</a:t>
            </a:r>
            <a:r>
              <a:rPr lang="cs-CZ" dirty="0" smtClean="0"/>
              <a:t> t			960 mg = </a:t>
            </a:r>
            <a:r>
              <a:rPr lang="cs-CZ" dirty="0" smtClean="0">
                <a:solidFill>
                  <a:srgbClr val="FF0000"/>
                </a:solidFill>
              </a:rPr>
              <a:t>0,000096 </a:t>
            </a:r>
            <a:r>
              <a:rPr lang="cs-CZ" dirty="0" smtClean="0"/>
              <a:t>kg</a:t>
            </a:r>
          </a:p>
          <a:p>
            <a:pPr>
              <a:buNone/>
            </a:pPr>
            <a:r>
              <a:rPr lang="cs-CZ" dirty="0" smtClean="0"/>
              <a:t>56 dkg = </a:t>
            </a:r>
            <a:r>
              <a:rPr lang="cs-CZ" dirty="0" smtClean="0">
                <a:solidFill>
                  <a:srgbClr val="FF0000"/>
                </a:solidFill>
              </a:rPr>
              <a:t>560</a:t>
            </a:r>
            <a:r>
              <a:rPr lang="cs-CZ" dirty="0" smtClean="0"/>
              <a:t> g			25 kg = </a:t>
            </a:r>
            <a:r>
              <a:rPr lang="cs-CZ" dirty="0" smtClean="0">
                <a:solidFill>
                  <a:srgbClr val="FF0000"/>
                </a:solidFill>
              </a:rPr>
              <a:t>2500</a:t>
            </a:r>
            <a:r>
              <a:rPr lang="cs-CZ" dirty="0" smtClean="0"/>
              <a:t> dkg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Otázky na závěr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Jak označujeme veličinu hmotnost?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Které jednotky hmotnosti znáš a jaké jsou mezi nimi vztahy?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Vyjádři v kilogramech</a:t>
            </a:r>
            <a:r>
              <a:rPr lang="cs-CZ" dirty="0" smtClean="0"/>
              <a:t>:</a:t>
            </a:r>
          </a:p>
          <a:p>
            <a:pPr marL="514350" indent="-514350">
              <a:buNone/>
            </a:pPr>
            <a:r>
              <a:rPr lang="cs-CZ" dirty="0" smtClean="0"/>
              <a:t>	a) 7,5 t, 0,056 t, 560 q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b) 800 g, 7 500 g, 250 dkg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4. Doplň správnou jednotku: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9 kg = 9 000 ……		85 g = 8,5 ……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0,8 q = 80 ……			0,4 t = 4 ……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1 260 g = 1,26 ……		8 g = 0,006 ……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0,5 kg = 500 ……		58 kg= 0,58 ……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5. Převeď na uvedenou jednotku: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45 200 g = ……… kg		25,8 kg = ……… q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15,5 t = ……… kg		3 960 mg = ……… kg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250 g = ……… dkg		0,56 t =……… 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23 t = ……… q			2,58 dkg = ……… 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0,52 kg = ……… g		68 kg = ……… mg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Otázky na závěr- 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Jak označujeme veličinu hmotnost? 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Které jednotky hmotnosti znáš a jaké jsou mezi nimi vztahy? </a:t>
            </a:r>
            <a:r>
              <a:rPr lang="cs-CZ" dirty="0" smtClean="0">
                <a:solidFill>
                  <a:srgbClr val="FF0000"/>
                </a:solidFill>
              </a:rPr>
              <a:t>t, q, dkg, g, mg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Vyjádři v kilogramech:</a:t>
            </a:r>
          </a:p>
          <a:p>
            <a:pPr marL="514350" indent="-514350">
              <a:buNone/>
            </a:pPr>
            <a:r>
              <a:rPr lang="cs-CZ" dirty="0" smtClean="0"/>
              <a:t>	a) 7,5 t = </a:t>
            </a:r>
            <a:r>
              <a:rPr lang="cs-CZ" dirty="0" smtClean="0">
                <a:solidFill>
                  <a:srgbClr val="FF0000"/>
                </a:solidFill>
              </a:rPr>
              <a:t>7 500 kg</a:t>
            </a:r>
            <a:r>
              <a:rPr lang="cs-CZ" dirty="0" smtClean="0"/>
              <a:t>, 0,056 t = </a:t>
            </a:r>
            <a:r>
              <a:rPr lang="cs-CZ" dirty="0" smtClean="0">
                <a:solidFill>
                  <a:srgbClr val="FF0000"/>
                </a:solidFill>
              </a:rPr>
              <a:t>56 kg</a:t>
            </a:r>
            <a:r>
              <a:rPr lang="cs-CZ" dirty="0" smtClean="0"/>
              <a:t>, 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    </a:t>
            </a:r>
            <a:r>
              <a:rPr lang="cs-CZ" dirty="0" smtClean="0"/>
              <a:t>560 q = </a:t>
            </a:r>
            <a:r>
              <a:rPr lang="cs-CZ" dirty="0" smtClean="0">
                <a:solidFill>
                  <a:srgbClr val="FF0000"/>
                </a:solidFill>
              </a:rPr>
              <a:t>5 600 kg</a:t>
            </a:r>
          </a:p>
          <a:p>
            <a:pPr marL="514350" indent="-514350">
              <a:buNone/>
            </a:pPr>
            <a:r>
              <a:rPr lang="cs-CZ" dirty="0"/>
              <a:t>	</a:t>
            </a:r>
            <a:r>
              <a:rPr lang="cs-CZ" dirty="0" smtClean="0"/>
              <a:t>b) 800 g = </a:t>
            </a:r>
            <a:r>
              <a:rPr lang="cs-CZ" dirty="0" smtClean="0">
                <a:solidFill>
                  <a:srgbClr val="FF0000"/>
                </a:solidFill>
              </a:rPr>
              <a:t>0,8 kg</a:t>
            </a:r>
            <a:r>
              <a:rPr lang="cs-CZ" dirty="0" smtClean="0"/>
              <a:t>, 7 500 g = </a:t>
            </a:r>
            <a:r>
              <a:rPr lang="cs-CZ" dirty="0" smtClean="0">
                <a:solidFill>
                  <a:srgbClr val="FF0000"/>
                </a:solidFill>
              </a:rPr>
              <a:t>7,5 kg</a:t>
            </a:r>
            <a:r>
              <a:rPr lang="cs-CZ" dirty="0" smtClean="0"/>
              <a:t>, </a:t>
            </a:r>
          </a:p>
          <a:p>
            <a:pPr marL="514350" indent="-514350">
              <a:buNone/>
            </a:pPr>
            <a:r>
              <a:rPr lang="cs-CZ" dirty="0" smtClean="0"/>
              <a:t>		250 dkg = </a:t>
            </a:r>
            <a:r>
              <a:rPr lang="cs-CZ" dirty="0" smtClean="0">
                <a:solidFill>
                  <a:srgbClr val="FF0000"/>
                </a:solidFill>
              </a:rPr>
              <a:t>2,5 kg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4. Doplň správnou jednotku: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9 kg = 9 000 </a:t>
            </a:r>
            <a:r>
              <a:rPr lang="cs-CZ" dirty="0" smtClean="0">
                <a:solidFill>
                  <a:srgbClr val="FF0000"/>
                </a:solidFill>
              </a:rPr>
              <a:t>g		</a:t>
            </a:r>
            <a:r>
              <a:rPr lang="cs-CZ" dirty="0" smtClean="0"/>
              <a:t>	85 g = 8,5 </a:t>
            </a:r>
            <a:r>
              <a:rPr lang="cs-CZ" dirty="0" smtClean="0">
                <a:solidFill>
                  <a:srgbClr val="FF0000"/>
                </a:solidFill>
              </a:rPr>
              <a:t>dkg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0,8 q = 80 </a:t>
            </a:r>
            <a:r>
              <a:rPr lang="cs-CZ" dirty="0" smtClean="0">
                <a:solidFill>
                  <a:srgbClr val="FF0000"/>
                </a:solidFill>
              </a:rPr>
              <a:t>kg</a:t>
            </a:r>
            <a:r>
              <a:rPr lang="cs-CZ" dirty="0" smtClean="0"/>
              <a:t>			0,4 t = 4 </a:t>
            </a:r>
            <a:r>
              <a:rPr lang="cs-CZ" dirty="0" smtClean="0">
                <a:solidFill>
                  <a:srgbClr val="FF0000"/>
                </a:solidFill>
              </a:rPr>
              <a:t>q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1 260 g = 1,26</a:t>
            </a:r>
            <a:r>
              <a:rPr lang="cs-CZ" dirty="0" smtClean="0">
                <a:solidFill>
                  <a:srgbClr val="FF0000"/>
                </a:solidFill>
              </a:rPr>
              <a:t> kg</a:t>
            </a:r>
            <a:r>
              <a:rPr lang="cs-CZ" dirty="0" smtClean="0"/>
              <a:t>		8 g = 0,008 </a:t>
            </a:r>
            <a:r>
              <a:rPr lang="cs-CZ" dirty="0" smtClean="0">
                <a:solidFill>
                  <a:srgbClr val="FF0000"/>
                </a:solidFill>
              </a:rPr>
              <a:t>mg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0,5 kg = 500 </a:t>
            </a:r>
            <a:r>
              <a:rPr lang="cs-CZ" dirty="0" smtClean="0">
                <a:solidFill>
                  <a:srgbClr val="FF0000"/>
                </a:solidFill>
              </a:rPr>
              <a:t>g</a:t>
            </a:r>
            <a:r>
              <a:rPr lang="cs-CZ" dirty="0" smtClean="0"/>
              <a:t>			58 kg = </a:t>
            </a:r>
            <a:r>
              <a:rPr lang="cs-CZ" dirty="0" smtClean="0"/>
              <a:t>0,058 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5. Převeď na uvedenou jednotku: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45 200 g = </a:t>
            </a:r>
            <a:r>
              <a:rPr lang="cs-CZ" dirty="0" smtClean="0">
                <a:solidFill>
                  <a:srgbClr val="FF0000"/>
                </a:solidFill>
              </a:rPr>
              <a:t>45,2</a:t>
            </a:r>
            <a:r>
              <a:rPr lang="cs-CZ" dirty="0" smtClean="0"/>
              <a:t> kg		25,8 kg = </a:t>
            </a:r>
            <a:r>
              <a:rPr lang="cs-CZ" dirty="0" smtClean="0">
                <a:solidFill>
                  <a:srgbClr val="FF0000"/>
                </a:solidFill>
              </a:rPr>
              <a:t>0,258</a:t>
            </a:r>
            <a:r>
              <a:rPr lang="cs-CZ" dirty="0" smtClean="0"/>
              <a:t> q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15,5 t = </a:t>
            </a:r>
            <a:r>
              <a:rPr lang="cs-CZ" dirty="0" smtClean="0">
                <a:solidFill>
                  <a:srgbClr val="FF0000"/>
                </a:solidFill>
              </a:rPr>
              <a:t>15 500 </a:t>
            </a:r>
            <a:r>
              <a:rPr lang="cs-CZ" dirty="0" smtClean="0"/>
              <a:t>kg		3 960 mg = </a:t>
            </a:r>
            <a:r>
              <a:rPr lang="cs-CZ" dirty="0" smtClean="0">
                <a:solidFill>
                  <a:srgbClr val="FF0000"/>
                </a:solidFill>
              </a:rPr>
              <a:t>0,00396</a:t>
            </a:r>
            <a:r>
              <a:rPr lang="cs-CZ" dirty="0" smtClean="0"/>
              <a:t>kg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250 g = </a:t>
            </a:r>
            <a:r>
              <a:rPr lang="cs-CZ" dirty="0" smtClean="0">
                <a:solidFill>
                  <a:srgbClr val="FF0000"/>
                </a:solidFill>
              </a:rPr>
              <a:t>25</a:t>
            </a:r>
            <a:r>
              <a:rPr lang="cs-CZ" dirty="0" smtClean="0"/>
              <a:t> dkg			0,56 t = </a:t>
            </a:r>
            <a:r>
              <a:rPr lang="cs-CZ" dirty="0" smtClean="0">
                <a:solidFill>
                  <a:srgbClr val="FF0000"/>
                </a:solidFill>
              </a:rPr>
              <a:t>560 000g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23 t = </a:t>
            </a:r>
            <a:r>
              <a:rPr lang="cs-CZ" dirty="0" smtClean="0">
                <a:solidFill>
                  <a:srgbClr val="FF0000"/>
                </a:solidFill>
              </a:rPr>
              <a:t>230</a:t>
            </a:r>
            <a:r>
              <a:rPr lang="cs-CZ" dirty="0" smtClean="0"/>
              <a:t> q			2,58 dkg = </a:t>
            </a:r>
            <a:r>
              <a:rPr lang="cs-CZ" dirty="0" smtClean="0">
                <a:solidFill>
                  <a:srgbClr val="FF0000"/>
                </a:solidFill>
              </a:rPr>
              <a:t>25,8</a:t>
            </a:r>
            <a:r>
              <a:rPr lang="cs-CZ" dirty="0" smtClean="0"/>
              <a:t> g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0,52 kg =</a:t>
            </a:r>
            <a:r>
              <a:rPr lang="cs-CZ" dirty="0" smtClean="0">
                <a:solidFill>
                  <a:srgbClr val="FF0000"/>
                </a:solidFill>
              </a:rPr>
              <a:t> 520 </a:t>
            </a:r>
            <a:r>
              <a:rPr lang="cs-CZ" dirty="0" smtClean="0"/>
              <a:t>g			68 kg = </a:t>
            </a:r>
            <a:r>
              <a:rPr lang="cs-CZ" dirty="0" smtClean="0">
                <a:solidFill>
                  <a:srgbClr val="FF0000"/>
                </a:solidFill>
              </a:rPr>
              <a:t>68 000 000mg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4290"/>
            <a:ext cx="8712968" cy="6167038"/>
          </a:xfrm>
        </p:spPr>
        <p:txBody>
          <a:bodyPr>
            <a:normAutofit fontScale="92500" lnSpcReduction="10000"/>
          </a:bodyPr>
          <a:lstStyle/>
          <a:p>
            <a:pPr marL="0" algn="just">
              <a:buNone/>
            </a:pPr>
            <a:r>
              <a:rPr lang="cs-CZ" sz="2400" b="1" u="sng" dirty="0" smtClean="0"/>
              <a:t>Anotace:</a:t>
            </a:r>
          </a:p>
          <a:p>
            <a:pPr marL="0" algn="just">
              <a:buNone/>
            </a:pPr>
            <a:r>
              <a:rPr lang="cs-CZ" sz="2400" dirty="0" smtClean="0"/>
              <a:t>V této prezentaci se žáci seznámí s novou fyzikální veličinou hmotností. Na začátku definujeme hmotnost, označení, jednotky a měřidla. Učitel ukáže žákům jednotlivá měřidla hmotnosti. Žáci u každého měřidla určují použití. Dále si žáci procvičují vztahy mezi převody jednotek hmotnosti. Otázky na závěr žáci samostatně vyřeší do sešitu. Kontrola probíhá na interaktivní tabuli.</a:t>
            </a:r>
          </a:p>
          <a:p>
            <a:pPr algn="just">
              <a:buNone/>
            </a:pPr>
            <a:endParaRPr lang="cs-CZ" sz="2400" b="1" u="sng" dirty="0" smtClean="0"/>
          </a:p>
          <a:p>
            <a:pPr algn="just">
              <a:buNone/>
            </a:pPr>
            <a:r>
              <a:rPr lang="cs-CZ" sz="2400" b="1" u="sng" dirty="0" smtClean="0"/>
              <a:t>Použitá literatura:</a:t>
            </a:r>
          </a:p>
          <a:p>
            <a:pPr algn="just">
              <a:buNone/>
            </a:pPr>
            <a:r>
              <a:rPr lang="cs-CZ" sz="2400" dirty="0" smtClean="0"/>
              <a:t>Doc. RNDr. Růžena Kolářová, CSc. , PaedDr. Jiří </a:t>
            </a:r>
            <a:r>
              <a:rPr lang="cs-CZ" sz="2400" dirty="0" err="1" smtClean="0"/>
              <a:t>Bohuněk</a:t>
            </a:r>
            <a:r>
              <a:rPr lang="cs-CZ" sz="2400" dirty="0" smtClean="0"/>
              <a:t>: </a:t>
            </a:r>
          </a:p>
          <a:p>
            <a:pPr marL="0" algn="just">
              <a:buNone/>
            </a:pPr>
            <a:r>
              <a:rPr lang="cs-CZ" sz="2400" dirty="0" smtClean="0"/>
              <a:t>Fyzika pro 6. ročník základní školy, 2. vydání 2003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159 stran, ISBN 80-7196-246-5</a:t>
            </a:r>
          </a:p>
          <a:p>
            <a:pPr algn="just">
              <a:buNone/>
            </a:pPr>
            <a:r>
              <a:rPr lang="cs-CZ" sz="2400" dirty="0" smtClean="0"/>
              <a:t>Foto: archiv autora</a:t>
            </a:r>
          </a:p>
          <a:p>
            <a:pPr>
              <a:buNone/>
            </a:pPr>
            <a:r>
              <a:rPr lang="cs-CZ" sz="2400" dirty="0" smtClean="0"/>
              <a:t>Citace obrazového materiálu:</a:t>
            </a:r>
          </a:p>
          <a:p>
            <a:pPr>
              <a:buNone/>
            </a:pPr>
            <a:r>
              <a:rPr lang="cs-CZ" sz="2400" dirty="0" smtClean="0"/>
              <a:t>Dostupný pod licencí GNU Free </a:t>
            </a:r>
            <a:r>
              <a:rPr lang="cs-CZ" sz="2400" dirty="0" err="1" smtClean="0"/>
              <a:t>Documentation</a:t>
            </a:r>
            <a:r>
              <a:rPr lang="cs-CZ" sz="2400" dirty="0" smtClean="0"/>
              <a:t> </a:t>
            </a:r>
            <a:r>
              <a:rPr lang="cs-CZ" sz="2400" dirty="0" err="1" smtClean="0"/>
              <a:t>License</a:t>
            </a:r>
            <a:endParaRPr lang="cs-CZ" sz="2400" dirty="0" smtClean="0"/>
          </a:p>
          <a:p>
            <a:pPr algn="just">
              <a:buNone/>
            </a:pPr>
            <a:r>
              <a:rPr lang="cs-CZ" sz="2400" smtClean="0">
                <a:hlinkClick r:id="rId2"/>
              </a:rPr>
              <a:t>http</a:t>
            </a:r>
            <a:r>
              <a:rPr lang="cs-CZ" sz="2400" dirty="0" smtClean="0">
                <a:hlinkClick r:id="rId2"/>
              </a:rPr>
              <a:t>://cs.wikipedia.org/wiki/Soubor:Balance_roberval_30kg.jpg</a:t>
            </a:r>
            <a:endParaRPr lang="cs-CZ" sz="2400" dirty="0" smtClean="0"/>
          </a:p>
          <a:p>
            <a:pPr algn="just">
              <a:buNone/>
            </a:pPr>
            <a:r>
              <a:rPr lang="cs-CZ" sz="2400" dirty="0" smtClean="0">
                <a:hlinkClick r:id="rId3"/>
              </a:rPr>
              <a:t>http://cs.wikipedia.org/wiki/Soubor:Vaha_KERN_-_PEJ_2200-2M_-_03.jpg</a:t>
            </a:r>
            <a:endParaRPr lang="cs-CZ" sz="2400" dirty="0" smtClean="0"/>
          </a:p>
          <a:p>
            <a:pPr algn="just">
              <a:buNone/>
            </a:pPr>
            <a:endParaRPr lang="cs-CZ" sz="2400" dirty="0" smtClean="0"/>
          </a:p>
          <a:p>
            <a:pPr>
              <a:buNone/>
            </a:pPr>
            <a:endParaRPr lang="cs-CZ" sz="2800" b="1" u="sng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endParaRPr lang="cs-CZ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2614</TotalTime>
  <Words>324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HMOTNOST</vt:lpstr>
      <vt:lpstr>Snímek 2</vt:lpstr>
      <vt:lpstr>Hmotnost</vt:lpstr>
      <vt:lpstr>Hmotnost</vt:lpstr>
      <vt:lpstr>Měřidla hmotnosti</vt:lpstr>
      <vt:lpstr>Snímek 6</vt:lpstr>
      <vt:lpstr>Procvičení</vt:lpstr>
      <vt:lpstr>Procvičení- řešení</vt:lpstr>
      <vt:lpstr>Otázky na závěr</vt:lpstr>
      <vt:lpstr>Snímek 10</vt:lpstr>
      <vt:lpstr>Otázky na závěr- řešení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Hmotnost</dc:title>
  <dc:creator>Vaclav</dc:creator>
  <cp:lastModifiedBy>Dum</cp:lastModifiedBy>
  <cp:revision>42</cp:revision>
  <dcterms:created xsi:type="dcterms:W3CDTF">2012-07-27T07:11:00Z</dcterms:created>
  <dcterms:modified xsi:type="dcterms:W3CDTF">2012-12-01T16:57:00Z</dcterms:modified>
</cp:coreProperties>
</file>