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921F7E-E8B5-4929-BDB9-43DDFBC98017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603062-DFB6-4E0C-BFFC-FFC46E0B3C8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6497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603062-DFB6-4E0C-BFFC-FFC46E0B3C8D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03235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603062-DFB6-4E0C-BFFC-FFC46E0B3C8D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6147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4320479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effectLst/>
              </a:rPr>
              <a:t>Název školy: ZŠ Varnsdorf, Edisonova 2821, okres Děčín, příspěvková organizace</a:t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Jazyk a jazyková komunikace, Anglický jazyk, Minulý čas prostý pravidelných i nepravidelných sloves</a:t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Autor: Michaela Galbavá, DiS.</a:t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Název materiálu: </a:t>
            </a:r>
            <a:r>
              <a:rPr lang="cs-CZ" sz="2400" b="1" dirty="0" smtClean="0">
                <a:effectLst/>
              </a:rPr>
              <a:t>VY_22_INOVACE_09/I.SADA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b="1" dirty="0" smtClean="0">
                <a:effectLst/>
              </a:rPr>
              <a:t>Anotace: </a:t>
            </a:r>
            <a:r>
              <a:rPr lang="cs-CZ" sz="2400" dirty="0" smtClean="0">
                <a:effectLst/>
              </a:rPr>
              <a:t>Prezentace je určena pro žáky II.stupně ZŠ, slouží k </a:t>
            </a:r>
            <a:r>
              <a:rPr lang="cs-CZ" sz="2400" dirty="0" smtClean="0">
                <a:effectLst/>
              </a:rPr>
              <a:t>výkladu a opakování </a:t>
            </a:r>
            <a:r>
              <a:rPr lang="cs-CZ" sz="2400" dirty="0" smtClean="0">
                <a:effectLst/>
              </a:rPr>
              <a:t>minulého času prostého,  </a:t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Období: září – prosinec 2011</a:t>
            </a:r>
            <a:endParaRPr lang="cs-CZ" sz="2400" dirty="0">
              <a:effectLst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192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3561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3107431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effectLst/>
              </a:rPr>
              <a:t>Past simple</a:t>
            </a:r>
            <a:br>
              <a:rPr lang="cs-CZ" sz="3600" dirty="0" smtClean="0">
                <a:solidFill>
                  <a:schemeClr val="tx1"/>
                </a:solidFill>
                <a:effectLst/>
              </a:rPr>
            </a:br>
            <a:r>
              <a:rPr lang="cs-CZ" sz="3600" dirty="0" smtClean="0">
                <a:solidFill>
                  <a:schemeClr val="tx1"/>
                </a:solidFill>
                <a:effectLst/>
              </a:rPr>
              <a:t> of regular and irregular verbs</a:t>
            </a:r>
            <a:endParaRPr lang="cs-CZ" sz="3600" dirty="0">
              <a:solidFill>
                <a:schemeClr val="tx1"/>
              </a:solidFill>
              <a:effectLst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59896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sz="3200" dirty="0" smtClean="0">
                <a:solidFill>
                  <a:srgbClr val="0070C0"/>
                </a:solidFill>
                <a:effectLst/>
                <a:latin typeface="+mj-lt"/>
              </a:rPr>
              <a:t>The simple past</a:t>
            </a:r>
            <a:endParaRPr lang="cs-CZ" sz="3200" dirty="0">
              <a:solidFill>
                <a:srgbClr val="0070C0"/>
              </a:solidFill>
              <a:effectLst/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350402"/>
            <a:ext cx="8229600" cy="4525963"/>
          </a:xfrm>
        </p:spPr>
        <p:txBody>
          <a:bodyPr/>
          <a:lstStyle/>
          <a:p>
            <a:pPr marL="0" lvl="0" indent="0" hangingPunct="0">
              <a:buClr>
                <a:srgbClr val="000000"/>
              </a:buClr>
              <a:buSzPct val="45000"/>
              <a:buFont typeface="StarSymbol"/>
              <a:buChar char="●"/>
            </a:pPr>
            <a:r>
              <a:rPr lang="cs-CZ" dirty="0" smtClean="0"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 Use </a:t>
            </a:r>
            <a:r>
              <a:rPr lang="cs-CZ" dirty="0"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the Simple Past to express the idea that an action started and finished at a specific time in the past</a:t>
            </a:r>
            <a:r>
              <a:rPr lang="cs-CZ" dirty="0" smtClean="0"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.</a:t>
            </a:r>
          </a:p>
          <a:p>
            <a:pPr marL="0" lvl="0" indent="0" algn="ctr" hangingPunct="0">
              <a:buClr>
                <a:srgbClr val="000000"/>
              </a:buClr>
              <a:buSzPct val="45000"/>
              <a:buNone/>
            </a:pPr>
            <a:r>
              <a:rPr lang="cs-CZ" dirty="0"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 </a:t>
            </a:r>
          </a:p>
        </p:txBody>
      </p:sp>
      <p:sp>
        <p:nvSpPr>
          <p:cNvPr id="8" name="Volný tvar 7"/>
          <p:cNvSpPr/>
          <p:nvPr/>
        </p:nvSpPr>
        <p:spPr>
          <a:xfrm>
            <a:off x="1979888" y="4454806"/>
            <a:ext cx="5040560" cy="360000"/>
          </a:xfrm>
          <a:custGeom>
            <a:avLst>
              <a:gd name="f0" fmla="val 4300"/>
              <a:gd name="f1" fmla="val 5400"/>
            </a:avLst>
            <a:gdLst>
              <a:gd name="f2" fmla="val w"/>
              <a:gd name="f3" fmla="val h"/>
              <a:gd name="f4" fmla="val 0"/>
              <a:gd name="f5" fmla="val 21600"/>
              <a:gd name="f6" fmla="val 10800"/>
              <a:gd name="f7" fmla="*/ f2 1 21600"/>
              <a:gd name="f8" fmla="*/ f3 1 21600"/>
              <a:gd name="f9" fmla="pin 0 f0 10800"/>
              <a:gd name="f10" fmla="pin 0 f1 10800"/>
              <a:gd name="f11" fmla="val f9"/>
              <a:gd name="f12" fmla="val f10"/>
              <a:gd name="f13" fmla="+- 21600 0 f9"/>
              <a:gd name="f14" fmla="+- 21600 0 f10"/>
              <a:gd name="f15" fmla="+- 10800 0 f10"/>
              <a:gd name="f16" fmla="*/ f9 f7 1"/>
              <a:gd name="f17" fmla="*/ f10 f8 1"/>
              <a:gd name="f18" fmla="*/ f9 f15 1"/>
              <a:gd name="f19" fmla="*/ f14 f8 1"/>
              <a:gd name="f20" fmla="*/ f12 f8 1"/>
              <a:gd name="f21" fmla="*/ f18 1 10800"/>
              <a:gd name="f22" fmla="+- 21600 0 f21"/>
              <a:gd name="f23" fmla="*/ f21 f7 1"/>
              <a:gd name="f24" fmla="*/ f22 f7 1"/>
            </a:gdLst>
            <a:ahLst>
              <a:ahXY gdRefX="f0" minX="f4" maxX="f6" gdRefY="f1" minY="f4" maxY="f6">
                <a:pos x="f16" y="f1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3" t="f20" r="f24" b="f19"/>
            <a:pathLst>
              <a:path w="21600" h="21600">
                <a:moveTo>
                  <a:pt x="f4" y="f6"/>
                </a:moveTo>
                <a:lnTo>
                  <a:pt x="f11" y="f4"/>
                </a:lnTo>
                <a:lnTo>
                  <a:pt x="f11" y="f12"/>
                </a:lnTo>
                <a:lnTo>
                  <a:pt x="f13" y="f12"/>
                </a:lnTo>
                <a:lnTo>
                  <a:pt x="f13" y="f4"/>
                </a:lnTo>
                <a:lnTo>
                  <a:pt x="f5" y="f6"/>
                </a:lnTo>
                <a:lnTo>
                  <a:pt x="f13" y="f5"/>
                </a:lnTo>
                <a:lnTo>
                  <a:pt x="f13" y="f14"/>
                </a:lnTo>
                <a:lnTo>
                  <a:pt x="f11" y="f14"/>
                </a:lnTo>
                <a:lnTo>
                  <a:pt x="f11" y="f5"/>
                </a:lnTo>
                <a:close/>
              </a:path>
            </a:pathLst>
          </a:custGeom>
          <a:solidFill>
            <a:srgbClr val="00B8FF"/>
          </a:solidFill>
          <a:ln w="0">
            <a:solidFill>
              <a:srgbClr val="000000"/>
            </a:solidFill>
            <a:prstDash val="solid"/>
            <a:tailEnd type="arrow"/>
          </a:ln>
        </p:spPr>
        <p:txBody>
          <a:bodyPr vert="horz" lIns="0" tIns="0" rIns="0" bIns="0" anchor="ctr" anchorCtr="0" compatLnSpc="0"/>
          <a:lstStyle/>
          <a:p>
            <a:pPr marL="0" marR="0" lvl="0" indent="0" algn="l" rtl="0" hangingPunct="0">
              <a:lnSpc>
                <a:spcPct val="100000"/>
              </a:lnSpc>
              <a:buNone/>
              <a:tabLst/>
            </a:pPr>
            <a:endParaRPr lang="cs-CZ" sz="2400" b="0" i="0" u="none" strike="noStrike" dirty="0">
              <a:ln>
                <a:noFill/>
              </a:ln>
              <a:solidFill>
                <a:srgbClr val="000000"/>
              </a:solidFill>
              <a:latin typeface="Albany" pitchFamily="34"/>
              <a:ea typeface="HG Mincho Light J" pitchFamily="2"/>
              <a:cs typeface="Arial Unicode MS" pitchFamily="2"/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4320168" y="2803384"/>
            <a:ext cx="360000" cy="1831422"/>
          </a:xfrm>
          <a:custGeom>
            <a:avLst>
              <a:gd name="f0" fmla="val 5400"/>
              <a:gd name="f1" fmla="val 5400"/>
            </a:avLst>
            <a:gdLst>
              <a:gd name="f2" fmla="val w"/>
              <a:gd name="f3" fmla="val h"/>
              <a:gd name="f4" fmla="val 0"/>
              <a:gd name="f5" fmla="val 21600"/>
              <a:gd name="f6" fmla="val 10800"/>
              <a:gd name="f7" fmla="*/ f2 1 21600"/>
              <a:gd name="f8" fmla="*/ f3 1 21600"/>
              <a:gd name="f9" fmla="pin 0 f1 10800"/>
              <a:gd name="f10" fmla="pin 0 f0 21600"/>
              <a:gd name="f11" fmla="val f9"/>
              <a:gd name="f12" fmla="val f10"/>
              <a:gd name="f13" fmla="+- 21600 0 f9"/>
              <a:gd name="f14" fmla="*/ f9 f7 1"/>
              <a:gd name="f15" fmla="*/ f10 f8 1"/>
              <a:gd name="f16" fmla="*/ 21600 f8 1"/>
              <a:gd name="f17" fmla="*/ f12 f11 1"/>
              <a:gd name="f18" fmla="*/ f11 f7 1"/>
              <a:gd name="f19" fmla="*/ f13 f7 1"/>
              <a:gd name="f20" fmla="*/ f17 1 10800"/>
              <a:gd name="f21" fmla="+- f12 0 f20"/>
              <a:gd name="f22" fmla="*/ f21 f8 1"/>
            </a:gdLst>
            <a:ahLst>
              <a:ahXY gdRefX="f1" minX="f4" maxX="f6" gdRefY="f0" minY="f4" maxY="f5">
                <a:pos x="f14" y="f15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2" r="f19" b="f16"/>
            <a:pathLst>
              <a:path w="21600" h="21600">
                <a:moveTo>
                  <a:pt x="f11" y="f5"/>
                </a:moveTo>
                <a:lnTo>
                  <a:pt x="f11" y="f12"/>
                </a:lnTo>
                <a:lnTo>
                  <a:pt x="f4" y="f12"/>
                </a:lnTo>
                <a:lnTo>
                  <a:pt x="f6" y="f4"/>
                </a:lnTo>
                <a:lnTo>
                  <a:pt x="f5" y="f12"/>
                </a:lnTo>
                <a:lnTo>
                  <a:pt x="f13" y="f12"/>
                </a:lnTo>
                <a:lnTo>
                  <a:pt x="f13" y="f5"/>
                </a:lnTo>
                <a:close/>
              </a:path>
            </a:pathLst>
          </a:custGeom>
          <a:solidFill>
            <a:srgbClr val="00B8FF"/>
          </a:solidFill>
          <a:ln w="0">
            <a:solidFill>
              <a:srgbClr val="000000"/>
            </a:solidFill>
            <a:prstDash val="solid"/>
            <a:tailEnd type="arrow"/>
          </a:ln>
        </p:spPr>
        <p:txBody>
          <a:bodyPr vert="horz" lIns="0" tIns="0" rIns="0" bIns="0" anchor="ctr" anchorCtr="0" compatLnSpc="0"/>
          <a:lstStyle/>
          <a:p>
            <a:pPr marL="0" marR="0" lvl="0" indent="0" algn="l" rtl="0" hangingPunct="0">
              <a:lnSpc>
                <a:spcPct val="100000"/>
              </a:lnSpc>
              <a:buNone/>
              <a:tabLst/>
            </a:pPr>
            <a:endParaRPr lang="cs-CZ" sz="2400" b="0" i="0" u="none" strike="noStrike" dirty="0">
              <a:ln>
                <a:noFill/>
              </a:ln>
              <a:solidFill>
                <a:srgbClr val="000000"/>
              </a:solidFill>
              <a:latin typeface="Albany" pitchFamily="34"/>
              <a:ea typeface="HG Mincho Light J" pitchFamily="2"/>
              <a:cs typeface="Arial Unicode MS" pitchFamily="2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3824806"/>
            <a:ext cx="835292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8" hangingPunct="0">
              <a:buClr>
                <a:srgbClr val="000000"/>
              </a:buClr>
              <a:buSzPct val="45000"/>
            </a:pPr>
            <a:r>
              <a:rPr lang="en-US" sz="3200" dirty="0" smtClean="0"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    </a:t>
            </a:r>
            <a:r>
              <a:rPr lang="cs-CZ" sz="3200" dirty="0" smtClean="0"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                        </a:t>
            </a:r>
            <a:r>
              <a:rPr lang="el-GR" sz="3200" dirty="0" smtClean="0">
                <a:solidFill>
                  <a:srgbClr val="000000"/>
                </a:solidFill>
                <a:latin typeface="Trebuchet MS"/>
                <a:ea typeface="HG Mincho Light J" pitchFamily="2"/>
                <a:cs typeface="Arial Unicode MS" pitchFamily="2"/>
              </a:rPr>
              <a:t>Χ</a:t>
            </a:r>
            <a:endParaRPr lang="cs-CZ" sz="3200" dirty="0">
              <a:solidFill>
                <a:srgbClr val="000000"/>
              </a:solidFill>
              <a:latin typeface="Albany" pitchFamily="34"/>
              <a:ea typeface="HG Mincho Light J" pitchFamily="2"/>
              <a:cs typeface="Arial Unicode MS" pitchFamily="2"/>
            </a:endParaRPr>
          </a:p>
          <a:p>
            <a:pPr marL="0" lvl="8" hangingPunct="0">
              <a:buClr>
                <a:srgbClr val="000000"/>
              </a:buClr>
              <a:buSzPct val="45000"/>
              <a:buFont typeface="StarSymbol"/>
              <a:buChar char="●"/>
            </a:pPr>
            <a:endParaRPr lang="cs-CZ" sz="2400" dirty="0" smtClean="0">
              <a:solidFill>
                <a:srgbClr val="000000"/>
              </a:solidFill>
              <a:latin typeface="Albany" pitchFamily="34"/>
              <a:ea typeface="HG Mincho Light J" pitchFamily="2"/>
              <a:cs typeface="Arial Unicode MS" pitchFamily="2"/>
            </a:endParaRPr>
          </a:p>
          <a:p>
            <a:pPr marL="0" lvl="8" hangingPunct="0">
              <a:buClr>
                <a:srgbClr val="000000"/>
              </a:buClr>
              <a:buSzPct val="45000"/>
              <a:buFont typeface="StarSymbol"/>
              <a:buChar char="●"/>
            </a:pPr>
            <a:endParaRPr lang="cs-CZ" sz="2400" dirty="0">
              <a:solidFill>
                <a:srgbClr val="000000"/>
              </a:solidFill>
              <a:latin typeface="Albany" pitchFamily="34"/>
              <a:ea typeface="HG Mincho Light J" pitchFamily="2"/>
              <a:cs typeface="Arial Unicode MS" pitchFamily="2"/>
            </a:endParaRPr>
          </a:p>
          <a:p>
            <a:pPr marL="0" lvl="8" hangingPunct="0">
              <a:buClr>
                <a:srgbClr val="000000"/>
              </a:buClr>
              <a:buSzPct val="45000"/>
            </a:pPr>
            <a:r>
              <a:rPr lang="cs-CZ" sz="2400" dirty="0" smtClean="0"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       </a:t>
            </a:r>
            <a:r>
              <a:rPr lang="en-US" sz="2400" dirty="0" smtClean="0"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   </a:t>
            </a:r>
            <a:r>
              <a:rPr lang="cs-CZ" sz="2400" dirty="0" smtClean="0"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      Past 	</a:t>
            </a:r>
            <a:r>
              <a:rPr lang="cs-CZ" sz="2400" dirty="0"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	</a:t>
            </a:r>
            <a:r>
              <a:rPr lang="cs-CZ" sz="2400" dirty="0" smtClean="0"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 Present</a:t>
            </a:r>
            <a:r>
              <a:rPr lang="cs-CZ" sz="2400" dirty="0"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		</a:t>
            </a:r>
            <a:r>
              <a:rPr lang="cs-CZ" sz="2400" dirty="0" smtClean="0"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Future</a:t>
            </a:r>
            <a:endParaRPr lang="cs-CZ" sz="2400" dirty="0">
              <a:solidFill>
                <a:srgbClr val="000000"/>
              </a:solidFill>
              <a:latin typeface="Albany" pitchFamily="34"/>
              <a:ea typeface="HG Mincho Light J" pitchFamily="2"/>
              <a:cs typeface="Arial Unicode MS" pitchFamily="2"/>
            </a:endParaRPr>
          </a:p>
          <a:p>
            <a:pPr marL="0" lvl="8" hangingPunct="0">
              <a:buClr>
                <a:srgbClr val="000000"/>
              </a:buClr>
              <a:buSzPct val="45000"/>
              <a:buFont typeface="StarSymbol"/>
              <a:buChar char="●"/>
            </a:pPr>
            <a:endParaRPr lang="cs-CZ" sz="2400" dirty="0">
              <a:solidFill>
                <a:srgbClr val="000000"/>
              </a:solidFill>
              <a:latin typeface="Albany" pitchFamily="34"/>
              <a:ea typeface="HG Mincho Light J" pitchFamily="2"/>
              <a:cs typeface="Arial Unicode MS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42698710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cs-CZ" sz="3200" dirty="0">
                <a:solidFill>
                  <a:srgbClr val="0070C0"/>
                </a:solidFill>
                <a:effectLst/>
                <a:latin typeface="+mj-lt"/>
              </a:rPr>
              <a:t>The simple past</a:t>
            </a:r>
            <a:endParaRPr lang="cs-CZ" sz="3200" dirty="0">
              <a:effectLst/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</a:rPr>
              <a:t>Irregular verbs</a:t>
            </a:r>
            <a:endParaRPr lang="en-US" b="1" u="sng" dirty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hese </a:t>
            </a:r>
            <a:r>
              <a:rPr lang="cs-CZ" dirty="0">
                <a:solidFill>
                  <a:schemeClr val="tx1"/>
                </a:solidFill>
              </a:rPr>
              <a:t>are not regular (the past simple doesn´t end -ed</a:t>
            </a:r>
            <a:r>
              <a:rPr lang="cs-CZ" dirty="0" smtClean="0">
                <a:solidFill>
                  <a:schemeClr val="tx1"/>
                </a:solidFill>
              </a:rPr>
              <a:t>).</a:t>
            </a:r>
            <a:r>
              <a:rPr lang="en-US" dirty="0" smtClean="0">
                <a:solidFill>
                  <a:schemeClr val="tx1"/>
                </a:solidFill>
              </a:rPr>
              <a:t> It exists the list of irregular verbs.</a:t>
            </a:r>
            <a:endParaRPr lang="en-US" i="1" dirty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We have to learn them. 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For example:</a:t>
            </a:r>
          </a:p>
          <a:p>
            <a:pPr marL="0" indent="0" algn="ctr">
              <a:buNone/>
            </a:pPr>
            <a:r>
              <a:rPr lang="en-US" dirty="0" smtClean="0">
                <a:solidFill>
                  <a:schemeClr val="tx1"/>
                </a:solidFill>
              </a:rPr>
              <a:t>‘go' </a:t>
            </a:r>
            <a:r>
              <a:rPr lang="en-US" dirty="0">
                <a:solidFill>
                  <a:schemeClr val="tx1"/>
                </a:solidFill>
                <a:latin typeface="Trebuchet MS"/>
              </a:rPr>
              <a:t>=&gt;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smtClean="0">
                <a:solidFill>
                  <a:schemeClr val="tx1"/>
                </a:solidFill>
              </a:rPr>
              <a:t>‘went‘</a:t>
            </a:r>
          </a:p>
          <a:p>
            <a:pPr marL="0" indent="0" algn="ctr">
              <a:buNone/>
            </a:pPr>
            <a:r>
              <a:rPr lang="en-US" dirty="0" smtClean="0">
                <a:solidFill>
                  <a:schemeClr val="tx1"/>
                </a:solidFill>
              </a:rPr>
              <a:t>‘buy' </a:t>
            </a:r>
            <a:r>
              <a:rPr lang="en-US" dirty="0">
                <a:solidFill>
                  <a:schemeClr val="tx1"/>
                </a:solidFill>
                <a:latin typeface="Trebuchet MS"/>
              </a:rPr>
              <a:t>=&gt;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smtClean="0">
                <a:solidFill>
                  <a:schemeClr val="tx1"/>
                </a:solidFill>
              </a:rPr>
              <a:t>‘bought‘</a:t>
            </a:r>
            <a:endParaRPr lang="en-US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US" dirty="0" smtClean="0">
                <a:solidFill>
                  <a:schemeClr val="tx1"/>
                </a:solidFill>
              </a:rPr>
              <a:t>‘be' </a:t>
            </a:r>
            <a:r>
              <a:rPr lang="en-US" dirty="0">
                <a:solidFill>
                  <a:schemeClr val="tx1"/>
                </a:solidFill>
                <a:latin typeface="Trebuchet MS"/>
              </a:rPr>
              <a:t>=&gt;</a:t>
            </a:r>
            <a:r>
              <a:rPr lang="en-US" dirty="0">
                <a:solidFill>
                  <a:schemeClr val="tx1"/>
                </a:solidFill>
              </a:rPr>
              <a:t> ‘</a:t>
            </a:r>
            <a:r>
              <a:rPr lang="en-US" dirty="0" smtClean="0">
                <a:solidFill>
                  <a:schemeClr val="tx1"/>
                </a:solidFill>
              </a:rPr>
              <a:t>was/were‘</a:t>
            </a: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268760"/>
            <a:ext cx="4041648" cy="485772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</a:rPr>
              <a:t>Regular verbs</a:t>
            </a:r>
            <a:endParaRPr lang="cs-CZ" b="1" u="sng" dirty="0">
              <a:solidFill>
                <a:schemeClr val="tx1"/>
              </a:solidFill>
            </a:endParaRPr>
          </a:p>
          <a:p>
            <a:r>
              <a:rPr lang="en-US" sz="2600" dirty="0">
                <a:solidFill>
                  <a:schemeClr val="tx1"/>
                </a:solidFill>
              </a:rPr>
              <a:t>We usually make the positive by adding </a:t>
            </a:r>
            <a:r>
              <a:rPr lang="en-US" sz="2600" dirty="0">
                <a:solidFill>
                  <a:srgbClr val="0070C0"/>
                </a:solidFill>
              </a:rPr>
              <a:t>'-ed' </a:t>
            </a:r>
            <a:r>
              <a:rPr lang="en-US" sz="2600" dirty="0">
                <a:solidFill>
                  <a:schemeClr val="tx1"/>
                </a:solidFill>
              </a:rPr>
              <a:t>to the infinitive. </a:t>
            </a:r>
            <a:endParaRPr lang="cs-CZ" sz="2600" dirty="0" smtClean="0">
              <a:solidFill>
                <a:schemeClr val="tx1"/>
              </a:solidFill>
            </a:endParaRPr>
          </a:p>
          <a:p>
            <a:r>
              <a:rPr lang="en-US" sz="2600" dirty="0" smtClean="0">
                <a:solidFill>
                  <a:schemeClr val="tx1"/>
                </a:solidFill>
              </a:rPr>
              <a:t>For example:</a:t>
            </a:r>
          </a:p>
          <a:p>
            <a:pPr marL="0" indent="0" algn="ctr">
              <a:buNone/>
            </a:pPr>
            <a:r>
              <a:rPr lang="en-US" sz="2600" dirty="0" smtClean="0">
                <a:solidFill>
                  <a:schemeClr val="tx1"/>
                </a:solidFill>
              </a:rPr>
              <a:t>'play</a:t>
            </a:r>
            <a:r>
              <a:rPr lang="en-US" sz="2600" dirty="0">
                <a:solidFill>
                  <a:schemeClr val="tx1"/>
                </a:solidFill>
              </a:rPr>
              <a:t>' </a:t>
            </a:r>
            <a:r>
              <a:rPr lang="en-US" sz="2600" dirty="0" smtClean="0">
                <a:solidFill>
                  <a:schemeClr val="tx1"/>
                </a:solidFill>
                <a:latin typeface="Trebuchet MS"/>
              </a:rPr>
              <a:t>=&gt;</a:t>
            </a:r>
            <a:r>
              <a:rPr lang="en-US" sz="2600" dirty="0" smtClean="0">
                <a:solidFill>
                  <a:schemeClr val="tx1"/>
                </a:solidFill>
              </a:rPr>
              <a:t> 'played‘</a:t>
            </a:r>
          </a:p>
          <a:p>
            <a:pPr marL="0" indent="0" algn="ctr">
              <a:buNone/>
            </a:pPr>
            <a:r>
              <a:rPr lang="en-US" sz="2600" dirty="0" smtClean="0">
                <a:solidFill>
                  <a:schemeClr val="tx1"/>
                </a:solidFill>
              </a:rPr>
              <a:t>‘watch </a:t>
            </a:r>
            <a:r>
              <a:rPr lang="en-US" sz="2600" dirty="0">
                <a:solidFill>
                  <a:schemeClr val="tx1"/>
                </a:solidFill>
                <a:latin typeface="Trebuchet MS"/>
              </a:rPr>
              <a:t>=&gt;</a:t>
            </a:r>
            <a:r>
              <a:rPr lang="en-US" sz="2600" dirty="0">
                <a:solidFill>
                  <a:schemeClr val="tx1"/>
                </a:solidFill>
              </a:rPr>
              <a:t> </a:t>
            </a:r>
            <a:r>
              <a:rPr lang="en-US" sz="2600" dirty="0" smtClean="0">
                <a:solidFill>
                  <a:schemeClr val="tx1"/>
                </a:solidFill>
              </a:rPr>
              <a:t>‘watched</a:t>
            </a:r>
            <a:r>
              <a:rPr lang="en-US" sz="2600" dirty="0">
                <a:solidFill>
                  <a:schemeClr val="tx1"/>
                </a:solidFill>
              </a:rPr>
              <a:t>'</a:t>
            </a:r>
            <a:endParaRPr lang="cs-CZ" sz="2600" b="1" u="sng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US" sz="2600" dirty="0" smtClean="0">
                <a:solidFill>
                  <a:schemeClr val="tx1"/>
                </a:solidFill>
              </a:rPr>
              <a:t>‘cook' </a:t>
            </a:r>
            <a:r>
              <a:rPr lang="en-US" sz="2600" dirty="0">
                <a:solidFill>
                  <a:schemeClr val="tx1"/>
                </a:solidFill>
                <a:latin typeface="Trebuchet MS"/>
              </a:rPr>
              <a:t>=&gt;</a:t>
            </a:r>
            <a:r>
              <a:rPr lang="en-US" sz="2600" dirty="0">
                <a:solidFill>
                  <a:schemeClr val="tx1"/>
                </a:solidFill>
              </a:rPr>
              <a:t> </a:t>
            </a:r>
            <a:r>
              <a:rPr lang="en-US" sz="2600" dirty="0" smtClean="0">
                <a:solidFill>
                  <a:schemeClr val="tx1"/>
                </a:solidFill>
              </a:rPr>
              <a:t>‘cooked</a:t>
            </a:r>
            <a:r>
              <a:rPr lang="en-US" sz="2600" dirty="0">
                <a:solidFill>
                  <a:schemeClr val="tx1"/>
                </a:solidFill>
              </a:rPr>
              <a:t>'</a:t>
            </a:r>
            <a:endParaRPr lang="cs-CZ" sz="2600" b="1" u="sng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US" sz="2600" dirty="0" smtClean="0">
                <a:solidFill>
                  <a:schemeClr val="tx1"/>
                </a:solidFill>
              </a:rPr>
              <a:t>‘listen' </a:t>
            </a:r>
            <a:r>
              <a:rPr lang="en-US" sz="2600" dirty="0">
                <a:solidFill>
                  <a:schemeClr val="tx1"/>
                </a:solidFill>
                <a:latin typeface="Trebuchet MS"/>
              </a:rPr>
              <a:t>=&gt;</a:t>
            </a:r>
            <a:r>
              <a:rPr lang="en-US" sz="2600" dirty="0">
                <a:solidFill>
                  <a:schemeClr val="tx1"/>
                </a:solidFill>
              </a:rPr>
              <a:t> </a:t>
            </a:r>
            <a:r>
              <a:rPr lang="en-US" sz="2600" dirty="0" smtClean="0">
                <a:solidFill>
                  <a:schemeClr val="tx1"/>
                </a:solidFill>
              </a:rPr>
              <a:t>‘listened‘</a:t>
            </a:r>
            <a:endParaRPr lang="en-US" sz="2600" b="1" u="sng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2600" u="sng" dirty="0" smtClean="0">
                <a:solidFill>
                  <a:schemeClr val="tx1"/>
                </a:solidFill>
              </a:rPr>
              <a:t>Spelling </a:t>
            </a:r>
            <a:r>
              <a:rPr lang="cs-CZ" sz="2600" u="sng" dirty="0">
                <a:solidFill>
                  <a:schemeClr val="tx1"/>
                </a:solidFill>
              </a:rPr>
              <a:t>of regular verbs:</a:t>
            </a:r>
            <a:endParaRPr lang="en-US" sz="2600" u="sng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en-US" sz="2600" dirty="0">
                <a:solidFill>
                  <a:schemeClr val="tx1"/>
                </a:solidFill>
              </a:rPr>
              <a:t>	‘tr</a:t>
            </a:r>
            <a:r>
              <a:rPr lang="en-US" sz="2600" dirty="0">
                <a:solidFill>
                  <a:srgbClr val="FF0000"/>
                </a:solidFill>
              </a:rPr>
              <a:t>y</a:t>
            </a:r>
            <a:r>
              <a:rPr lang="en-US" sz="2600" dirty="0">
                <a:solidFill>
                  <a:schemeClr val="tx1"/>
                </a:solidFill>
              </a:rPr>
              <a:t>' </a:t>
            </a:r>
            <a:r>
              <a:rPr lang="en-US" sz="2600" dirty="0">
                <a:solidFill>
                  <a:schemeClr val="tx1"/>
                </a:solidFill>
                <a:latin typeface="Trebuchet MS"/>
              </a:rPr>
              <a:t>=&gt;</a:t>
            </a:r>
            <a:r>
              <a:rPr lang="en-US" sz="2600" dirty="0">
                <a:solidFill>
                  <a:schemeClr val="tx1"/>
                </a:solidFill>
              </a:rPr>
              <a:t> ‘tr</a:t>
            </a:r>
            <a:r>
              <a:rPr lang="en-US" sz="2600" dirty="0">
                <a:solidFill>
                  <a:srgbClr val="FF0000"/>
                </a:solidFill>
              </a:rPr>
              <a:t>ied</a:t>
            </a:r>
            <a:r>
              <a:rPr lang="en-US" sz="2600" dirty="0">
                <a:solidFill>
                  <a:schemeClr val="tx1"/>
                </a:solidFill>
              </a:rPr>
              <a:t>‘		</a:t>
            </a:r>
            <a:r>
              <a:rPr lang="en-US" sz="2600" dirty="0" smtClean="0">
                <a:solidFill>
                  <a:schemeClr val="tx1"/>
                </a:solidFill>
              </a:rPr>
              <a:t>‘</a:t>
            </a:r>
            <a:r>
              <a:rPr lang="en-US" sz="2600" dirty="0">
                <a:solidFill>
                  <a:schemeClr val="tx1"/>
                </a:solidFill>
              </a:rPr>
              <a:t>sto</a:t>
            </a:r>
            <a:r>
              <a:rPr lang="en-US" sz="2600" dirty="0">
                <a:solidFill>
                  <a:srgbClr val="0070C0"/>
                </a:solidFill>
              </a:rPr>
              <a:t>p</a:t>
            </a:r>
            <a:r>
              <a:rPr lang="en-US" sz="2600" dirty="0">
                <a:solidFill>
                  <a:schemeClr val="tx1"/>
                </a:solidFill>
              </a:rPr>
              <a:t>' </a:t>
            </a:r>
            <a:r>
              <a:rPr lang="en-US" sz="2600" dirty="0">
                <a:solidFill>
                  <a:schemeClr val="tx1"/>
                </a:solidFill>
                <a:latin typeface="Trebuchet MS"/>
              </a:rPr>
              <a:t>=&gt;</a:t>
            </a:r>
            <a:r>
              <a:rPr lang="en-US" sz="2600" dirty="0">
                <a:solidFill>
                  <a:schemeClr val="tx1"/>
                </a:solidFill>
              </a:rPr>
              <a:t> ‘stop</a:t>
            </a:r>
            <a:r>
              <a:rPr lang="en-US" sz="2600" dirty="0">
                <a:solidFill>
                  <a:srgbClr val="0070C0"/>
                </a:solidFill>
              </a:rPr>
              <a:t>ped</a:t>
            </a:r>
            <a:r>
              <a:rPr lang="en-US" dirty="0">
                <a:solidFill>
                  <a:schemeClr val="tx1"/>
                </a:solidFill>
              </a:rPr>
              <a:t>‘	</a:t>
            </a:r>
            <a:endParaRPr lang="cs-CZ" b="1" u="sng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třída 5A\AppData\Local\Microsoft\Windows\Temporary Internet Files\Content.IE5\67U3ZZ6V\MC9003463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051353"/>
            <a:ext cx="942746" cy="75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38308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třída 5A\AppData\Local\Microsoft\Windows\Temporary Internet Files\Content.IE5\D255VUM6\MP9004394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204863"/>
            <a:ext cx="3400095" cy="316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3200" dirty="0">
                <a:solidFill>
                  <a:srgbClr val="0070C0"/>
                </a:solidFill>
                <a:effectLst/>
                <a:latin typeface="+mj-lt"/>
              </a:rPr>
              <a:t>The simple past</a:t>
            </a:r>
            <a:endParaRPr lang="cs-CZ" sz="3200" dirty="0">
              <a:effectLst/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857403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US" u="sng" dirty="0">
                <a:solidFill>
                  <a:schemeClr val="tx1"/>
                </a:solidFill>
              </a:rPr>
              <a:t>You will often find the past simple used with time expressions such as these:</a:t>
            </a:r>
            <a:endParaRPr lang="en-US" u="sng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en-US" b="1" u="sng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Yesterday</a:t>
            </a:r>
          </a:p>
          <a:p>
            <a:r>
              <a:rPr lang="en-US" dirty="0">
                <a:solidFill>
                  <a:schemeClr val="tx1"/>
                </a:solidFill>
              </a:rPr>
              <a:t>three weeks ago</a:t>
            </a:r>
          </a:p>
          <a:p>
            <a:r>
              <a:rPr lang="en-US" dirty="0">
                <a:solidFill>
                  <a:schemeClr val="tx1"/>
                </a:solidFill>
              </a:rPr>
              <a:t>last year</a:t>
            </a:r>
          </a:p>
          <a:p>
            <a:r>
              <a:rPr lang="en-US" dirty="0">
                <a:solidFill>
                  <a:schemeClr val="tx1"/>
                </a:solidFill>
              </a:rPr>
              <a:t>in 2002 </a:t>
            </a:r>
          </a:p>
          <a:p>
            <a:r>
              <a:rPr lang="en-US" dirty="0">
                <a:solidFill>
                  <a:schemeClr val="tx1"/>
                </a:solidFill>
              </a:rPr>
              <a:t>from March to June</a:t>
            </a:r>
          </a:p>
          <a:p>
            <a:r>
              <a:rPr lang="en-US" dirty="0">
                <a:solidFill>
                  <a:schemeClr val="tx1"/>
                </a:solidFill>
              </a:rPr>
              <a:t>for a long time</a:t>
            </a:r>
          </a:p>
          <a:p>
            <a:r>
              <a:rPr lang="en-US" dirty="0">
                <a:solidFill>
                  <a:schemeClr val="tx1"/>
                </a:solidFill>
              </a:rPr>
              <a:t>for 6 weeks</a:t>
            </a:r>
          </a:p>
          <a:p>
            <a:r>
              <a:rPr lang="en-US" dirty="0">
                <a:solidFill>
                  <a:schemeClr val="tx1"/>
                </a:solidFill>
              </a:rPr>
              <a:t>in the 1980s</a:t>
            </a:r>
          </a:p>
          <a:p>
            <a:r>
              <a:rPr lang="en-US" dirty="0">
                <a:solidFill>
                  <a:schemeClr val="tx1"/>
                </a:solidFill>
              </a:rPr>
              <a:t>in the last century</a:t>
            </a:r>
          </a:p>
          <a:p>
            <a:r>
              <a:rPr lang="en-US" dirty="0">
                <a:solidFill>
                  <a:schemeClr val="tx1"/>
                </a:solidFill>
              </a:rPr>
              <a:t>in the past</a:t>
            </a:r>
          </a:p>
          <a:p>
            <a:pPr marL="0" indent="0" algn="just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2667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sz="3200" dirty="0">
                <a:solidFill>
                  <a:srgbClr val="0070C0"/>
                </a:solidFill>
                <a:effectLst/>
                <a:latin typeface="+mj-lt"/>
              </a:rPr>
              <a:t>The simple past</a:t>
            </a:r>
            <a:endParaRPr lang="cs-CZ" sz="3200" dirty="0">
              <a:effectLst/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683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Examples: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We </a:t>
            </a:r>
            <a:r>
              <a:rPr lang="cs-CZ" u="sng" dirty="0" smtClean="0">
                <a:solidFill>
                  <a:schemeClr val="tx1"/>
                </a:solidFill>
              </a:rPr>
              <a:t>visited</a:t>
            </a:r>
            <a:r>
              <a:rPr lang="cs-CZ" dirty="0" smtClean="0">
                <a:solidFill>
                  <a:schemeClr val="tx1"/>
                </a:solidFill>
              </a:rPr>
              <a:t> my grandparents on Sunday.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America was</a:t>
            </a:r>
            <a:r>
              <a:rPr lang="en-US" u="sng" dirty="0" smtClean="0">
                <a:solidFill>
                  <a:schemeClr val="tx1"/>
                </a:solidFill>
              </a:rPr>
              <a:t> discovered </a:t>
            </a:r>
            <a:r>
              <a:rPr lang="en-US" dirty="0" smtClean="0">
                <a:solidFill>
                  <a:schemeClr val="tx1"/>
                </a:solidFill>
              </a:rPr>
              <a:t>in 1492.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William Shakespeare </a:t>
            </a:r>
            <a:r>
              <a:rPr lang="en-US" u="sng" dirty="0" smtClean="0">
                <a:solidFill>
                  <a:schemeClr val="tx1"/>
                </a:solidFill>
              </a:rPr>
              <a:t>died</a:t>
            </a:r>
            <a:r>
              <a:rPr lang="en-US" dirty="0" smtClean="0">
                <a:solidFill>
                  <a:schemeClr val="tx1"/>
                </a:solidFill>
              </a:rPr>
              <a:t> in 1616.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I </a:t>
            </a:r>
            <a:r>
              <a:rPr lang="en-US" u="sng" dirty="0" smtClean="0">
                <a:solidFill>
                  <a:schemeClr val="tx1"/>
                </a:solidFill>
              </a:rPr>
              <a:t>did</a:t>
            </a:r>
            <a:r>
              <a:rPr lang="en-US" dirty="0" smtClean="0">
                <a:solidFill>
                  <a:schemeClr val="tx1"/>
                </a:solidFill>
              </a:rPr>
              <a:t> lot of work yesterday.</a:t>
            </a:r>
          </a:p>
          <a:p>
            <a:r>
              <a:rPr lang="cs-CZ" dirty="0">
                <a:solidFill>
                  <a:schemeClr val="tx1"/>
                </a:solidFill>
              </a:rPr>
              <a:t>I </a:t>
            </a:r>
            <a:r>
              <a:rPr lang="cs-CZ" u="sng" dirty="0">
                <a:solidFill>
                  <a:schemeClr val="tx1"/>
                </a:solidFill>
              </a:rPr>
              <a:t>watched</a:t>
            </a:r>
            <a:r>
              <a:rPr lang="cs-CZ" dirty="0">
                <a:solidFill>
                  <a:schemeClr val="tx1"/>
                </a:solidFill>
              </a:rPr>
              <a:t> TV last night.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He </a:t>
            </a:r>
            <a:r>
              <a:rPr lang="en-US" u="sng" dirty="0">
                <a:solidFill>
                  <a:schemeClr val="tx1"/>
                </a:solidFill>
              </a:rPr>
              <a:t>played</a:t>
            </a:r>
            <a:r>
              <a:rPr lang="en-US" dirty="0">
                <a:solidFill>
                  <a:schemeClr val="tx1"/>
                </a:solidFill>
              </a:rPr>
              <a:t> football two days ago.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They </a:t>
            </a:r>
            <a:r>
              <a:rPr lang="en-US" u="sng" dirty="0" smtClean="0">
                <a:solidFill>
                  <a:schemeClr val="tx1"/>
                </a:solidFill>
              </a:rPr>
              <a:t>went</a:t>
            </a:r>
            <a:r>
              <a:rPr lang="en-US" dirty="0" smtClean="0">
                <a:solidFill>
                  <a:schemeClr val="tx1"/>
                </a:solidFill>
              </a:rPr>
              <a:t> to work by car.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en-US" dirty="0" smtClean="0">
                <a:solidFill>
                  <a:srgbClr val="0070C0"/>
                </a:solidFill>
              </a:rPr>
              <a:t>Can you tell me the present simple forms 			of the underlined verbs?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" name="Picture 2" descr="C:\Users\třída 5A\AppData\Local\Microsoft\Windows\Temporary Internet Files\Content.IE5\IO8TK3KV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4933532"/>
            <a:ext cx="1296145" cy="153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53180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/>
          <a:lstStyle/>
          <a:p>
            <a:r>
              <a:rPr lang="cs-CZ" sz="2400" dirty="0">
                <a:solidFill>
                  <a:srgbClr val="0070C0"/>
                </a:solidFill>
                <a:effectLst/>
                <a:latin typeface="+mj-lt"/>
              </a:rPr>
              <a:t>The simple </a:t>
            </a:r>
            <a:r>
              <a:rPr lang="cs-CZ" sz="2400" dirty="0" smtClean="0">
                <a:solidFill>
                  <a:srgbClr val="0070C0"/>
                </a:solidFill>
                <a:effectLst/>
                <a:latin typeface="+mj-lt"/>
              </a:rPr>
              <a:t>past - negative</a:t>
            </a:r>
            <a:endParaRPr lang="cs-CZ" sz="2400" dirty="0">
              <a:effectLst/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We use </a:t>
            </a:r>
            <a:r>
              <a:rPr lang="en-US" b="1" dirty="0">
                <a:solidFill>
                  <a:schemeClr val="tx1"/>
                </a:solidFill>
              </a:rPr>
              <a:t>didn‘t + infinitive </a:t>
            </a:r>
            <a:r>
              <a:rPr lang="en-US" dirty="0">
                <a:solidFill>
                  <a:schemeClr val="tx1"/>
                </a:solidFill>
              </a:rPr>
              <a:t>in past simple </a:t>
            </a:r>
            <a:r>
              <a:rPr lang="en-US" dirty="0" smtClean="0">
                <a:solidFill>
                  <a:schemeClr val="tx1"/>
                </a:solidFill>
              </a:rPr>
              <a:t>negatives.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tx1"/>
                </a:solidFill>
              </a:rPr>
              <a:t>Examples: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252005"/>
              </p:ext>
            </p:extLst>
          </p:nvPr>
        </p:nvGraphicFramePr>
        <p:xfrm>
          <a:off x="395536" y="1916832"/>
          <a:ext cx="8424936" cy="37596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68"/>
                <a:gridCol w="4212468"/>
              </a:tblGrid>
              <a:tr h="64095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Positive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Negative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49852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Tom played</a:t>
                      </a:r>
                      <a:r>
                        <a:rPr lang="en-US" sz="2400" baseline="0" dirty="0" smtClean="0"/>
                        <a:t> football yesterday.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Tom didn‘t play football yesterday.</a:t>
                      </a:r>
                      <a:endParaRPr lang="cs-CZ" sz="2400" kern="1200" baseline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49852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I watched</a:t>
                      </a:r>
                      <a:r>
                        <a:rPr lang="en-US" sz="2400" baseline="0" dirty="0" smtClean="0"/>
                        <a:t> TV last night.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I didn</a:t>
                      </a:r>
                      <a:r>
                        <a:rPr lang="en-US" sz="24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‘t watch TV last night.</a:t>
                      </a:r>
                      <a:endParaRPr lang="cs-CZ" sz="2400" dirty="0"/>
                    </a:p>
                  </a:txBody>
                  <a:tcPr/>
                </a:tc>
              </a:tr>
              <a:tr h="649852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We bought a new car in 2010.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We </a:t>
                      </a:r>
                      <a:r>
                        <a:rPr lang="en-US" sz="24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didn‘t  buy a new car in 2010.</a:t>
                      </a:r>
                      <a:endParaRPr lang="cs-CZ" sz="2400" dirty="0"/>
                    </a:p>
                  </a:txBody>
                  <a:tcPr/>
                </a:tc>
              </a:tr>
              <a:tr h="649852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Hana</a:t>
                      </a:r>
                      <a:r>
                        <a:rPr lang="en-US" sz="2400" baseline="0" dirty="0" smtClean="0"/>
                        <a:t> did lot of work yesterday.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Hana </a:t>
                      </a:r>
                      <a:r>
                        <a:rPr lang="en-US" sz="24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didn‘t  do lot of work yesterday.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0225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sz="2400" dirty="0">
                <a:solidFill>
                  <a:srgbClr val="0070C0"/>
                </a:solidFill>
                <a:effectLst/>
                <a:latin typeface="+mj-lt"/>
              </a:rPr>
              <a:t>The simple past - negative</a:t>
            </a:r>
            <a:endParaRPr lang="cs-CZ" sz="2400" dirty="0">
              <a:effectLst/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>
                <a:solidFill>
                  <a:schemeClr val="tx1"/>
                </a:solidFill>
              </a:rPr>
              <a:t>Examples: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He didn‘t have time in the morning.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We </a:t>
            </a:r>
            <a:r>
              <a:rPr lang="en-US" dirty="0" smtClean="0">
                <a:solidFill>
                  <a:schemeClr val="dk1"/>
                </a:solidFill>
              </a:rPr>
              <a:t>didn‘t enjoy the film.</a:t>
            </a:r>
          </a:p>
          <a:p>
            <a:r>
              <a:rPr lang="en-US" dirty="0" smtClean="0">
                <a:solidFill>
                  <a:schemeClr val="dk1"/>
                </a:solidFill>
              </a:rPr>
              <a:t>She didn‘t understand the question.</a:t>
            </a:r>
          </a:p>
          <a:p>
            <a:r>
              <a:rPr lang="en-US" dirty="0" smtClean="0">
                <a:solidFill>
                  <a:schemeClr val="dk1"/>
                </a:solidFill>
              </a:rPr>
              <a:t>They didn‘t see him.</a:t>
            </a:r>
          </a:p>
          <a:p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rgbClr val="0070C0"/>
                </a:solidFill>
              </a:rPr>
              <a:t>didn‘t + infinitive has the same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	</a:t>
            </a:r>
            <a:r>
              <a:rPr lang="en-US" dirty="0" smtClean="0">
                <a:solidFill>
                  <a:srgbClr val="0070C0"/>
                </a:solidFill>
              </a:rPr>
              <a:t> form for all persons</a:t>
            </a:r>
          </a:p>
          <a:p>
            <a:endParaRPr lang="en-US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 descr="C:\Users\třída 5A\AppData\Local\Microsoft\Windows\Temporary Internet Files\Content.IE5\D255VUM6\MC9004421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12976"/>
            <a:ext cx="2800350" cy="28003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20959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třída 5A\AppData\Local\Microsoft\Windows\Temporary Internet Files\Content.IE5\67U3ZZ6V\MC9002502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800" y="2780928"/>
            <a:ext cx="1800200" cy="2414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980728"/>
          </a:xfrm>
        </p:spPr>
        <p:txBody>
          <a:bodyPr/>
          <a:lstStyle/>
          <a:p>
            <a:r>
              <a:rPr lang="en-US" sz="2400" dirty="0" smtClean="0">
                <a:solidFill>
                  <a:srgbClr val="0070C0"/>
                </a:solidFill>
                <a:effectLst/>
                <a:latin typeface="+mj-lt"/>
              </a:rPr>
              <a:t>The simple past questions</a:t>
            </a:r>
            <a:endParaRPr lang="cs-CZ" sz="2400" dirty="0">
              <a:solidFill>
                <a:srgbClr val="0070C0"/>
              </a:solidFill>
              <a:effectLst/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We use </a:t>
            </a:r>
            <a:r>
              <a:rPr lang="en-US" b="1" dirty="0" smtClean="0">
                <a:solidFill>
                  <a:schemeClr val="tx1"/>
                </a:solidFill>
              </a:rPr>
              <a:t>did  + subject + i</a:t>
            </a:r>
            <a:r>
              <a:rPr lang="cs-CZ" b="1" dirty="0" smtClean="0">
                <a:solidFill>
                  <a:schemeClr val="tx1"/>
                </a:solidFill>
              </a:rPr>
              <a:t>n</a:t>
            </a:r>
            <a:r>
              <a:rPr lang="en-US" b="1" dirty="0" err="1" smtClean="0">
                <a:solidFill>
                  <a:schemeClr val="tx1"/>
                </a:solidFill>
              </a:rPr>
              <a:t>finitive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dirty="0" smtClean="0">
                <a:solidFill>
                  <a:schemeClr val="tx1"/>
                </a:solidFill>
              </a:rPr>
              <a:t>in questions: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>
                <a:solidFill>
                  <a:schemeClr val="tx1"/>
                </a:solidFill>
              </a:rPr>
              <a:t>Did you play tennis yesterday?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>
                <a:solidFill>
                  <a:schemeClr val="tx1"/>
                </a:solidFill>
              </a:rPr>
              <a:t>Did you watch TV last night?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dirty="0" smtClean="0">
                <a:solidFill>
                  <a:schemeClr val="tx1"/>
                </a:solidFill>
              </a:rPr>
              <a:t>Where did you study?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>
                <a:solidFill>
                  <a:schemeClr val="tx1"/>
                </a:solidFill>
              </a:rPr>
              <a:t>What did you do in the morning?</a:t>
            </a:r>
          </a:p>
          <a:p>
            <a:pPr marL="0" indent="0">
              <a:buNone/>
            </a:pPr>
            <a:endParaRPr lang="en-US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rgbClr val="0070C0"/>
              </a:solidFill>
            </a:endParaRPr>
          </a:p>
          <a:p>
            <a:r>
              <a:rPr lang="en-US" dirty="0" smtClean="0">
                <a:solidFill>
                  <a:srgbClr val="0070C0"/>
                </a:solidFill>
              </a:rPr>
              <a:t>Study these examples. </a:t>
            </a:r>
          </a:p>
          <a:p>
            <a:r>
              <a:rPr lang="en-US" dirty="0" smtClean="0">
                <a:solidFill>
                  <a:srgbClr val="0070C0"/>
                </a:solidFill>
              </a:rPr>
              <a:t>What is wrong with the word order in questions number 3 and 4?</a:t>
            </a:r>
          </a:p>
          <a:p>
            <a:pPr marL="0" indent="0">
              <a:buNone/>
            </a:pPr>
            <a:endParaRPr lang="en-US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5070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en-US" sz="2400" dirty="0">
                <a:solidFill>
                  <a:srgbClr val="0070C0"/>
                </a:solidFill>
                <a:effectLst/>
                <a:latin typeface="+mj-lt"/>
              </a:rPr>
              <a:t>The simple past – short answers</a:t>
            </a:r>
            <a:endParaRPr lang="cs-CZ" sz="2400" dirty="0">
              <a:effectLst/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Short answers: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We use:		</a:t>
            </a:r>
            <a:endParaRPr lang="en-US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	</a:t>
            </a:r>
            <a:r>
              <a:rPr lang="en-US" dirty="0" smtClean="0">
                <a:solidFill>
                  <a:schemeClr val="tx1"/>
                </a:solidFill>
              </a:rPr>
              <a:t>No</a:t>
            </a:r>
            <a:r>
              <a:rPr lang="en-US" dirty="0">
                <a:solidFill>
                  <a:schemeClr val="tx1"/>
                </a:solidFill>
              </a:rPr>
              <a:t>, ________ </a:t>
            </a:r>
            <a:r>
              <a:rPr lang="en-US" dirty="0" smtClean="0">
                <a:solidFill>
                  <a:schemeClr val="tx1"/>
                </a:solidFill>
              </a:rPr>
              <a:t>didn‘t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I, you, we, they, he, she, it</a:t>
            </a:r>
          </a:p>
          <a:p>
            <a:pPr marL="0" indent="0">
              <a:buNone/>
            </a:pPr>
            <a:endParaRPr lang="en-US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chemeClr val="tx1"/>
                </a:solidFill>
              </a:rPr>
              <a:t>Did you watch TV last night?	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	</a:t>
            </a:r>
            <a:r>
              <a:rPr lang="en-US" dirty="0" smtClean="0">
                <a:solidFill>
                  <a:schemeClr val="tx1"/>
                </a:solidFill>
              </a:rPr>
              <a:t>No, I didn‘t.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Short answers: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We use:	</a:t>
            </a:r>
            <a:endParaRPr lang="en-US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	Yes, ______ did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I, you, we, they, he, she, it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chemeClr val="tx1"/>
                </a:solidFill>
              </a:rPr>
              <a:t>Did you watch TV last night?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	</a:t>
            </a:r>
            <a:r>
              <a:rPr lang="en-US" dirty="0" smtClean="0">
                <a:solidFill>
                  <a:schemeClr val="tx1"/>
                </a:solidFill>
              </a:rPr>
              <a:t>	Yes, I did.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2123728" y="3068960"/>
            <a:ext cx="576064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6660232" y="3068960"/>
            <a:ext cx="576064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3788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pPr algn="l"/>
            <a:r>
              <a:rPr lang="en-US" sz="3200" dirty="0" err="1" smtClean="0">
                <a:solidFill>
                  <a:srgbClr val="0070C0"/>
                </a:solidFill>
                <a:effectLst/>
                <a:latin typeface="+mj-lt"/>
              </a:rPr>
              <a:t>Pou</a:t>
            </a:r>
            <a:r>
              <a:rPr lang="cs-CZ" sz="3200" dirty="0" smtClean="0">
                <a:solidFill>
                  <a:srgbClr val="0070C0"/>
                </a:solidFill>
                <a:effectLst/>
                <a:latin typeface="+mj-lt"/>
              </a:rPr>
              <a:t>žité zdroje</a:t>
            </a:r>
            <a:endParaRPr lang="cs-CZ" sz="3200" dirty="0">
              <a:solidFill>
                <a:srgbClr val="0070C0"/>
              </a:solidFill>
              <a:effectLst/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Časová osa na úvodním snímku vytvořena s pomocí nástrojů kreslení.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Obrázky </a:t>
            </a:r>
            <a:r>
              <a:rPr lang="cs-CZ" dirty="0" err="1" smtClean="0">
                <a:solidFill>
                  <a:schemeClr val="tx1"/>
                </a:solidFill>
              </a:rPr>
              <a:t>vykříčníků</a:t>
            </a:r>
            <a:r>
              <a:rPr lang="cs-CZ" dirty="0" smtClean="0">
                <a:solidFill>
                  <a:schemeClr val="tx1"/>
                </a:solidFill>
              </a:rPr>
              <a:t> z galerie Office.microsoft.com, citováno 14.10.2011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Obrázky otazníků z </a:t>
            </a:r>
            <a:r>
              <a:rPr lang="cs-CZ" dirty="0">
                <a:solidFill>
                  <a:schemeClr val="tx1"/>
                </a:solidFill>
              </a:rPr>
              <a:t>galerie </a:t>
            </a:r>
            <a:r>
              <a:rPr lang="cs-CZ" dirty="0" smtClean="0">
                <a:solidFill>
                  <a:schemeClr val="tx1"/>
                </a:solidFill>
              </a:rPr>
              <a:t>Office.microsoft.com, </a:t>
            </a:r>
            <a:r>
              <a:rPr lang="cs-CZ" dirty="0">
                <a:solidFill>
                  <a:schemeClr val="tx1"/>
                </a:solidFill>
              </a:rPr>
              <a:t>citováno 14.10.2011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192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448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3">
      <a:dk1>
        <a:srgbClr val="000000"/>
      </a:dk1>
      <a:lt1>
        <a:srgbClr val="DEE3E9"/>
      </a:lt1>
      <a:dk2>
        <a:srgbClr val="000000"/>
      </a:dk2>
      <a:lt2>
        <a:srgbClr val="C9F7F1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108</TotalTime>
  <Words>474</Words>
  <Application>Microsoft Office PowerPoint</Application>
  <PresentationFormat>Předvádění na obrazovce (4:3)</PresentationFormat>
  <Paragraphs>110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Název školy: ZŠ Varnsdorf, Edisonova 2821, okres Děčín, příspěvková organizace Jazyk a jazyková komunikace, Anglický jazyk, Minulý čas prostý pravidelných i nepravidelných sloves Autor: Michaela Galbavá, DiS. Název materiálu: VY_22_INOVACE_09/I.SADA  Anotace: Prezentace je určena pro žáky II.stupně ZŠ, slouží k výkladu a opakování minulého času prostého,   Období: září – prosinec 2011</vt:lpstr>
      <vt:lpstr>Past simple  of regular and irregular verbs</vt:lpstr>
      <vt:lpstr>The simple past</vt:lpstr>
      <vt:lpstr>The simple past</vt:lpstr>
      <vt:lpstr>The simple past</vt:lpstr>
      <vt:lpstr>The simple past</vt:lpstr>
      <vt:lpstr>The simple past - negative</vt:lpstr>
      <vt:lpstr>The simple past - negative</vt:lpstr>
      <vt:lpstr>The simple past questions</vt:lpstr>
      <vt:lpstr>The simple past – short answers</vt:lpstr>
      <vt:lpstr>Použité zdroje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simple - výklad</dc:title>
  <dc:creator>Michaela Galbavá</dc:creator>
  <cp:lastModifiedBy>Michaela</cp:lastModifiedBy>
  <cp:revision>20</cp:revision>
  <dcterms:created xsi:type="dcterms:W3CDTF">2011-10-14T13:22:45Z</dcterms:created>
  <dcterms:modified xsi:type="dcterms:W3CDTF">2012-01-07T18:22:31Z</dcterms:modified>
</cp:coreProperties>
</file>