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6" r:id="rId4"/>
    <p:sldId id="264" r:id="rId5"/>
    <p:sldId id="269" r:id="rId6"/>
    <p:sldId id="257" r:id="rId7"/>
    <p:sldId id="258" r:id="rId8"/>
    <p:sldId id="259" r:id="rId9"/>
    <p:sldId id="271" r:id="rId10"/>
    <p:sldId id="265" r:id="rId11"/>
    <p:sldId id="266" r:id="rId12"/>
    <p:sldId id="268" r:id="rId13"/>
    <p:sldId id="261" r:id="rId14"/>
    <p:sldId id="27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DC909-AF35-4F5A-90F0-120C9A03E184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C04CA4-54F1-4BAF-881A-454B9945F0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DC909-AF35-4F5A-90F0-120C9A03E184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C04CA4-54F1-4BAF-881A-454B9945F0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DC909-AF35-4F5A-90F0-120C9A03E184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C04CA4-54F1-4BAF-881A-454B9945F0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DC909-AF35-4F5A-90F0-120C9A03E184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C04CA4-54F1-4BAF-881A-454B9945F0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DC909-AF35-4F5A-90F0-120C9A03E184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C04CA4-54F1-4BAF-881A-454B9945F0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DC909-AF35-4F5A-90F0-120C9A03E184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C04CA4-54F1-4BAF-881A-454B9945F0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DC909-AF35-4F5A-90F0-120C9A03E184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C04CA4-54F1-4BAF-881A-454B9945F0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DC909-AF35-4F5A-90F0-120C9A03E184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C04CA4-54F1-4BAF-881A-454B9945F0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DC909-AF35-4F5A-90F0-120C9A03E184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C04CA4-54F1-4BAF-881A-454B9945F0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DC909-AF35-4F5A-90F0-120C9A03E184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C04CA4-54F1-4BAF-881A-454B9945F0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DC909-AF35-4F5A-90F0-120C9A03E184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C04CA4-54F1-4BAF-881A-454B9945F0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9DC909-AF35-4F5A-90F0-120C9A03E184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C04CA4-54F1-4BAF-881A-454B9945F0C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Wooden_hourglass_2.jpg" TargetMode="External"/><Relationship Id="rId2" Type="http://schemas.openxmlformats.org/officeDocument/2006/relationships/hyperlink" Target="http://cs.wikipedia.org/wiki/Soubor:Sundial_in_Brno,_%C4%8Cern%C3%A1_Pole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BadSalzdetfurthBadenburgerStr060529.jpg" TargetMode="External"/><Relationship Id="rId4" Type="http://schemas.openxmlformats.org/officeDocument/2006/relationships/hyperlink" Target="http://cs.wikipedia.org/wiki/Soubor:Astronomical_Clock,_Prague.jpg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Leet_stopwatch.JPG" TargetMode="External"/><Relationship Id="rId3" Type="http://schemas.openxmlformats.org/officeDocument/2006/relationships/hyperlink" Target="http://en.wikipedia.org/wiki/File:MontreGousset001.jpg" TargetMode="External"/><Relationship Id="rId7" Type="http://schemas.openxmlformats.org/officeDocument/2006/relationships/hyperlink" Target="http://cs.wikipedia.org/wiki/Soubor:Stoppuhr.jpg" TargetMode="External"/><Relationship Id="rId2" Type="http://schemas.openxmlformats.org/officeDocument/2006/relationships/hyperlink" Target="http://en.wikipedia.org/wiki/File:GB-3-Gew-Pendeluhr_(Luekk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File:FOCS-1.jpg" TargetMode="External"/><Relationship Id="rId5" Type="http://schemas.openxmlformats.org/officeDocument/2006/relationships/hyperlink" Target="http://en.wikipedia.org/wiki/File:Timex_T5E901_Ironman_Triathlon_30_Lap_FLIX.jpg" TargetMode="External"/><Relationship Id="rId4" Type="http://schemas.openxmlformats.org/officeDocument/2006/relationships/hyperlink" Target="http://en.wikipedia.org/wiki/File:000_0rysdf251_edited.jpg" TargetMode="External"/><Relationship Id="rId9" Type="http://schemas.openxmlformats.org/officeDocument/2006/relationships/hyperlink" Target="http://cs.wikipedia.org/wiki/Soubor:Wooden_Metronom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42938" y="428625"/>
            <a:ext cx="7772400" cy="1470025"/>
          </a:xfrm>
        </p:spPr>
        <p:txBody>
          <a:bodyPr/>
          <a:lstStyle/>
          <a:p>
            <a:pPr algn="ctr"/>
            <a:r>
              <a:rPr lang="cs-CZ" sz="3600" dirty="0" smtClean="0"/>
              <a:t>ČAS  A  MĚŘENÍ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571500" y="1857375"/>
            <a:ext cx="7929563" cy="4500563"/>
          </a:xfrm>
        </p:spPr>
        <p:txBody>
          <a:bodyPr/>
          <a:lstStyle/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Autor: Mgr. Hana </a:t>
            </a:r>
            <a:r>
              <a:rPr lang="cs-CZ" sz="1900" dirty="0" err="1" smtClean="0">
                <a:solidFill>
                  <a:schemeClr val="tx1"/>
                </a:solidFill>
              </a:rPr>
              <a:t>Kuříková</a:t>
            </a:r>
            <a:endParaRPr lang="cs-CZ" sz="1900" dirty="0" smtClean="0">
              <a:solidFill>
                <a:schemeClr val="tx1"/>
              </a:solidFill>
            </a:endParaRP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Název:  VY_32_INOVACE_03_B_14_Čas a měření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Téma:   Fyzika 6. ročník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2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259632" y="1556792"/>
          <a:ext cx="6477024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7388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Hana </a:t>
                      </a:r>
                      <a:r>
                        <a:rPr lang="cs-CZ" dirty="0" err="1" smtClean="0"/>
                        <a:t>Kuříková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25.7.2012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30.10.2012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 A</a:t>
                      </a: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smtClean="0"/>
                        <a:t>a příroda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Fyzika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Fyzika</a:t>
                      </a:r>
                      <a:r>
                        <a:rPr lang="cs-CZ" baseline="0" dirty="0" smtClean="0"/>
                        <a:t> 6. ročník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Čas</a:t>
                      </a:r>
                      <a:r>
                        <a:rPr lang="cs-CZ" baseline="0" dirty="0" smtClean="0"/>
                        <a:t> a měření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Čas,</a:t>
                      </a:r>
                      <a:r>
                        <a:rPr lang="cs-CZ" baseline="0" dirty="0" smtClean="0"/>
                        <a:t> sekunda, metronom, stopky, hodina, minuta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0070C0"/>
                </a:solidFill>
              </a:rPr>
              <a:t>Čas a měření</a:t>
            </a:r>
            <a:endParaRPr lang="cs-CZ" sz="6600" dirty="0">
              <a:solidFill>
                <a:srgbClr val="0070C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Označení, jednotky, měřidla</a:t>
            </a:r>
            <a:endParaRPr lang="cs-CZ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Opakuj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1494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Za jak dlouho oběhne Země kolem Slunce?</a:t>
            </a:r>
          </a:p>
          <a:p>
            <a:pPr marL="0">
              <a:buNone/>
            </a:pPr>
            <a:r>
              <a:rPr lang="cs-CZ" dirty="0" smtClean="0">
                <a:solidFill>
                  <a:srgbClr val="FF0000"/>
                </a:solidFill>
              </a:rPr>
              <a:t>Řekni, jak dlouho trvají prázdniny, vaření vajíčka natvrdo, vyučování, hokejový </a:t>
            </a:r>
            <a:r>
              <a:rPr lang="cs-CZ" dirty="0" smtClean="0">
                <a:solidFill>
                  <a:srgbClr val="FF0000"/>
                </a:solidFill>
              </a:rPr>
              <a:t>zápas.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Které jednotky času znáš?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Která jednotka je největší a která nejmenší?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Zjisti na </a:t>
            </a:r>
            <a:r>
              <a:rPr lang="cs-CZ" dirty="0" smtClean="0">
                <a:solidFill>
                  <a:srgbClr val="00B050"/>
                </a:solidFill>
              </a:rPr>
              <a:t>hodinkách, </a:t>
            </a:r>
            <a:r>
              <a:rPr lang="cs-CZ" dirty="0" smtClean="0">
                <a:solidFill>
                  <a:srgbClr val="00B050"/>
                </a:solidFill>
              </a:rPr>
              <a:t>kolik je </a:t>
            </a:r>
            <a:r>
              <a:rPr lang="cs-CZ" dirty="0" smtClean="0">
                <a:solidFill>
                  <a:srgbClr val="00B050"/>
                </a:solidFill>
              </a:rPr>
              <a:t>hodin.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Kolik dní mají měsíce?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Urči nejkratší </a:t>
            </a:r>
            <a:r>
              <a:rPr lang="cs-CZ" dirty="0" smtClean="0">
                <a:solidFill>
                  <a:srgbClr val="00B050"/>
                </a:solidFill>
              </a:rPr>
              <a:t>měsíc.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Kolik dní má běžný rok a přestupný rok?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Opakuj- odpovědi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435280" cy="413305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Země oběhne kolem Slunce za 1 rok.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Jednotky času:	rok, měsíc, den, hodina, minuta,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				sekunda - nejmenší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Měsíce mají 30 nebo 31 dní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Únor má 28 nebo 29 dní- nejkratší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Běžný rok 365 dní a přestupný 366 dní.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Čas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381790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endParaRPr lang="cs-CZ" sz="3800" dirty="0" smtClean="0"/>
          </a:p>
          <a:p>
            <a:pPr algn="ctr">
              <a:buNone/>
            </a:pPr>
            <a:r>
              <a:rPr lang="cs-CZ" sz="4600" dirty="0" smtClean="0">
                <a:solidFill>
                  <a:srgbClr val="0070C0"/>
                </a:solidFill>
              </a:rPr>
              <a:t>Základní fyzikální veličina</a:t>
            </a:r>
          </a:p>
          <a:p>
            <a:pPr>
              <a:buNone/>
            </a:pPr>
            <a:r>
              <a:rPr lang="cs-CZ" sz="4600" dirty="0" smtClean="0">
                <a:solidFill>
                  <a:srgbClr val="FF0000"/>
                </a:solidFill>
              </a:rPr>
              <a:t>Označení: t</a:t>
            </a:r>
          </a:p>
          <a:p>
            <a:pPr>
              <a:buNone/>
            </a:pPr>
            <a:r>
              <a:rPr lang="cs-CZ" sz="4600" dirty="0" smtClean="0">
                <a:solidFill>
                  <a:srgbClr val="00B050"/>
                </a:solidFill>
              </a:rPr>
              <a:t>Základní jednotka: 1 sekunda (s)</a:t>
            </a:r>
          </a:p>
          <a:p>
            <a:pPr>
              <a:buNone/>
            </a:pPr>
            <a:r>
              <a:rPr lang="cs-CZ" sz="4600" dirty="0" smtClean="0">
                <a:solidFill>
                  <a:srgbClr val="FF0000"/>
                </a:solidFill>
              </a:rPr>
              <a:t>Odvozené jednotky:	1 den (d)</a:t>
            </a:r>
          </a:p>
          <a:p>
            <a:pPr>
              <a:buNone/>
            </a:pPr>
            <a:r>
              <a:rPr lang="cs-CZ" sz="4600" dirty="0" smtClean="0">
                <a:solidFill>
                  <a:srgbClr val="FF0000"/>
                </a:solidFill>
              </a:rPr>
              <a:t>					1 hodina (h)</a:t>
            </a:r>
          </a:p>
          <a:p>
            <a:pPr>
              <a:buNone/>
            </a:pPr>
            <a:r>
              <a:rPr lang="cs-CZ" sz="4600" dirty="0" smtClean="0">
                <a:solidFill>
                  <a:srgbClr val="FF0000"/>
                </a:solidFill>
              </a:rPr>
              <a:t>					1 minuta (min)</a:t>
            </a:r>
          </a:p>
          <a:p>
            <a:pPr>
              <a:buNone/>
            </a:pPr>
            <a:r>
              <a:rPr lang="cs-CZ" sz="4600" dirty="0" smtClean="0">
                <a:solidFill>
                  <a:srgbClr val="FF0000"/>
                </a:solidFill>
              </a:rPr>
              <a:t>					1 milisekunda (</a:t>
            </a:r>
            <a:r>
              <a:rPr lang="cs-CZ" sz="4600" dirty="0" err="1" smtClean="0">
                <a:solidFill>
                  <a:srgbClr val="FF0000"/>
                </a:solidFill>
              </a:rPr>
              <a:t>ms</a:t>
            </a:r>
            <a:r>
              <a:rPr lang="cs-CZ" sz="4600" dirty="0" smtClean="0">
                <a:solidFill>
                  <a:srgbClr val="FF0000"/>
                </a:solidFill>
              </a:rPr>
              <a:t>)</a:t>
            </a:r>
          </a:p>
          <a:p>
            <a:pPr>
              <a:buNone/>
            </a:pPr>
            <a:r>
              <a:rPr lang="cs-CZ" sz="4600" dirty="0" smtClean="0">
                <a:solidFill>
                  <a:srgbClr val="00B050"/>
                </a:solidFill>
              </a:rPr>
              <a:t>Měřidlo: hodiny, stopky, metronom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	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Převody jednotek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1 d = 24 h = 1 440 min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1 h = 60 min = 3 600 s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1 min = 60 s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1 </a:t>
            </a:r>
            <a:r>
              <a:rPr lang="cs-CZ" dirty="0" err="1" smtClean="0">
                <a:solidFill>
                  <a:srgbClr val="FF0000"/>
                </a:solidFill>
              </a:rPr>
              <a:t>ms</a:t>
            </a:r>
            <a:r>
              <a:rPr lang="cs-CZ" dirty="0" smtClean="0">
                <a:solidFill>
                  <a:srgbClr val="FF0000"/>
                </a:solidFill>
              </a:rPr>
              <a:t> = 0,001 s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d			h		min		 s		</a:t>
            </a:r>
            <a:r>
              <a:rPr lang="cs-CZ" dirty="0" err="1" smtClean="0">
                <a:solidFill>
                  <a:srgbClr val="00B050"/>
                </a:solidFill>
              </a:rPr>
              <a:t>ms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24" name="Zahnutá šipka nahoru 23"/>
          <p:cNvSpPr/>
          <p:nvPr/>
        </p:nvSpPr>
        <p:spPr>
          <a:xfrm>
            <a:off x="611560" y="5589240"/>
            <a:ext cx="1872208" cy="360040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5" name="Zahnutá šipka nahoru 24"/>
          <p:cNvSpPr/>
          <p:nvPr/>
        </p:nvSpPr>
        <p:spPr>
          <a:xfrm>
            <a:off x="2555776" y="5589240"/>
            <a:ext cx="1872208" cy="360040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6" name="Zahnutá šipka nahoru 25"/>
          <p:cNvSpPr/>
          <p:nvPr/>
        </p:nvSpPr>
        <p:spPr>
          <a:xfrm>
            <a:off x="4572000" y="5589240"/>
            <a:ext cx="1656184" cy="360040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Zahnutá šipka nahoru 26"/>
          <p:cNvSpPr/>
          <p:nvPr/>
        </p:nvSpPr>
        <p:spPr>
          <a:xfrm>
            <a:off x="6228184" y="5589240"/>
            <a:ext cx="1944216" cy="360040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8" name="Zahnutá šipka dolů 27"/>
          <p:cNvSpPr/>
          <p:nvPr/>
        </p:nvSpPr>
        <p:spPr>
          <a:xfrm flipH="1">
            <a:off x="4572000" y="4725144"/>
            <a:ext cx="1584176" cy="432048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9" name="Zahnutá šipka dolů 28"/>
          <p:cNvSpPr/>
          <p:nvPr/>
        </p:nvSpPr>
        <p:spPr>
          <a:xfrm flipH="1">
            <a:off x="6156176" y="4725144"/>
            <a:ext cx="2088232" cy="432048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0" name="Zahnutá šipka dolů 29"/>
          <p:cNvSpPr/>
          <p:nvPr/>
        </p:nvSpPr>
        <p:spPr>
          <a:xfrm flipH="1">
            <a:off x="2483768" y="4725144"/>
            <a:ext cx="1944216" cy="432048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1" name="Zahnutá šipka dolů 30"/>
          <p:cNvSpPr/>
          <p:nvPr/>
        </p:nvSpPr>
        <p:spPr>
          <a:xfrm flipH="1">
            <a:off x="611560" y="4725144"/>
            <a:ext cx="1800200" cy="432048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115616" y="4221088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: 24</a:t>
            </a:r>
            <a:endParaRPr lang="cs-CZ" sz="2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059832" y="4221088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: 60</a:t>
            </a:r>
            <a:endParaRPr lang="cs-CZ" sz="20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932040" y="4221088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: 60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732240" y="4221088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: 1000</a:t>
            </a:r>
            <a:endParaRPr lang="cs-CZ" sz="20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115616" y="6021288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. 24</a:t>
            </a:r>
            <a:endParaRPr lang="cs-CZ" sz="20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059832" y="6021288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. 60</a:t>
            </a:r>
            <a:endParaRPr lang="cs-CZ" sz="20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004048" y="6021288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. 60</a:t>
            </a:r>
            <a:endParaRPr lang="cs-CZ" sz="20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804248" y="6021288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. 1000</a:t>
            </a:r>
            <a:endParaRPr lang="cs-CZ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Měřidla času - historie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60212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Sluneční hodiny		</a:t>
            </a:r>
            <a:r>
              <a:rPr lang="cs-CZ" dirty="0" smtClean="0">
                <a:solidFill>
                  <a:srgbClr val="FF0000"/>
                </a:solidFill>
              </a:rPr>
              <a:t>Přesýpací hodiny</a:t>
            </a:r>
          </a:p>
          <a:p>
            <a:pPr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Orloj 				</a:t>
            </a:r>
            <a:r>
              <a:rPr lang="cs-CZ" dirty="0" smtClean="0">
                <a:solidFill>
                  <a:srgbClr val="FF0000"/>
                </a:solidFill>
              </a:rPr>
              <a:t>Kyvadlové hodiny</a:t>
            </a:r>
          </a:p>
          <a:p>
            <a:pPr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					Kapesní hodinky</a:t>
            </a:r>
          </a:p>
        </p:txBody>
      </p:sp>
      <p:pic>
        <p:nvPicPr>
          <p:cNvPr id="5" name="Obrázek 4" descr="Sluneční hodin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1340768"/>
            <a:ext cx="2448272" cy="1948754"/>
          </a:xfrm>
          <a:prstGeom prst="rect">
            <a:avLst/>
          </a:prstGeom>
        </p:spPr>
      </p:pic>
      <p:pic>
        <p:nvPicPr>
          <p:cNvPr id="6" name="Obrázek 5" descr="280px-Wooden_hourglass_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24328" y="620688"/>
            <a:ext cx="1224136" cy="2623149"/>
          </a:xfrm>
          <a:prstGeom prst="rect">
            <a:avLst/>
          </a:prstGeom>
        </p:spPr>
      </p:pic>
      <p:pic>
        <p:nvPicPr>
          <p:cNvPr id="7" name="Obrázek 6" descr="727px-Astronomical_Clock,_Pragu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1560" y="3717032"/>
            <a:ext cx="2709256" cy="2232248"/>
          </a:xfrm>
          <a:prstGeom prst="rect">
            <a:avLst/>
          </a:prstGeom>
        </p:spPr>
      </p:pic>
      <p:pic>
        <p:nvPicPr>
          <p:cNvPr id="8" name="Obrázek 7" descr="296px-GB-3-Gew-Pendeluhr_(Luekk)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236296" y="3356992"/>
            <a:ext cx="1634102" cy="3312368"/>
          </a:xfrm>
          <a:prstGeom prst="rect">
            <a:avLst/>
          </a:prstGeom>
        </p:spPr>
      </p:pic>
      <p:pic>
        <p:nvPicPr>
          <p:cNvPr id="9" name="Obrázek 8" descr="688px-MontreGousset001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211960" y="3789040"/>
            <a:ext cx="2646624" cy="2304256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868346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Měřidla času - dnes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692696"/>
            <a:ext cx="8712968" cy="61653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HODINY – využívají kmitavý pohyb</a:t>
            </a:r>
          </a:p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Druhy:</a:t>
            </a:r>
          </a:p>
          <a:p>
            <a:pPr>
              <a:buNone/>
            </a:pPr>
            <a:r>
              <a:rPr lang="cs-CZ" sz="2800" dirty="0" smtClean="0">
                <a:solidFill>
                  <a:srgbClr val="00B050"/>
                </a:solidFill>
              </a:rPr>
              <a:t>Mechanické:</a:t>
            </a:r>
          </a:p>
          <a:p>
            <a:pPr>
              <a:buNone/>
            </a:pPr>
            <a:r>
              <a:rPr lang="cs-CZ" sz="2800" dirty="0" smtClean="0">
                <a:solidFill>
                  <a:srgbClr val="00B050"/>
                </a:solidFill>
              </a:rPr>
              <a:t>mají nepokoj - kolečko na pružině</a:t>
            </a:r>
          </a:p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Digitální:</a:t>
            </a:r>
          </a:p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mají destičku z křemenného krystalu- baterie</a:t>
            </a:r>
          </a:p>
          <a:p>
            <a:pPr>
              <a:buNone/>
            </a:pPr>
            <a:r>
              <a:rPr lang="cs-CZ" sz="2800" dirty="0" smtClean="0">
                <a:solidFill>
                  <a:srgbClr val="00B050"/>
                </a:solidFill>
              </a:rPr>
              <a:t>Atomové: využívají kmitání atomů, přesný čas</a:t>
            </a:r>
          </a:p>
          <a:p>
            <a:pPr>
              <a:buNone/>
            </a:pPr>
            <a:endParaRPr lang="cs-CZ" sz="3000" dirty="0"/>
          </a:p>
        </p:txBody>
      </p:sp>
      <p:pic>
        <p:nvPicPr>
          <p:cNvPr id="4" name="Obrázek 3" descr="794px-000_0rysdf251_edite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12160" y="692696"/>
            <a:ext cx="2768040" cy="2088232"/>
          </a:xfrm>
          <a:prstGeom prst="rect">
            <a:avLst/>
          </a:prstGeom>
        </p:spPr>
      </p:pic>
      <p:pic>
        <p:nvPicPr>
          <p:cNvPr id="5" name="Obrázek 4" descr="Timex_T5E901_Ironman_Triathlon_30_Lap_FLIX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76256" y="2852936"/>
            <a:ext cx="1918072" cy="3011373"/>
          </a:xfrm>
          <a:prstGeom prst="rect">
            <a:avLst/>
          </a:prstGeom>
        </p:spPr>
      </p:pic>
      <p:pic>
        <p:nvPicPr>
          <p:cNvPr id="6" name="Obrázek 5" descr="FOCS-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23528" y="4293096"/>
            <a:ext cx="3168352" cy="2376264"/>
          </a:xfrm>
          <a:prstGeom prst="rect">
            <a:avLst/>
          </a:prstGeom>
        </p:spPr>
      </p:pic>
      <p:pic>
        <p:nvPicPr>
          <p:cNvPr id="7" name="Obrázek 6" descr="660px-BadSalzdetfurthBadenburgerStr060529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851920" y="4293096"/>
            <a:ext cx="2592288" cy="2356625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868346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Měření krátkých časových intervalů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28670"/>
            <a:ext cx="8784976" cy="5812698"/>
          </a:xfrm>
        </p:spPr>
        <p:txBody>
          <a:bodyPr>
            <a:normAutofit fontScale="70000" lnSpcReduction="20000"/>
          </a:bodyPr>
          <a:lstStyle/>
          <a:p>
            <a:pPr marL="514350" indent="-514350">
              <a:buClr>
                <a:schemeClr val="accent3"/>
              </a:buClr>
              <a:buNone/>
            </a:pPr>
            <a:r>
              <a:rPr lang="cs-CZ" sz="3600" dirty="0" smtClean="0">
                <a:solidFill>
                  <a:srgbClr val="00B050"/>
                </a:solidFill>
              </a:rPr>
              <a:t>Stopky</a:t>
            </a:r>
          </a:p>
          <a:p>
            <a:pPr marL="514350" indent="-514350">
              <a:buClr>
                <a:schemeClr val="accent3"/>
              </a:buClr>
              <a:buNone/>
            </a:pPr>
            <a:r>
              <a:rPr lang="cs-CZ" sz="3600" dirty="0" smtClean="0">
                <a:solidFill>
                  <a:srgbClr val="FF0000"/>
                </a:solidFill>
                <a:latin typeface="Calibri" pitchFamily="34" charset="0"/>
              </a:rPr>
              <a:t>- zařízení na odměřování kratších časových intervalů</a:t>
            </a:r>
          </a:p>
          <a:p>
            <a:pPr marL="514350" indent="-514350">
              <a:buClr>
                <a:schemeClr val="accent3"/>
              </a:buClr>
              <a:buNone/>
            </a:pPr>
            <a:r>
              <a:rPr lang="cs-CZ" sz="3600" dirty="0" smtClean="0">
                <a:solidFill>
                  <a:srgbClr val="FF0000"/>
                </a:solidFill>
                <a:latin typeface="Calibri" pitchFamily="34" charset="0"/>
              </a:rPr>
              <a:t>- před měřením vynulujeme</a:t>
            </a:r>
          </a:p>
          <a:p>
            <a:pPr marL="514350" indent="-514350">
              <a:buClr>
                <a:schemeClr val="accent3"/>
              </a:buClr>
              <a:buNone/>
            </a:pPr>
            <a:r>
              <a:rPr lang="cs-CZ" sz="3600" dirty="0" smtClean="0">
                <a:solidFill>
                  <a:srgbClr val="00B050"/>
                </a:solidFill>
                <a:latin typeface="Calibri" pitchFamily="34" charset="0"/>
              </a:rPr>
              <a:t>Start - začátek měření</a:t>
            </a:r>
          </a:p>
          <a:p>
            <a:pPr marL="514350" indent="-514350">
              <a:buClr>
                <a:schemeClr val="accent3"/>
              </a:buClr>
              <a:buNone/>
            </a:pPr>
            <a:r>
              <a:rPr lang="cs-CZ" sz="3600" dirty="0" smtClean="0">
                <a:solidFill>
                  <a:srgbClr val="00B050"/>
                </a:solidFill>
                <a:latin typeface="Calibri" pitchFamily="34" charset="0"/>
              </a:rPr>
              <a:t>Stop - konec měření</a:t>
            </a:r>
          </a:p>
          <a:p>
            <a:pPr marL="514350" indent="-514350">
              <a:buClr>
                <a:schemeClr val="accent3"/>
              </a:buClr>
              <a:buNone/>
            </a:pPr>
            <a:endParaRPr lang="pl-PL" sz="1400" dirty="0" smtClean="0">
              <a:latin typeface="Calibri" pitchFamily="34" charset="0"/>
            </a:endParaRPr>
          </a:p>
          <a:p>
            <a:pPr marL="514350" indent="-514350">
              <a:buClr>
                <a:schemeClr val="accent3"/>
              </a:buClr>
              <a:buNone/>
            </a:pPr>
            <a:endParaRPr lang="cs-CZ" dirty="0" smtClean="0"/>
          </a:p>
          <a:p>
            <a:pPr marL="514350" indent="-514350">
              <a:buClr>
                <a:schemeClr val="accent3"/>
              </a:buClr>
              <a:buNone/>
            </a:pPr>
            <a:endParaRPr lang="cs-CZ" sz="2800" dirty="0" smtClean="0"/>
          </a:p>
          <a:p>
            <a:pPr marL="514350" indent="-514350">
              <a:buClr>
                <a:schemeClr val="accent3"/>
              </a:buClr>
              <a:buNone/>
            </a:pPr>
            <a:endParaRPr lang="cs-CZ" sz="2800" dirty="0" smtClean="0"/>
          </a:p>
          <a:p>
            <a:pPr marL="514350" indent="-514350">
              <a:buClr>
                <a:schemeClr val="accent3"/>
              </a:buClr>
              <a:buNone/>
            </a:pPr>
            <a:endParaRPr lang="cs-CZ" sz="2800" dirty="0" smtClean="0"/>
          </a:p>
          <a:p>
            <a:pPr marL="514350" indent="-514350">
              <a:buClr>
                <a:schemeClr val="accent3"/>
              </a:buClr>
              <a:buNone/>
            </a:pPr>
            <a:endParaRPr lang="cs-CZ" sz="2800" dirty="0" smtClean="0"/>
          </a:p>
          <a:p>
            <a:pPr marL="514350" indent="-514350">
              <a:buClr>
                <a:schemeClr val="accent3"/>
              </a:buClr>
              <a:buNone/>
            </a:pPr>
            <a:endParaRPr lang="cs-CZ" sz="2800" dirty="0" smtClean="0"/>
          </a:p>
          <a:p>
            <a:pPr marL="514350" indent="-514350">
              <a:buClr>
                <a:schemeClr val="accent3"/>
              </a:buClr>
              <a:buNone/>
            </a:pPr>
            <a:endParaRPr lang="cs-CZ" sz="2800" dirty="0" smtClean="0"/>
          </a:p>
          <a:p>
            <a:pPr marL="514350" indent="-514350">
              <a:buClr>
                <a:schemeClr val="accent3"/>
              </a:buClr>
              <a:buNone/>
            </a:pPr>
            <a:endParaRPr lang="cs-CZ" sz="2800" dirty="0" smtClean="0"/>
          </a:p>
          <a:p>
            <a:pPr marL="514350" indent="-514350">
              <a:buClr>
                <a:schemeClr val="accent3"/>
              </a:buClr>
              <a:buNone/>
            </a:pPr>
            <a:endParaRPr lang="cs-CZ" sz="2800" dirty="0" smtClean="0"/>
          </a:p>
          <a:p>
            <a:pPr marL="514350" indent="-514350">
              <a:buClr>
                <a:schemeClr val="accent3"/>
              </a:buClr>
              <a:buNone/>
            </a:pPr>
            <a:r>
              <a:rPr lang="cs-CZ" dirty="0" smtClean="0">
                <a:solidFill>
                  <a:srgbClr val="00B050"/>
                </a:solidFill>
              </a:rPr>
              <a:t>Metronom</a:t>
            </a:r>
            <a:r>
              <a:rPr lang="cs-CZ" dirty="0" smtClean="0">
                <a:latin typeface="Calibri" pitchFamily="34" charset="0"/>
              </a:rPr>
              <a:t> </a:t>
            </a:r>
          </a:p>
          <a:p>
            <a:pPr marL="0" indent="-514350">
              <a:buClr>
                <a:schemeClr val="accent3"/>
              </a:buClr>
              <a:buNone/>
            </a:pPr>
            <a:r>
              <a:rPr lang="cs-CZ" dirty="0" smtClean="0">
                <a:solidFill>
                  <a:srgbClr val="FF0000"/>
                </a:solidFill>
                <a:latin typeface="Calibri" pitchFamily="34" charset="0"/>
              </a:rPr>
              <a:t>používá se k odměřování stejných dob, používá se zejména v hudbě pro stanovení tempa </a:t>
            </a:r>
            <a:endParaRPr lang="cs-CZ" dirty="0" smtClean="0">
              <a:solidFill>
                <a:srgbClr val="FF0000"/>
              </a:solidFill>
            </a:endParaRPr>
          </a:p>
        </p:txBody>
      </p:sp>
      <p:pic>
        <p:nvPicPr>
          <p:cNvPr id="4" name="Obrázek 3" descr="479px-Stoppuh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948264" y="1700808"/>
            <a:ext cx="2072964" cy="2592288"/>
          </a:xfrm>
          <a:prstGeom prst="rect">
            <a:avLst/>
          </a:prstGeom>
        </p:spPr>
      </p:pic>
      <p:pic>
        <p:nvPicPr>
          <p:cNvPr id="5" name="Obrázek 4" descr="510px-Leet_stopwatch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067944" y="1700808"/>
            <a:ext cx="2820213" cy="3312368"/>
          </a:xfrm>
          <a:prstGeom prst="rect">
            <a:avLst/>
          </a:prstGeom>
        </p:spPr>
      </p:pic>
      <p:pic>
        <p:nvPicPr>
          <p:cNvPr id="13" name="Obrázek 12" descr="431px-Wooden_Metronom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619672" y="2852935"/>
            <a:ext cx="2304256" cy="3202435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864096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Otázky na závěr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Jak označujeme čas?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0070C0"/>
                </a:solidFill>
              </a:rPr>
              <a:t>Uveď měřidla času?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Petr odejde ve 13 h 55 min. Cesta trvá čtvrt hodiny, 25 minut se zdržel v cukrárně. Kdy přijde ze školy domů?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0070C0"/>
                </a:solidFill>
              </a:rPr>
              <a:t>Převeď:		147 min = ……h……min</a:t>
            </a:r>
          </a:p>
          <a:p>
            <a:pPr marL="0" lvl="3" indent="-514350">
              <a:buNone/>
            </a:pPr>
            <a:r>
              <a:rPr lang="cs-CZ" dirty="0" smtClean="0">
                <a:solidFill>
                  <a:srgbClr val="0070C0"/>
                </a:solidFill>
              </a:rPr>
              <a:t>			</a:t>
            </a:r>
            <a:r>
              <a:rPr lang="cs-CZ" sz="3200" dirty="0" smtClean="0">
                <a:solidFill>
                  <a:srgbClr val="0070C0"/>
                </a:solidFill>
              </a:rPr>
              <a:t>4 260 s = ……h……min</a:t>
            </a:r>
          </a:p>
          <a:p>
            <a:pPr marL="0" lvl="3" indent="-514350">
              <a:buNone/>
            </a:pPr>
            <a:r>
              <a:rPr lang="cs-CZ" sz="3200" dirty="0" smtClean="0">
                <a:solidFill>
                  <a:srgbClr val="0070C0"/>
                </a:solidFill>
              </a:rPr>
              <a:t>			6 min 14 s = ……s</a:t>
            </a:r>
          </a:p>
          <a:p>
            <a:pPr marL="0" lvl="3" indent="-514350">
              <a:buNone/>
            </a:pPr>
            <a:r>
              <a:rPr lang="cs-CZ" sz="3200" dirty="0" smtClean="0">
                <a:solidFill>
                  <a:srgbClr val="0070C0"/>
                </a:solidFill>
              </a:rPr>
              <a:t>			1 h 8 min = ……s</a:t>
            </a:r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868346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Otázky na závěr - řešení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>
            <a:normAutofit fontScale="92500"/>
          </a:bodyPr>
          <a:lstStyle/>
          <a:p>
            <a:pPr marL="514350" indent="-514350"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Jak označujeme čas? </a:t>
            </a:r>
            <a:r>
              <a:rPr lang="cs-CZ" dirty="0" smtClean="0">
                <a:solidFill>
                  <a:srgbClr val="FF0000"/>
                </a:solidFill>
              </a:rPr>
              <a:t>t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0070C0"/>
                </a:solidFill>
              </a:rPr>
              <a:t>Uveď měřidla času?</a:t>
            </a:r>
            <a:r>
              <a:rPr lang="cs-CZ" dirty="0" smtClean="0"/>
              <a:t>	</a:t>
            </a:r>
            <a:r>
              <a:rPr lang="cs-CZ" dirty="0" smtClean="0">
                <a:solidFill>
                  <a:srgbClr val="FF0000"/>
                </a:solidFill>
              </a:rPr>
              <a:t>stopky, hodiny, metronom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Petr odejde ve 12 h 55 min. Cesta trvá čtvrt hodiny, 25 minut se zdržel v cukrárně. Kdy přijde ze školy domů? </a:t>
            </a:r>
            <a:r>
              <a:rPr lang="cs-CZ" dirty="0" smtClean="0">
                <a:solidFill>
                  <a:srgbClr val="FF0000"/>
                </a:solidFill>
              </a:rPr>
              <a:t>13h 35 min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0070C0"/>
                </a:solidFill>
              </a:rPr>
              <a:t>Převeď:		147 min = </a:t>
            </a:r>
            <a:r>
              <a:rPr lang="cs-CZ" dirty="0" smtClean="0">
                <a:solidFill>
                  <a:srgbClr val="FF0000"/>
                </a:solidFill>
              </a:rPr>
              <a:t>2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70C0"/>
                </a:solidFill>
              </a:rPr>
              <a:t>h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27</a:t>
            </a:r>
            <a:r>
              <a:rPr lang="cs-CZ" dirty="0" smtClean="0">
                <a:solidFill>
                  <a:srgbClr val="0070C0"/>
                </a:solidFill>
              </a:rPr>
              <a:t>min</a:t>
            </a:r>
          </a:p>
          <a:p>
            <a:pPr marL="0" lvl="3" indent="-514350">
              <a:buNone/>
            </a:pPr>
            <a:r>
              <a:rPr lang="cs-CZ" dirty="0" smtClean="0"/>
              <a:t>			</a:t>
            </a:r>
            <a:r>
              <a:rPr lang="cs-CZ" sz="3200" dirty="0" smtClean="0">
                <a:solidFill>
                  <a:srgbClr val="0070C0"/>
                </a:solidFill>
              </a:rPr>
              <a:t>4 260 s = </a:t>
            </a:r>
            <a:r>
              <a:rPr lang="cs-CZ" sz="3200" dirty="0" smtClean="0">
                <a:solidFill>
                  <a:srgbClr val="FF0000"/>
                </a:solidFill>
              </a:rPr>
              <a:t>1</a:t>
            </a:r>
            <a:r>
              <a:rPr lang="cs-CZ" sz="3200" dirty="0" smtClean="0"/>
              <a:t> </a:t>
            </a:r>
            <a:r>
              <a:rPr lang="cs-CZ" sz="3200" dirty="0" smtClean="0">
                <a:solidFill>
                  <a:srgbClr val="0070C0"/>
                </a:solidFill>
              </a:rPr>
              <a:t>h</a:t>
            </a:r>
            <a:r>
              <a:rPr lang="cs-CZ" sz="3200" dirty="0" smtClean="0">
                <a:solidFill>
                  <a:srgbClr val="FF0000"/>
                </a:solidFill>
              </a:rPr>
              <a:t> 11 </a:t>
            </a:r>
            <a:r>
              <a:rPr lang="cs-CZ" sz="3200" dirty="0" smtClean="0">
                <a:solidFill>
                  <a:srgbClr val="0070C0"/>
                </a:solidFill>
              </a:rPr>
              <a:t>min</a:t>
            </a:r>
          </a:p>
          <a:p>
            <a:pPr marL="0" lvl="3" indent="-514350">
              <a:buNone/>
            </a:pPr>
            <a:r>
              <a:rPr lang="cs-CZ" sz="3200" dirty="0" smtClean="0"/>
              <a:t>			</a:t>
            </a:r>
            <a:r>
              <a:rPr lang="cs-CZ" sz="3200" dirty="0" smtClean="0">
                <a:solidFill>
                  <a:srgbClr val="0070C0"/>
                </a:solidFill>
              </a:rPr>
              <a:t>6 min 14 s = </a:t>
            </a:r>
            <a:r>
              <a:rPr lang="cs-CZ" sz="3200" dirty="0" smtClean="0">
                <a:solidFill>
                  <a:srgbClr val="FF0000"/>
                </a:solidFill>
              </a:rPr>
              <a:t>374</a:t>
            </a:r>
            <a:r>
              <a:rPr lang="cs-CZ" sz="3200" dirty="0" smtClean="0"/>
              <a:t> </a:t>
            </a:r>
            <a:r>
              <a:rPr lang="cs-CZ" sz="3200" dirty="0" smtClean="0">
                <a:solidFill>
                  <a:srgbClr val="0070C0"/>
                </a:solidFill>
              </a:rPr>
              <a:t>s</a:t>
            </a:r>
          </a:p>
          <a:p>
            <a:pPr marL="0" lvl="3" indent="-514350">
              <a:buNone/>
            </a:pPr>
            <a:r>
              <a:rPr lang="cs-CZ" sz="3200" dirty="0" smtClean="0"/>
              <a:t>			</a:t>
            </a:r>
            <a:r>
              <a:rPr lang="cs-CZ" sz="3200" dirty="0" smtClean="0">
                <a:solidFill>
                  <a:srgbClr val="0070C0"/>
                </a:solidFill>
              </a:rPr>
              <a:t>1 h 8 min = </a:t>
            </a:r>
            <a:r>
              <a:rPr lang="cs-CZ" sz="3200" dirty="0" smtClean="0">
                <a:solidFill>
                  <a:srgbClr val="FF0000"/>
                </a:solidFill>
              </a:rPr>
              <a:t>4 080 </a:t>
            </a:r>
            <a:r>
              <a:rPr lang="cs-CZ" sz="3200" dirty="0" smtClean="0">
                <a:solidFill>
                  <a:srgbClr val="0070C0"/>
                </a:solidFill>
              </a:rPr>
              <a:t>s</a:t>
            </a:r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290"/>
            <a:ext cx="8229600" cy="645507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u="sng" dirty="0" smtClean="0"/>
              <a:t>Anotace:</a:t>
            </a:r>
          </a:p>
          <a:p>
            <a:pPr marL="0" algn="just">
              <a:buNone/>
            </a:pPr>
            <a:r>
              <a:rPr lang="cs-CZ" sz="2400" dirty="0" smtClean="0"/>
              <a:t>Tato prezentace slouží k rozšíření učiva o čase. Nejdříve opakujeme jednotky času z přírodovědy . Žáci se naučí převádět časové jednotky. Seznámí se s měřidly času a pochopí, jak se vyvíjelo měření času.Na závěr samostatně odpoví na otázky. Celá prezentace i kontrola probíhá na interaktivní tabuli.</a:t>
            </a:r>
          </a:p>
          <a:p>
            <a:pPr marL="0">
              <a:buNone/>
            </a:pPr>
            <a:r>
              <a:rPr lang="cs-CZ" sz="2400" b="1" u="sng" dirty="0" smtClean="0"/>
              <a:t>Použitá literatura:</a:t>
            </a:r>
          </a:p>
          <a:p>
            <a:pPr marL="0">
              <a:buNone/>
            </a:pPr>
            <a:r>
              <a:rPr lang="cs-CZ" sz="2400" dirty="0" smtClean="0"/>
              <a:t>Doc. RNDr. Růžena Kolářová, </a:t>
            </a:r>
            <a:r>
              <a:rPr lang="cs-CZ" sz="2400" dirty="0" err="1" smtClean="0"/>
              <a:t>Csc</a:t>
            </a:r>
            <a:r>
              <a:rPr lang="cs-CZ" sz="2400" dirty="0" smtClean="0"/>
              <a:t>. , PaedDr. Jiří </a:t>
            </a:r>
            <a:r>
              <a:rPr lang="cs-CZ" sz="2400" dirty="0" err="1" smtClean="0"/>
              <a:t>Bohuněk</a:t>
            </a:r>
            <a:r>
              <a:rPr lang="cs-CZ" sz="2400" dirty="0" smtClean="0"/>
              <a:t>: </a:t>
            </a:r>
          </a:p>
          <a:p>
            <a:pPr marL="0">
              <a:buNone/>
            </a:pPr>
            <a:r>
              <a:rPr lang="cs-CZ" sz="2400" dirty="0" smtClean="0"/>
              <a:t>Fyzika pro 6. ročník základní školy, 2. vydání 2003 </a:t>
            </a:r>
            <a:r>
              <a:rPr lang="cs-CZ" sz="2400" dirty="0" err="1" smtClean="0"/>
              <a:t>Prometheus</a:t>
            </a:r>
            <a:r>
              <a:rPr lang="cs-CZ" sz="2400" dirty="0" smtClean="0"/>
              <a:t>, 159 stran, ISBN 80-7196-246-5</a:t>
            </a:r>
          </a:p>
          <a:p>
            <a:pPr>
              <a:buNone/>
            </a:pPr>
            <a:r>
              <a:rPr lang="cs-CZ" sz="2400" dirty="0" smtClean="0"/>
              <a:t>Citace obrazového materiálu:</a:t>
            </a:r>
          </a:p>
          <a:p>
            <a:pPr>
              <a:buNone/>
            </a:pPr>
            <a:r>
              <a:rPr lang="cs-CZ" sz="2400" dirty="0" smtClean="0"/>
              <a:t>Dostupný pod licencí GNU Free </a:t>
            </a:r>
            <a:r>
              <a:rPr lang="cs-CZ" sz="2400" dirty="0" err="1" smtClean="0"/>
              <a:t>Documentation</a:t>
            </a:r>
            <a:r>
              <a:rPr lang="cs-CZ" sz="2400" dirty="0" smtClean="0"/>
              <a:t> </a:t>
            </a:r>
            <a:r>
              <a:rPr lang="cs-CZ" sz="2400" dirty="0" err="1" smtClean="0"/>
              <a:t>License</a:t>
            </a:r>
            <a:endParaRPr lang="cs-CZ" sz="2400" dirty="0" smtClean="0"/>
          </a:p>
          <a:p>
            <a:pPr>
              <a:buNone/>
            </a:pPr>
            <a:r>
              <a:rPr lang="cs-CZ" sz="1800" dirty="0" smtClean="0">
                <a:hlinkClick r:id="rId2"/>
              </a:rPr>
              <a:t>http://cs.wikipedia.org/wiki/Soubor:Sundial_in_Brno,_%C4%8Cern%C3%A1_Pole.jpg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>
                <a:hlinkClick r:id="rId3"/>
              </a:rPr>
              <a:t>http://cs.wikipedia.org/wiki/Soubor:Wooden_hourglass_2.jpg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>
                <a:hlinkClick r:id="rId4"/>
              </a:rPr>
              <a:t>http://cs.wikipedia.org/wiki/Soubor:Astronomical_Clock,_Prague.jpg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>
                <a:hlinkClick r:id="rId5"/>
              </a:rPr>
              <a:t>http://cs.wikipedia.org/wiki/Soubor:BadSalzdetfurthBadenburgerStr060529.jpg</a:t>
            </a:r>
            <a:endParaRPr lang="cs-CZ" sz="1800" dirty="0" smtClean="0"/>
          </a:p>
          <a:p>
            <a:pPr>
              <a:buNone/>
            </a:pPr>
            <a:endParaRPr lang="cs-CZ" sz="1800" b="1" u="sng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endParaRPr lang="cs-CZ" u="sng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352928" cy="410445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>
                <a:hlinkClick r:id="rId2"/>
              </a:rPr>
              <a:t>http://en.wikipedia.org/wiki/File:GB-3-Gew-Pendeluhr_(Luekk).jpg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>
                <a:hlinkClick r:id="rId3"/>
              </a:rPr>
              <a:t>http://en.wikipedia.org/wiki/File:MontreGousset001.jpg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>
                <a:hlinkClick r:id="rId4"/>
              </a:rPr>
              <a:t>http://en.wikipedia.org/wiki/File:000_0rysdf251_edited.jpg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>
                <a:hlinkClick r:id="rId5"/>
              </a:rPr>
              <a:t>http://en.wikipedia.org/wiki/File:Timex_T5E901_Ironman_Triathlon_30_Lap_FLIX.jpg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>
                <a:hlinkClick r:id="rId6"/>
              </a:rPr>
              <a:t>http://en.wikipedia.org/wiki/File:FOCS-1.jpg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>
                <a:hlinkClick r:id="rId7"/>
              </a:rPr>
              <a:t>http://cs.wikipedia.org/wiki/Soubor:Stoppuhr.jpg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>
                <a:hlinkClick r:id="rId8"/>
              </a:rPr>
              <a:t>http://cs.wikipedia.org/wiki/Soubor:Leet_stopwatch.JPG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>
                <a:hlinkClick r:id="rId9"/>
              </a:rPr>
              <a:t>http://cs.wikipedia.org/wiki/Soubor:Wooden_Metronome.jpg</a:t>
            </a: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261</TotalTime>
  <Words>509</Words>
  <Application>Microsoft Office PowerPoint</Application>
  <PresentationFormat>Předvádění na obrazovce (4:3)</PresentationFormat>
  <Paragraphs>154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ČAS  A  MĚŘENÍ</vt:lpstr>
      <vt:lpstr>Snímek 2</vt:lpstr>
      <vt:lpstr>Čas a měření</vt:lpstr>
      <vt:lpstr>Opakuj</vt:lpstr>
      <vt:lpstr>Opakuj- odpovědi</vt:lpstr>
      <vt:lpstr>Čas</vt:lpstr>
      <vt:lpstr>Převody jednotek</vt:lpstr>
      <vt:lpstr>Měřidla času - historie</vt:lpstr>
      <vt:lpstr>Měřidla času - dnes</vt:lpstr>
      <vt:lpstr>Měření krátkých časových intervalů</vt:lpstr>
      <vt:lpstr>Otázky na závěr</vt:lpstr>
      <vt:lpstr>Otázky na závěr - řešení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Čas</dc:title>
  <dc:creator>Vaclav</dc:creator>
  <cp:lastModifiedBy>Dum</cp:lastModifiedBy>
  <cp:revision>52</cp:revision>
  <dcterms:created xsi:type="dcterms:W3CDTF">2012-07-27T16:52:58Z</dcterms:created>
  <dcterms:modified xsi:type="dcterms:W3CDTF">2012-12-01T16:59:01Z</dcterms:modified>
</cp:coreProperties>
</file>