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56" r:id="rId4"/>
    <p:sldId id="257" r:id="rId5"/>
    <p:sldId id="259" r:id="rId6"/>
    <p:sldId id="258" r:id="rId7"/>
    <p:sldId id="267" r:id="rId8"/>
    <p:sldId id="260" r:id="rId9"/>
    <p:sldId id="261" r:id="rId10"/>
    <p:sldId id="262" r:id="rId11"/>
    <p:sldId id="263" r:id="rId12"/>
    <p:sldId id="264" r:id="rId13"/>
    <p:sldId id="266" r:id="rId14"/>
    <p:sldId id="27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699D4-F597-42F3-BB38-E45306C90A7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6AE60-A36D-4A26-9462-9524441B3C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699D4-F597-42F3-BB38-E45306C90A7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6AE60-A36D-4A26-9462-9524441B3C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699D4-F597-42F3-BB38-E45306C90A7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6AE60-A36D-4A26-9462-9524441B3C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699D4-F597-42F3-BB38-E45306C90A7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6AE60-A36D-4A26-9462-9524441B3C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699D4-F597-42F3-BB38-E45306C90A7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6AE60-A36D-4A26-9462-9524441B3C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699D4-F597-42F3-BB38-E45306C90A7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6AE60-A36D-4A26-9462-9524441B3C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699D4-F597-42F3-BB38-E45306C90A7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6AE60-A36D-4A26-9462-9524441B3C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699D4-F597-42F3-BB38-E45306C90A7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6AE60-A36D-4A26-9462-9524441B3C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699D4-F597-42F3-BB38-E45306C90A7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6AE60-A36D-4A26-9462-9524441B3C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699D4-F597-42F3-BB38-E45306C90A7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6AE60-A36D-4A26-9462-9524441B3C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699D4-F597-42F3-BB38-E45306C90A7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6AE60-A36D-4A26-9462-9524441B3C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0699D4-F597-42F3-BB38-E45306C90A7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E6AE60-A36D-4A26-9462-9524441B3C6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Simple_Measuring_Cup.jpg" TargetMode="External"/><Relationship Id="rId2" Type="http://schemas.openxmlformats.org/officeDocument/2006/relationships/hyperlink" Target="http://cs.wikipedia.org/wiki/Soubor:Measuring_cylinder_hg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42938" y="428625"/>
            <a:ext cx="7772400" cy="1470025"/>
          </a:xfrm>
        </p:spPr>
        <p:txBody>
          <a:bodyPr/>
          <a:lstStyle/>
          <a:p>
            <a:pPr algn="ctr"/>
            <a:r>
              <a:rPr lang="cs-CZ" sz="3600" dirty="0" smtClean="0"/>
              <a:t>OBJEM</a:t>
            </a:r>
          </a:p>
        </p:txBody>
      </p:sp>
      <p:sp>
        <p:nvSpPr>
          <p:cNvPr id="2051" name="Podnadpis 2"/>
          <p:cNvSpPr>
            <a:spLocks noGrp="1"/>
          </p:cNvSpPr>
          <p:nvPr>
            <p:ph type="subTitle" idx="1"/>
          </p:nvPr>
        </p:nvSpPr>
        <p:spPr>
          <a:xfrm>
            <a:off x="571500" y="1857375"/>
            <a:ext cx="7929563" cy="4500563"/>
          </a:xfrm>
        </p:spPr>
        <p:txBody>
          <a:bodyPr/>
          <a:lstStyle/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r>
              <a:rPr lang="cs-CZ" sz="19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/>
            <a:r>
              <a:rPr lang="cs-CZ" sz="1900" dirty="0" smtClean="0">
                <a:solidFill>
                  <a:schemeClr val="tx1"/>
                </a:solidFill>
              </a:rPr>
              <a:t>Autor: Mgr. Hana </a:t>
            </a:r>
            <a:r>
              <a:rPr lang="cs-CZ" sz="1900" dirty="0" err="1" smtClean="0">
                <a:solidFill>
                  <a:schemeClr val="tx1"/>
                </a:solidFill>
              </a:rPr>
              <a:t>Kuříková</a:t>
            </a:r>
            <a:endParaRPr lang="cs-CZ" sz="1900" dirty="0" smtClean="0">
              <a:solidFill>
                <a:schemeClr val="tx1"/>
              </a:solidFill>
            </a:endParaRPr>
          </a:p>
          <a:p>
            <a:pPr algn="l"/>
            <a:r>
              <a:rPr lang="cs-CZ" sz="1900" dirty="0" smtClean="0">
                <a:solidFill>
                  <a:schemeClr val="tx1"/>
                </a:solidFill>
              </a:rPr>
              <a:t>Název:  VY_32_INOVACE_03_B_15_Objem</a:t>
            </a:r>
          </a:p>
          <a:p>
            <a:pPr algn="l"/>
            <a:r>
              <a:rPr lang="cs-CZ" sz="1900" dirty="0" smtClean="0">
                <a:solidFill>
                  <a:schemeClr val="tx1"/>
                </a:solidFill>
              </a:rPr>
              <a:t>Téma:   Fyzika 6. ročník</a:t>
            </a:r>
          </a:p>
          <a:p>
            <a:pPr algn="l"/>
            <a:r>
              <a:rPr lang="cs-CZ" sz="1900" dirty="0" smtClean="0">
                <a:solidFill>
                  <a:schemeClr val="tx1"/>
                </a:solidFill>
              </a:rPr>
              <a:t>Číslo projektu: CZ.1.07/1.4.00/21.2131</a:t>
            </a: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</p:txBody>
      </p:sp>
      <p:pic>
        <p:nvPicPr>
          <p:cNvPr id="205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313" y="4786313"/>
            <a:ext cx="6472237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331640" y="1628800"/>
          <a:ext cx="6477024" cy="3435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7388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 Hana </a:t>
                      </a:r>
                      <a:r>
                        <a:rPr lang="cs-CZ" dirty="0" err="1" smtClean="0"/>
                        <a:t>Kuříková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25.7.2012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6.11.2012</a:t>
                      </a:r>
                      <a:endParaRPr lang="cs-CZ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6. A</a:t>
                      </a:r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Člověk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smtClean="0"/>
                        <a:t>a příroda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Fyzika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Fyzika</a:t>
                      </a:r>
                      <a:r>
                        <a:rPr lang="cs-CZ" baseline="0" dirty="0" smtClean="0"/>
                        <a:t> 6. ročník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Objem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Objem, krychlový metr, odměrný válec, litr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>
                <a:solidFill>
                  <a:srgbClr val="0070C0"/>
                </a:solidFill>
              </a:rPr>
              <a:t>Objem</a:t>
            </a:r>
            <a:endParaRPr lang="cs-CZ" sz="6600" dirty="0">
              <a:solidFill>
                <a:srgbClr val="0070C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Označení, jednotky, měřidla</a:t>
            </a:r>
            <a:endParaRPr lang="cs-CZ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22114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Objem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640960" cy="475775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Odvozená fyzikální veličina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Vyjadřuje velikost prostoru vyplněné tělesem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Označení: V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Základní jednotka: 1 metr krychlový (m</a:t>
            </a:r>
            <a:r>
              <a:rPr lang="cs-CZ" baseline="30000" dirty="0" smtClean="0">
                <a:solidFill>
                  <a:srgbClr val="FF0000"/>
                </a:solidFill>
              </a:rPr>
              <a:t>3</a:t>
            </a:r>
            <a:r>
              <a:rPr lang="cs-CZ" dirty="0" smtClean="0">
                <a:solidFill>
                  <a:srgbClr val="FF0000"/>
                </a:solidFill>
              </a:rPr>
              <a:t>)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Odvozené jednotky:	1 decimetr krychlový (dm</a:t>
            </a:r>
            <a:r>
              <a:rPr lang="cs-CZ" baseline="30000" dirty="0" smtClean="0">
                <a:solidFill>
                  <a:srgbClr val="00B050"/>
                </a:solidFill>
              </a:rPr>
              <a:t>3</a:t>
            </a:r>
            <a:r>
              <a:rPr lang="cs-CZ" dirty="0" smtClean="0">
                <a:solidFill>
                  <a:srgbClr val="00B050"/>
                </a:solidFill>
              </a:rPr>
              <a:t>)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					1 centimetr krychlový (cm</a:t>
            </a:r>
            <a:r>
              <a:rPr lang="cs-CZ" baseline="30000" dirty="0" smtClean="0">
                <a:solidFill>
                  <a:srgbClr val="00B050"/>
                </a:solidFill>
              </a:rPr>
              <a:t>3</a:t>
            </a:r>
            <a:r>
              <a:rPr lang="cs-CZ" dirty="0" smtClean="0">
                <a:solidFill>
                  <a:srgbClr val="00B050"/>
                </a:solidFill>
              </a:rPr>
              <a:t>)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					1 milimetr krychlový (mm</a:t>
            </a:r>
            <a:r>
              <a:rPr lang="cs-CZ" baseline="30000" dirty="0" smtClean="0">
                <a:solidFill>
                  <a:srgbClr val="00B050"/>
                </a:solidFill>
              </a:rPr>
              <a:t>3</a:t>
            </a:r>
            <a:r>
              <a:rPr lang="cs-CZ" dirty="0" smtClean="0">
                <a:solidFill>
                  <a:srgbClr val="00B050"/>
                </a:solidFill>
              </a:rPr>
              <a:t>)</a:t>
            </a:r>
          </a:p>
          <a:p>
            <a:pPr>
              <a:buNone/>
            </a:pPr>
            <a:r>
              <a:rPr lang="cs-CZ" dirty="0" smtClean="0"/>
              <a:t> 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850106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Měřidla objemu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Odměrka				</a:t>
            </a:r>
            <a:r>
              <a:rPr lang="cs-CZ" dirty="0" smtClean="0">
                <a:solidFill>
                  <a:srgbClr val="FF0000"/>
                </a:solidFill>
              </a:rPr>
              <a:t>Odměrný válec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Obrázek 3" descr="518px-Simple_Measuring_Cu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556792"/>
            <a:ext cx="3673970" cy="4248472"/>
          </a:xfrm>
          <a:prstGeom prst="rect">
            <a:avLst/>
          </a:prstGeom>
        </p:spPr>
      </p:pic>
      <p:pic>
        <p:nvPicPr>
          <p:cNvPr id="5" name="Obrázek 4" descr="256px-Measuring_cylinder_h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0112" y="1484784"/>
            <a:ext cx="2050202" cy="479715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94122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Duté jednotky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328592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1 litr (l)</a:t>
            </a:r>
            <a:r>
              <a:rPr lang="cs-CZ" dirty="0" smtClean="0"/>
              <a:t>			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1 decilitr (dl)		1 l = 10 dl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1 centilitr (cl)		1 l = 100 cl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1 mililitr (ml)		1 l = 1 000 ml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1 hektolitr (</a:t>
            </a:r>
            <a:r>
              <a:rPr lang="cs-CZ" dirty="0" err="1" smtClean="0">
                <a:solidFill>
                  <a:srgbClr val="00B050"/>
                </a:solidFill>
              </a:rPr>
              <a:t>hl</a:t>
            </a:r>
            <a:r>
              <a:rPr lang="cs-CZ" dirty="0" smtClean="0">
                <a:solidFill>
                  <a:srgbClr val="00B050"/>
                </a:solidFill>
              </a:rPr>
              <a:t>)		 1 </a:t>
            </a:r>
            <a:r>
              <a:rPr lang="cs-CZ" dirty="0" err="1" smtClean="0">
                <a:solidFill>
                  <a:srgbClr val="00B050"/>
                </a:solidFill>
              </a:rPr>
              <a:t>hl</a:t>
            </a:r>
            <a:r>
              <a:rPr lang="cs-CZ" dirty="0" smtClean="0">
                <a:solidFill>
                  <a:srgbClr val="00B050"/>
                </a:solidFill>
              </a:rPr>
              <a:t> = 100 l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err="1" smtClean="0">
                <a:solidFill>
                  <a:srgbClr val="FF0000"/>
                </a:solidFill>
              </a:rPr>
              <a:t>hl</a:t>
            </a:r>
            <a:r>
              <a:rPr lang="cs-CZ" dirty="0" smtClean="0">
                <a:solidFill>
                  <a:srgbClr val="FF0000"/>
                </a:solidFill>
              </a:rPr>
              <a:t>			l		dl		cl		ml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ahnutá šipka nahoru 3"/>
          <p:cNvSpPr/>
          <p:nvPr/>
        </p:nvSpPr>
        <p:spPr>
          <a:xfrm>
            <a:off x="611560" y="5805264"/>
            <a:ext cx="1872208" cy="36004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Zahnutá šipka nahoru 4"/>
          <p:cNvSpPr/>
          <p:nvPr/>
        </p:nvSpPr>
        <p:spPr>
          <a:xfrm>
            <a:off x="2555776" y="5805264"/>
            <a:ext cx="1872208" cy="36004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Zahnutá šipka nahoru 5"/>
          <p:cNvSpPr/>
          <p:nvPr/>
        </p:nvSpPr>
        <p:spPr>
          <a:xfrm>
            <a:off x="4572000" y="5805264"/>
            <a:ext cx="1656184" cy="36004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Zahnutá šipka nahoru 6"/>
          <p:cNvSpPr/>
          <p:nvPr/>
        </p:nvSpPr>
        <p:spPr>
          <a:xfrm>
            <a:off x="6228184" y="5805264"/>
            <a:ext cx="1944216" cy="36004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Zahnutá šipka dolů 7"/>
          <p:cNvSpPr/>
          <p:nvPr/>
        </p:nvSpPr>
        <p:spPr>
          <a:xfrm flipH="1">
            <a:off x="4572000" y="4941168"/>
            <a:ext cx="1584176" cy="43204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Zahnutá šipka dolů 8"/>
          <p:cNvSpPr/>
          <p:nvPr/>
        </p:nvSpPr>
        <p:spPr>
          <a:xfrm flipH="1">
            <a:off x="6156176" y="4941168"/>
            <a:ext cx="2088232" cy="43204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Zahnutá šipka dolů 9"/>
          <p:cNvSpPr/>
          <p:nvPr/>
        </p:nvSpPr>
        <p:spPr>
          <a:xfrm flipH="1">
            <a:off x="2483768" y="4941168"/>
            <a:ext cx="1944216" cy="43204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1" name="Zahnutá šipka dolů 10"/>
          <p:cNvSpPr/>
          <p:nvPr/>
        </p:nvSpPr>
        <p:spPr>
          <a:xfrm flipH="1">
            <a:off x="611560" y="4941168"/>
            <a:ext cx="1800200" cy="43204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115616" y="4437112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: 100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059832" y="4437112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: 10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932040" y="4437112"/>
            <a:ext cx="792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: 10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732240" y="4437112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: 10</a:t>
            </a:r>
            <a:endParaRPr lang="cs-CZ" sz="2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115616" y="6237312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. 100</a:t>
            </a:r>
            <a:endParaRPr lang="cs-CZ" sz="20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059832" y="6237312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. 10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6237312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. 10</a:t>
            </a:r>
            <a:endParaRPr lang="cs-CZ" sz="20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804248" y="6237312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. 10</a:t>
            </a:r>
            <a:endParaRPr lang="cs-CZ" sz="2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Převody jednotek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1 m</a:t>
            </a:r>
            <a:r>
              <a:rPr lang="cs-CZ" baseline="30000" dirty="0" smtClean="0">
                <a:solidFill>
                  <a:srgbClr val="00B050"/>
                </a:solidFill>
              </a:rPr>
              <a:t>3</a:t>
            </a:r>
            <a:r>
              <a:rPr lang="cs-CZ" dirty="0" smtClean="0">
                <a:solidFill>
                  <a:srgbClr val="00B050"/>
                </a:solidFill>
              </a:rPr>
              <a:t> = 1 000 dm</a:t>
            </a:r>
            <a:r>
              <a:rPr lang="cs-CZ" baseline="30000" dirty="0" smtClean="0">
                <a:solidFill>
                  <a:srgbClr val="00B050"/>
                </a:solidFill>
              </a:rPr>
              <a:t>3</a:t>
            </a:r>
            <a:endParaRPr lang="cs-CZ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1 dm</a:t>
            </a:r>
            <a:r>
              <a:rPr lang="cs-CZ" baseline="30000" dirty="0" smtClean="0">
                <a:solidFill>
                  <a:srgbClr val="FF0000"/>
                </a:solidFill>
              </a:rPr>
              <a:t>3</a:t>
            </a:r>
            <a:r>
              <a:rPr lang="cs-CZ" dirty="0" smtClean="0">
                <a:solidFill>
                  <a:srgbClr val="FF0000"/>
                </a:solidFill>
              </a:rPr>
              <a:t> = 1 000 cm</a:t>
            </a:r>
            <a:r>
              <a:rPr lang="cs-CZ" baseline="30000" dirty="0" smtClean="0">
                <a:solidFill>
                  <a:srgbClr val="FF0000"/>
                </a:solidFill>
              </a:rPr>
              <a:t>3</a:t>
            </a: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1 cm</a:t>
            </a:r>
            <a:r>
              <a:rPr lang="cs-CZ" baseline="30000" dirty="0" smtClean="0">
                <a:solidFill>
                  <a:srgbClr val="00B050"/>
                </a:solidFill>
              </a:rPr>
              <a:t>3</a:t>
            </a:r>
            <a:r>
              <a:rPr lang="cs-CZ" dirty="0" smtClean="0">
                <a:solidFill>
                  <a:srgbClr val="00B050"/>
                </a:solidFill>
              </a:rPr>
              <a:t> = 1 000 mm</a:t>
            </a:r>
            <a:r>
              <a:rPr lang="cs-CZ" baseline="30000" dirty="0" smtClean="0">
                <a:solidFill>
                  <a:srgbClr val="00B050"/>
                </a:solidFill>
              </a:rPr>
              <a:t>3</a:t>
            </a:r>
          </a:p>
          <a:p>
            <a:pPr>
              <a:buNone/>
            </a:pPr>
            <a:endParaRPr lang="cs-CZ" baseline="30000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m</a:t>
            </a:r>
            <a:r>
              <a:rPr lang="cs-CZ" baseline="30000" dirty="0" smtClean="0">
                <a:solidFill>
                  <a:srgbClr val="FF0000"/>
                </a:solidFill>
              </a:rPr>
              <a:t>3</a:t>
            </a:r>
            <a:r>
              <a:rPr lang="cs-CZ" dirty="0" smtClean="0">
                <a:solidFill>
                  <a:srgbClr val="FF0000"/>
                </a:solidFill>
              </a:rPr>
              <a:t>   		dm</a:t>
            </a:r>
            <a:r>
              <a:rPr lang="cs-CZ" baseline="30000" dirty="0" smtClean="0">
                <a:solidFill>
                  <a:srgbClr val="FF0000"/>
                </a:solidFill>
              </a:rPr>
              <a:t>3</a:t>
            </a:r>
            <a:r>
              <a:rPr lang="cs-CZ" dirty="0" smtClean="0">
                <a:solidFill>
                  <a:srgbClr val="FF0000"/>
                </a:solidFill>
              </a:rPr>
              <a:t>  		 cm</a:t>
            </a:r>
            <a:r>
              <a:rPr lang="cs-CZ" baseline="30000" dirty="0" smtClean="0">
                <a:solidFill>
                  <a:srgbClr val="FF0000"/>
                </a:solidFill>
              </a:rPr>
              <a:t>3</a:t>
            </a:r>
            <a:r>
              <a:rPr lang="cs-CZ" dirty="0" smtClean="0">
                <a:solidFill>
                  <a:srgbClr val="FF0000"/>
                </a:solidFill>
              </a:rPr>
              <a:t> 		 mm</a:t>
            </a:r>
            <a:r>
              <a:rPr lang="cs-CZ" baseline="30000" dirty="0" smtClean="0">
                <a:solidFill>
                  <a:srgbClr val="FF0000"/>
                </a:solidFill>
              </a:rPr>
              <a:t>3</a:t>
            </a: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Pamatuj!  1 litr = 1 decimetr krychlový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4" name="Zahnutá šipka nahoru 3"/>
          <p:cNvSpPr/>
          <p:nvPr/>
        </p:nvSpPr>
        <p:spPr>
          <a:xfrm>
            <a:off x="683568" y="4149080"/>
            <a:ext cx="1872208" cy="36004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Zahnutá šipka nahoru 4"/>
          <p:cNvSpPr/>
          <p:nvPr/>
        </p:nvSpPr>
        <p:spPr>
          <a:xfrm>
            <a:off x="2627784" y="4149080"/>
            <a:ext cx="1872208" cy="36004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Zahnutá šipka nahoru 5"/>
          <p:cNvSpPr/>
          <p:nvPr/>
        </p:nvSpPr>
        <p:spPr>
          <a:xfrm>
            <a:off x="4644008" y="4149080"/>
            <a:ext cx="1656184" cy="36004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Zahnutá šipka dolů 7"/>
          <p:cNvSpPr/>
          <p:nvPr/>
        </p:nvSpPr>
        <p:spPr>
          <a:xfrm flipH="1">
            <a:off x="4644008" y="3284984"/>
            <a:ext cx="1584176" cy="43204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Zahnutá šipka dolů 9"/>
          <p:cNvSpPr/>
          <p:nvPr/>
        </p:nvSpPr>
        <p:spPr>
          <a:xfrm flipH="1">
            <a:off x="2555776" y="3284984"/>
            <a:ext cx="1944216" cy="43204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1" name="Zahnutá šipka dolů 10"/>
          <p:cNvSpPr/>
          <p:nvPr/>
        </p:nvSpPr>
        <p:spPr>
          <a:xfrm flipH="1">
            <a:off x="683568" y="3284984"/>
            <a:ext cx="1800200" cy="43204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187624" y="2780928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: 1000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131840" y="2780928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: 1000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004048" y="2780928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: 1000</a:t>
            </a:r>
            <a:endParaRPr lang="cs-CZ" sz="2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187624" y="4581128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. 1000</a:t>
            </a:r>
            <a:endParaRPr lang="cs-CZ" sz="20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131840" y="4581128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. 1000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076056" y="4581128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. 1000</a:t>
            </a:r>
            <a:endParaRPr lang="cs-CZ" sz="2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solidFill>
                  <a:srgbClr val="0070C0"/>
                </a:solidFill>
              </a:rPr>
              <a:t>Jak zapisujeme naměřenou hodnotu objemu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	</a:t>
            </a:r>
            <a:r>
              <a:rPr lang="cs-CZ" dirty="0" smtClean="0">
                <a:solidFill>
                  <a:srgbClr val="FF0000"/>
                </a:solidFill>
              </a:rPr>
              <a:t>V   =    85 	  dm</a:t>
            </a:r>
            <a:r>
              <a:rPr lang="cs-CZ" baseline="30000" dirty="0" smtClean="0">
                <a:solidFill>
                  <a:srgbClr val="FF0000"/>
                </a:solidFill>
              </a:rPr>
              <a:t>3</a:t>
            </a:r>
          </a:p>
          <a:p>
            <a:pPr>
              <a:buNone/>
            </a:pPr>
            <a:endParaRPr lang="cs-CZ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označení	hodnota měření		jednotky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cxnSp>
        <p:nvCxnSpPr>
          <p:cNvPr id="5" name="Přímá spojovací šipka 4"/>
          <p:cNvCxnSpPr/>
          <p:nvPr/>
        </p:nvCxnSpPr>
        <p:spPr>
          <a:xfrm flipV="1">
            <a:off x="1403648" y="1916832"/>
            <a:ext cx="936104" cy="864096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šipka 5"/>
          <p:cNvCxnSpPr/>
          <p:nvPr/>
        </p:nvCxnSpPr>
        <p:spPr>
          <a:xfrm flipV="1">
            <a:off x="3563888" y="1988840"/>
            <a:ext cx="72008" cy="864096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 flipH="1" flipV="1">
            <a:off x="4932040" y="1988840"/>
            <a:ext cx="1512168" cy="79208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Jak určíme objem kvádru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00200"/>
            <a:ext cx="8424936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Změříme rozměry kvádru délku a, šířku b, výšku </a:t>
            </a:r>
            <a:r>
              <a:rPr lang="cs-CZ" dirty="0" err="1" smtClean="0">
                <a:solidFill>
                  <a:srgbClr val="00B050"/>
                </a:solidFill>
              </a:rPr>
              <a:t>c</a:t>
            </a:r>
            <a:r>
              <a:rPr lang="cs-CZ" dirty="0" smtClean="0">
                <a:solidFill>
                  <a:srgbClr val="00B050"/>
                </a:solidFill>
              </a:rPr>
              <a:t>.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Rozměry musí být ve stejných jednotkách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Spočítáme podle vzorečku V = a . b . c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Příklad: Kvádr:	a = 2 cm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				b = 3 cm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				c = 5 cm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V = a . b . c = 2 . 3 . 5 = 30 cm</a:t>
            </a:r>
            <a:r>
              <a:rPr lang="cs-CZ" baseline="30000" dirty="0" smtClean="0">
                <a:solidFill>
                  <a:srgbClr val="00B050"/>
                </a:solidFill>
              </a:rPr>
              <a:t>3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5" name="Krychle 4"/>
          <p:cNvSpPr/>
          <p:nvPr/>
        </p:nvSpPr>
        <p:spPr>
          <a:xfrm>
            <a:off x="6228184" y="3356992"/>
            <a:ext cx="1728192" cy="2448272"/>
          </a:xfrm>
          <a:prstGeom prst="cube">
            <a:avLst/>
          </a:prstGeom>
          <a:noFill/>
          <a:ln w="476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6660232" y="5733256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a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668344" y="5517232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b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956376" y="4149080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c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Procvičení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Převeď: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30 dm</a:t>
            </a:r>
            <a:r>
              <a:rPr lang="cs-CZ" baseline="30000" dirty="0" smtClean="0">
                <a:solidFill>
                  <a:srgbClr val="00B050"/>
                </a:solidFill>
              </a:rPr>
              <a:t>3 </a:t>
            </a:r>
            <a:r>
              <a:rPr lang="cs-CZ" dirty="0" smtClean="0">
                <a:solidFill>
                  <a:srgbClr val="00B050"/>
                </a:solidFill>
              </a:rPr>
              <a:t>=……… m</a:t>
            </a:r>
            <a:r>
              <a:rPr lang="cs-CZ" baseline="30000" dirty="0" smtClean="0">
                <a:solidFill>
                  <a:srgbClr val="00B050"/>
                </a:solidFill>
              </a:rPr>
              <a:t>3 		</a:t>
            </a:r>
            <a:r>
              <a:rPr lang="cs-CZ" dirty="0" smtClean="0">
                <a:solidFill>
                  <a:srgbClr val="00B050"/>
                </a:solidFill>
              </a:rPr>
              <a:t>5,6 dl = ……… l</a:t>
            </a:r>
          </a:p>
          <a:p>
            <a:pPr>
              <a:buNone/>
            </a:pPr>
            <a:r>
              <a:rPr lang="cs-CZ" dirty="0" smtClean="0">
                <a:solidFill>
                  <a:srgbClr val="0070C0"/>
                </a:solidFill>
              </a:rPr>
              <a:t>8,5 cm</a:t>
            </a:r>
            <a:r>
              <a:rPr lang="cs-CZ" baseline="30000" dirty="0" smtClean="0">
                <a:solidFill>
                  <a:srgbClr val="0070C0"/>
                </a:solidFill>
              </a:rPr>
              <a:t>3 </a:t>
            </a:r>
            <a:r>
              <a:rPr lang="cs-CZ" dirty="0" smtClean="0">
                <a:solidFill>
                  <a:srgbClr val="0070C0"/>
                </a:solidFill>
              </a:rPr>
              <a:t>=……… mm</a:t>
            </a:r>
            <a:r>
              <a:rPr lang="cs-CZ" baseline="30000" dirty="0" smtClean="0">
                <a:solidFill>
                  <a:srgbClr val="0070C0"/>
                </a:solidFill>
              </a:rPr>
              <a:t>3 		</a:t>
            </a:r>
            <a:r>
              <a:rPr lang="cs-CZ" dirty="0" smtClean="0">
                <a:solidFill>
                  <a:srgbClr val="0070C0"/>
                </a:solidFill>
              </a:rPr>
              <a:t>780 ml = ……… l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10,5 l = ……… dm</a:t>
            </a:r>
            <a:r>
              <a:rPr lang="cs-CZ" baseline="30000" dirty="0" smtClean="0">
                <a:solidFill>
                  <a:srgbClr val="00B050"/>
                </a:solidFill>
              </a:rPr>
              <a:t>3 		</a:t>
            </a:r>
            <a:r>
              <a:rPr lang="cs-CZ" dirty="0" smtClean="0">
                <a:solidFill>
                  <a:srgbClr val="00B050"/>
                </a:solidFill>
              </a:rPr>
              <a:t>18 </a:t>
            </a:r>
            <a:r>
              <a:rPr lang="cs-CZ" dirty="0" err="1" smtClean="0">
                <a:solidFill>
                  <a:srgbClr val="00B050"/>
                </a:solidFill>
              </a:rPr>
              <a:t>hl</a:t>
            </a:r>
            <a:r>
              <a:rPr lang="cs-CZ" dirty="0" smtClean="0">
                <a:solidFill>
                  <a:srgbClr val="00B050"/>
                </a:solidFill>
              </a:rPr>
              <a:t> = ……… m</a:t>
            </a:r>
            <a:r>
              <a:rPr lang="cs-CZ" baseline="30000" dirty="0" smtClean="0">
                <a:solidFill>
                  <a:srgbClr val="00B050"/>
                </a:solidFill>
              </a:rPr>
              <a:t>3 </a:t>
            </a:r>
          </a:p>
          <a:p>
            <a:pPr>
              <a:buNone/>
            </a:pPr>
            <a:r>
              <a:rPr lang="cs-CZ" dirty="0" smtClean="0">
                <a:solidFill>
                  <a:srgbClr val="0070C0"/>
                </a:solidFill>
              </a:rPr>
              <a:t>380 mm</a:t>
            </a:r>
            <a:r>
              <a:rPr lang="cs-CZ" baseline="30000" dirty="0" smtClean="0">
                <a:solidFill>
                  <a:srgbClr val="0070C0"/>
                </a:solidFill>
              </a:rPr>
              <a:t>3 </a:t>
            </a:r>
            <a:r>
              <a:rPr lang="cs-CZ" dirty="0" smtClean="0">
                <a:solidFill>
                  <a:srgbClr val="0070C0"/>
                </a:solidFill>
              </a:rPr>
              <a:t>=……… dm</a:t>
            </a:r>
            <a:r>
              <a:rPr lang="cs-CZ" baseline="30000" dirty="0" smtClean="0">
                <a:solidFill>
                  <a:srgbClr val="0070C0"/>
                </a:solidFill>
              </a:rPr>
              <a:t>3 		</a:t>
            </a:r>
            <a:r>
              <a:rPr lang="cs-CZ" dirty="0" smtClean="0">
                <a:solidFill>
                  <a:srgbClr val="0070C0"/>
                </a:solidFill>
              </a:rPr>
              <a:t>5,6 l = ……… mm</a:t>
            </a:r>
            <a:r>
              <a:rPr lang="cs-CZ" baseline="30000" dirty="0" smtClean="0">
                <a:solidFill>
                  <a:srgbClr val="0070C0"/>
                </a:solidFill>
              </a:rPr>
              <a:t>3</a:t>
            </a:r>
            <a:endParaRPr lang="cs-CZ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8,5 cm</a:t>
            </a:r>
            <a:r>
              <a:rPr lang="cs-CZ" baseline="30000" dirty="0" smtClean="0">
                <a:solidFill>
                  <a:srgbClr val="00B050"/>
                </a:solidFill>
              </a:rPr>
              <a:t>3 </a:t>
            </a:r>
            <a:r>
              <a:rPr lang="cs-CZ" dirty="0" smtClean="0">
                <a:solidFill>
                  <a:srgbClr val="00B050"/>
                </a:solidFill>
              </a:rPr>
              <a:t>=……… ml</a:t>
            </a:r>
            <a:r>
              <a:rPr lang="cs-CZ" baseline="30000" dirty="0" smtClean="0">
                <a:solidFill>
                  <a:srgbClr val="00B050"/>
                </a:solidFill>
              </a:rPr>
              <a:t> 		</a:t>
            </a:r>
            <a:r>
              <a:rPr lang="cs-CZ" dirty="0" smtClean="0">
                <a:solidFill>
                  <a:srgbClr val="00B050"/>
                </a:solidFill>
              </a:rPr>
              <a:t>780 cl = ……… ml</a:t>
            </a:r>
          </a:p>
          <a:p>
            <a:pPr>
              <a:buNone/>
            </a:pPr>
            <a:r>
              <a:rPr lang="cs-CZ" dirty="0" smtClean="0">
                <a:solidFill>
                  <a:srgbClr val="0070C0"/>
                </a:solidFill>
              </a:rPr>
              <a:t>20,5 l = ……… m</a:t>
            </a:r>
            <a:r>
              <a:rPr lang="cs-CZ" baseline="30000" dirty="0" smtClean="0">
                <a:solidFill>
                  <a:srgbClr val="0070C0"/>
                </a:solidFill>
              </a:rPr>
              <a:t>3 		</a:t>
            </a:r>
            <a:r>
              <a:rPr lang="cs-CZ" dirty="0" smtClean="0">
                <a:solidFill>
                  <a:srgbClr val="0070C0"/>
                </a:solidFill>
              </a:rPr>
              <a:t>18 l = ……… dl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Řešení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285860"/>
            <a:ext cx="8568952" cy="4840303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30 dm</a:t>
            </a:r>
            <a:r>
              <a:rPr lang="cs-CZ" baseline="30000" dirty="0" smtClean="0">
                <a:solidFill>
                  <a:srgbClr val="00B050"/>
                </a:solidFill>
              </a:rPr>
              <a:t>3 </a:t>
            </a:r>
            <a:r>
              <a:rPr lang="cs-CZ" dirty="0" smtClean="0">
                <a:solidFill>
                  <a:srgbClr val="00B050"/>
                </a:solidFill>
              </a:rPr>
              <a:t>= </a:t>
            </a:r>
            <a:r>
              <a:rPr lang="cs-CZ" dirty="0" smtClean="0">
                <a:solidFill>
                  <a:srgbClr val="FF0000"/>
                </a:solidFill>
              </a:rPr>
              <a:t>0,030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B050"/>
                </a:solidFill>
              </a:rPr>
              <a:t>m</a:t>
            </a:r>
            <a:r>
              <a:rPr lang="cs-CZ" baseline="30000" dirty="0" smtClean="0">
                <a:solidFill>
                  <a:srgbClr val="00B050"/>
                </a:solidFill>
              </a:rPr>
              <a:t>3 		</a:t>
            </a:r>
            <a:r>
              <a:rPr lang="cs-CZ" dirty="0" smtClean="0">
                <a:solidFill>
                  <a:srgbClr val="00B050"/>
                </a:solidFill>
              </a:rPr>
              <a:t>5,6 dl = </a:t>
            </a:r>
            <a:r>
              <a:rPr lang="cs-CZ" dirty="0" smtClean="0">
                <a:solidFill>
                  <a:srgbClr val="FF0000"/>
                </a:solidFill>
              </a:rPr>
              <a:t>0,56 </a:t>
            </a:r>
            <a:r>
              <a:rPr lang="cs-CZ" dirty="0" smtClean="0">
                <a:solidFill>
                  <a:srgbClr val="00B050"/>
                </a:solidFill>
              </a:rPr>
              <a:t>l</a:t>
            </a:r>
          </a:p>
          <a:p>
            <a:pPr>
              <a:buNone/>
            </a:pPr>
            <a:r>
              <a:rPr lang="cs-CZ" dirty="0" smtClean="0">
                <a:solidFill>
                  <a:srgbClr val="0070C0"/>
                </a:solidFill>
              </a:rPr>
              <a:t>8,5 cm</a:t>
            </a:r>
            <a:r>
              <a:rPr lang="cs-CZ" baseline="30000" dirty="0" smtClean="0">
                <a:solidFill>
                  <a:srgbClr val="0070C0"/>
                </a:solidFill>
              </a:rPr>
              <a:t>3 </a:t>
            </a:r>
            <a:r>
              <a:rPr lang="cs-CZ" dirty="0" smtClean="0">
                <a:solidFill>
                  <a:srgbClr val="0070C0"/>
                </a:solidFill>
              </a:rPr>
              <a:t>= </a:t>
            </a:r>
            <a:r>
              <a:rPr lang="cs-CZ" dirty="0" smtClean="0">
                <a:solidFill>
                  <a:srgbClr val="FF0000"/>
                </a:solidFill>
              </a:rPr>
              <a:t>8500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70C0"/>
                </a:solidFill>
              </a:rPr>
              <a:t>mm</a:t>
            </a:r>
            <a:r>
              <a:rPr lang="cs-CZ" baseline="30000" dirty="0" smtClean="0">
                <a:solidFill>
                  <a:srgbClr val="0070C0"/>
                </a:solidFill>
              </a:rPr>
              <a:t>3 		</a:t>
            </a:r>
            <a:r>
              <a:rPr lang="cs-CZ" dirty="0" smtClean="0">
                <a:solidFill>
                  <a:srgbClr val="0070C0"/>
                </a:solidFill>
              </a:rPr>
              <a:t>780 ml = </a:t>
            </a:r>
            <a:r>
              <a:rPr lang="cs-CZ" dirty="0" smtClean="0">
                <a:solidFill>
                  <a:srgbClr val="FF0000"/>
                </a:solidFill>
              </a:rPr>
              <a:t>0,780 </a:t>
            </a:r>
            <a:r>
              <a:rPr lang="cs-CZ" dirty="0" smtClean="0">
                <a:solidFill>
                  <a:srgbClr val="0070C0"/>
                </a:solidFill>
              </a:rPr>
              <a:t>l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10,5 l = </a:t>
            </a:r>
            <a:r>
              <a:rPr lang="cs-CZ" dirty="0" smtClean="0">
                <a:solidFill>
                  <a:srgbClr val="FF0000"/>
                </a:solidFill>
              </a:rPr>
              <a:t>10,5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B050"/>
                </a:solidFill>
              </a:rPr>
              <a:t>dm</a:t>
            </a:r>
            <a:r>
              <a:rPr lang="cs-CZ" baseline="30000" dirty="0" smtClean="0">
                <a:solidFill>
                  <a:srgbClr val="00B050"/>
                </a:solidFill>
              </a:rPr>
              <a:t>3</a:t>
            </a:r>
            <a:r>
              <a:rPr lang="cs-CZ" baseline="30000" dirty="0" smtClean="0"/>
              <a:t> 		</a:t>
            </a:r>
            <a:r>
              <a:rPr lang="cs-CZ" dirty="0" smtClean="0">
                <a:solidFill>
                  <a:srgbClr val="00B050"/>
                </a:solidFill>
              </a:rPr>
              <a:t>18 </a:t>
            </a:r>
            <a:r>
              <a:rPr lang="cs-CZ" dirty="0" err="1" smtClean="0">
                <a:solidFill>
                  <a:srgbClr val="00B050"/>
                </a:solidFill>
              </a:rPr>
              <a:t>hl</a:t>
            </a:r>
            <a:r>
              <a:rPr lang="cs-CZ" dirty="0" smtClean="0">
                <a:solidFill>
                  <a:srgbClr val="00B050"/>
                </a:solidFill>
              </a:rPr>
              <a:t> = </a:t>
            </a:r>
            <a:r>
              <a:rPr lang="cs-CZ" dirty="0" smtClean="0">
                <a:solidFill>
                  <a:srgbClr val="FF0000"/>
                </a:solidFill>
              </a:rPr>
              <a:t>1,8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B050"/>
                </a:solidFill>
              </a:rPr>
              <a:t>m</a:t>
            </a:r>
            <a:r>
              <a:rPr lang="cs-CZ" baseline="30000" dirty="0" smtClean="0">
                <a:solidFill>
                  <a:srgbClr val="00B050"/>
                </a:solidFill>
              </a:rPr>
              <a:t>3</a:t>
            </a:r>
            <a:r>
              <a:rPr lang="cs-CZ" baseline="30000" dirty="0" smtClean="0"/>
              <a:t> </a:t>
            </a:r>
          </a:p>
          <a:p>
            <a:pPr>
              <a:buNone/>
            </a:pPr>
            <a:r>
              <a:rPr lang="cs-CZ" dirty="0" smtClean="0">
                <a:solidFill>
                  <a:srgbClr val="0070C0"/>
                </a:solidFill>
              </a:rPr>
              <a:t>380 mm</a:t>
            </a:r>
            <a:r>
              <a:rPr lang="cs-CZ" baseline="30000" dirty="0" smtClean="0">
                <a:solidFill>
                  <a:srgbClr val="0070C0"/>
                </a:solidFill>
              </a:rPr>
              <a:t>3 </a:t>
            </a:r>
            <a:r>
              <a:rPr lang="cs-CZ" dirty="0" smtClean="0">
                <a:solidFill>
                  <a:srgbClr val="0070C0"/>
                </a:solidFill>
              </a:rPr>
              <a:t>= </a:t>
            </a:r>
            <a:r>
              <a:rPr lang="cs-CZ" dirty="0" smtClean="0">
                <a:solidFill>
                  <a:srgbClr val="FF0000"/>
                </a:solidFill>
              </a:rPr>
              <a:t>0,00038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70C0"/>
                </a:solidFill>
              </a:rPr>
              <a:t>dm</a:t>
            </a:r>
            <a:r>
              <a:rPr lang="cs-CZ" baseline="30000" dirty="0" smtClean="0">
                <a:solidFill>
                  <a:srgbClr val="0070C0"/>
                </a:solidFill>
              </a:rPr>
              <a:t>3             </a:t>
            </a:r>
            <a:r>
              <a:rPr lang="cs-CZ" dirty="0" smtClean="0">
                <a:solidFill>
                  <a:srgbClr val="0070C0"/>
                </a:solidFill>
              </a:rPr>
              <a:t>5,6 l = </a:t>
            </a:r>
            <a:r>
              <a:rPr lang="cs-CZ" dirty="0" smtClean="0">
                <a:solidFill>
                  <a:srgbClr val="FF0000"/>
                </a:solidFill>
              </a:rPr>
              <a:t>5600000 </a:t>
            </a:r>
            <a:r>
              <a:rPr lang="cs-CZ" dirty="0" smtClean="0">
                <a:solidFill>
                  <a:srgbClr val="0070C0"/>
                </a:solidFill>
              </a:rPr>
              <a:t>mm</a:t>
            </a:r>
            <a:r>
              <a:rPr lang="cs-CZ" baseline="30000" dirty="0" smtClean="0">
                <a:solidFill>
                  <a:srgbClr val="0070C0"/>
                </a:solidFill>
              </a:rPr>
              <a:t>3</a:t>
            </a:r>
            <a:endParaRPr lang="cs-CZ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8,5 cm</a:t>
            </a:r>
            <a:r>
              <a:rPr lang="cs-CZ" baseline="30000" dirty="0" smtClean="0">
                <a:solidFill>
                  <a:srgbClr val="00B050"/>
                </a:solidFill>
              </a:rPr>
              <a:t>3 </a:t>
            </a:r>
            <a:r>
              <a:rPr lang="cs-CZ" dirty="0" smtClean="0">
                <a:solidFill>
                  <a:srgbClr val="00B050"/>
                </a:solidFill>
              </a:rPr>
              <a:t>= </a:t>
            </a:r>
            <a:r>
              <a:rPr lang="cs-CZ" dirty="0" smtClean="0">
                <a:solidFill>
                  <a:srgbClr val="FF0000"/>
                </a:solidFill>
              </a:rPr>
              <a:t>8,5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B050"/>
                </a:solidFill>
              </a:rPr>
              <a:t>ml</a:t>
            </a:r>
            <a:r>
              <a:rPr lang="cs-CZ" baseline="30000" dirty="0" smtClean="0">
                <a:solidFill>
                  <a:srgbClr val="00B050"/>
                </a:solidFill>
              </a:rPr>
              <a:t> 			</a:t>
            </a:r>
            <a:r>
              <a:rPr lang="cs-CZ" dirty="0" smtClean="0">
                <a:solidFill>
                  <a:srgbClr val="00B050"/>
                </a:solidFill>
              </a:rPr>
              <a:t>780 cl = </a:t>
            </a:r>
            <a:r>
              <a:rPr lang="cs-CZ" dirty="0" smtClean="0">
                <a:solidFill>
                  <a:srgbClr val="FF0000"/>
                </a:solidFill>
              </a:rPr>
              <a:t>7 800 </a:t>
            </a:r>
            <a:r>
              <a:rPr lang="cs-CZ" dirty="0" smtClean="0">
                <a:solidFill>
                  <a:srgbClr val="00B050"/>
                </a:solidFill>
              </a:rPr>
              <a:t>ml</a:t>
            </a:r>
          </a:p>
          <a:p>
            <a:pPr>
              <a:buNone/>
            </a:pPr>
            <a:r>
              <a:rPr lang="cs-CZ" dirty="0" smtClean="0">
                <a:solidFill>
                  <a:srgbClr val="0070C0"/>
                </a:solidFill>
              </a:rPr>
              <a:t>20,5 l = </a:t>
            </a:r>
            <a:r>
              <a:rPr lang="cs-CZ" dirty="0" smtClean="0">
                <a:solidFill>
                  <a:srgbClr val="FF0000"/>
                </a:solidFill>
              </a:rPr>
              <a:t>0,0205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70C0"/>
                </a:solidFill>
              </a:rPr>
              <a:t>m</a:t>
            </a:r>
            <a:r>
              <a:rPr lang="cs-CZ" baseline="30000" dirty="0" smtClean="0">
                <a:solidFill>
                  <a:srgbClr val="0070C0"/>
                </a:solidFill>
              </a:rPr>
              <a:t>3 		</a:t>
            </a:r>
            <a:r>
              <a:rPr lang="cs-CZ" dirty="0" smtClean="0">
                <a:solidFill>
                  <a:srgbClr val="0070C0"/>
                </a:solidFill>
              </a:rPr>
              <a:t>18 l = </a:t>
            </a:r>
            <a:r>
              <a:rPr lang="cs-CZ" dirty="0" smtClean="0">
                <a:solidFill>
                  <a:srgbClr val="FF0000"/>
                </a:solidFill>
              </a:rPr>
              <a:t>180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70C0"/>
                </a:solidFill>
              </a:rPr>
              <a:t>dl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994122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Otázky na závěr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760640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AutoNum type="arabicPeriod"/>
            </a:pPr>
            <a:r>
              <a:rPr lang="cs-CZ" dirty="0" smtClean="0">
                <a:solidFill>
                  <a:srgbClr val="00B050"/>
                </a:solidFill>
              </a:rPr>
              <a:t>Které jednotky objemu znáš?</a:t>
            </a:r>
          </a:p>
          <a:p>
            <a:pPr marL="514350" indent="-514350">
              <a:buAutoNum type="arabicPeriod"/>
            </a:pPr>
            <a:endParaRPr lang="cs-CZ" sz="1800" dirty="0" smtClean="0">
              <a:solidFill>
                <a:srgbClr val="00B050"/>
              </a:solidFill>
            </a:endParaRP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rgbClr val="0070C0"/>
                </a:solidFill>
              </a:rPr>
              <a:t>Doplň jednotky do vět: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rgbClr val="0070C0"/>
                </a:solidFill>
              </a:rPr>
              <a:t>	Tato mraznička má objem 250 ……… .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rgbClr val="0070C0"/>
                </a:solidFill>
              </a:rPr>
              <a:t>	Na základy domu potřebujeme 30 ……… betonu.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rgbClr val="0070C0"/>
                </a:solidFill>
              </a:rPr>
              <a:t>	Lékař píchnul nemocnému 5 …… penicilinu.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rgbClr val="0070C0"/>
                </a:solidFill>
              </a:rPr>
              <a:t>	Řidič natankoval 40 …… benzínu.</a:t>
            </a:r>
          </a:p>
          <a:p>
            <a:pPr marL="514350" indent="-514350">
              <a:buNone/>
            </a:pPr>
            <a:endParaRPr lang="cs-CZ" sz="2100" dirty="0" smtClean="0">
              <a:solidFill>
                <a:srgbClr val="0070C0"/>
              </a:solidFill>
            </a:endParaRPr>
          </a:p>
          <a:p>
            <a:pPr marL="514350" indent="-514350">
              <a:buNone/>
            </a:pPr>
            <a:r>
              <a:rPr lang="cs-CZ" dirty="0" smtClean="0">
                <a:solidFill>
                  <a:srgbClr val="00B050"/>
                </a:solidFill>
              </a:rPr>
              <a:t>3.	Převeď: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rgbClr val="00B050"/>
                </a:solidFill>
              </a:rPr>
              <a:t>	32,8 m</a:t>
            </a:r>
            <a:r>
              <a:rPr lang="cs-CZ" baseline="30000" dirty="0" smtClean="0">
                <a:solidFill>
                  <a:srgbClr val="00B050"/>
                </a:solidFill>
              </a:rPr>
              <a:t>3 </a:t>
            </a:r>
            <a:r>
              <a:rPr lang="cs-CZ" dirty="0" smtClean="0">
                <a:solidFill>
                  <a:srgbClr val="00B050"/>
                </a:solidFill>
              </a:rPr>
              <a:t>= ……… l	532 </a:t>
            </a:r>
            <a:r>
              <a:rPr lang="cs-CZ" dirty="0" err="1" smtClean="0">
                <a:solidFill>
                  <a:srgbClr val="00B050"/>
                </a:solidFill>
              </a:rPr>
              <a:t>hl</a:t>
            </a:r>
            <a:r>
              <a:rPr lang="cs-CZ" dirty="0" smtClean="0">
                <a:solidFill>
                  <a:srgbClr val="00B050"/>
                </a:solidFill>
              </a:rPr>
              <a:t> = ……… m</a:t>
            </a:r>
            <a:r>
              <a:rPr lang="cs-CZ" baseline="30000" dirty="0" smtClean="0">
                <a:solidFill>
                  <a:srgbClr val="00B050"/>
                </a:solidFill>
              </a:rPr>
              <a:t>3 </a:t>
            </a:r>
          </a:p>
          <a:p>
            <a:pPr marL="514350" indent="-514350">
              <a:buNone/>
            </a:pPr>
            <a:r>
              <a:rPr lang="cs-CZ" baseline="30000" dirty="0" smtClean="0">
                <a:solidFill>
                  <a:srgbClr val="00B050"/>
                </a:solidFill>
              </a:rPr>
              <a:t>	</a:t>
            </a:r>
            <a:r>
              <a:rPr lang="cs-CZ" dirty="0" smtClean="0">
                <a:solidFill>
                  <a:srgbClr val="00B050"/>
                </a:solidFill>
              </a:rPr>
              <a:t>327ml = ……… l		3,2 cl = ……… l</a:t>
            </a:r>
          </a:p>
          <a:p>
            <a:pPr marL="514350" indent="-514350">
              <a:buNone/>
            </a:pPr>
            <a:endParaRPr lang="cs-CZ" sz="2100" dirty="0" smtClean="0"/>
          </a:p>
          <a:p>
            <a:pPr marL="514350" indent="-514350">
              <a:buNone/>
            </a:pPr>
            <a:r>
              <a:rPr lang="cs-CZ" dirty="0" smtClean="0">
                <a:solidFill>
                  <a:srgbClr val="0070C0"/>
                </a:solidFill>
              </a:rPr>
              <a:t>4. 	Doplň jednotku: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rgbClr val="0070C0"/>
                </a:solidFill>
              </a:rPr>
              <a:t>	6 cl = 0,06 ………			20 cm</a:t>
            </a:r>
            <a:r>
              <a:rPr lang="cs-CZ" baseline="30000" dirty="0" smtClean="0">
                <a:solidFill>
                  <a:srgbClr val="0070C0"/>
                </a:solidFill>
              </a:rPr>
              <a:t>3 </a:t>
            </a:r>
            <a:r>
              <a:rPr lang="cs-CZ" dirty="0" smtClean="0">
                <a:solidFill>
                  <a:srgbClr val="0070C0"/>
                </a:solidFill>
              </a:rPr>
              <a:t>= 0,02 ………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rgbClr val="0070C0"/>
                </a:solidFill>
              </a:rPr>
              <a:t>	1 260 mm</a:t>
            </a:r>
            <a:r>
              <a:rPr lang="cs-CZ" baseline="30000" dirty="0" smtClean="0">
                <a:solidFill>
                  <a:srgbClr val="0070C0"/>
                </a:solidFill>
              </a:rPr>
              <a:t>3 </a:t>
            </a:r>
            <a:r>
              <a:rPr lang="cs-CZ" dirty="0" smtClean="0">
                <a:solidFill>
                  <a:srgbClr val="0070C0"/>
                </a:solidFill>
              </a:rPr>
              <a:t>= 1,26 ………	260 l = 260 ………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99392"/>
            <a:ext cx="8229600" cy="922114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Otázky na závěr- řešení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809328"/>
            <a:ext cx="8712968" cy="5644008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AutoNum type="arabicPeriod"/>
            </a:pPr>
            <a:r>
              <a:rPr lang="cs-CZ" dirty="0" smtClean="0">
                <a:solidFill>
                  <a:srgbClr val="00B050"/>
                </a:solidFill>
              </a:rPr>
              <a:t>Které jednotky objemu znáš? </a:t>
            </a:r>
            <a:r>
              <a:rPr lang="cs-CZ" dirty="0" smtClean="0">
                <a:solidFill>
                  <a:srgbClr val="FF0000"/>
                </a:solidFill>
              </a:rPr>
              <a:t>(m</a:t>
            </a:r>
            <a:r>
              <a:rPr lang="cs-CZ" baseline="30000" dirty="0" smtClean="0">
                <a:solidFill>
                  <a:srgbClr val="FF0000"/>
                </a:solidFill>
              </a:rPr>
              <a:t>3</a:t>
            </a:r>
            <a:r>
              <a:rPr lang="cs-CZ" dirty="0" smtClean="0">
                <a:solidFill>
                  <a:srgbClr val="FF0000"/>
                </a:solidFill>
              </a:rPr>
              <a:t>,dm</a:t>
            </a:r>
            <a:r>
              <a:rPr lang="cs-CZ" baseline="30000" dirty="0" smtClean="0">
                <a:solidFill>
                  <a:srgbClr val="FF0000"/>
                </a:solidFill>
              </a:rPr>
              <a:t>3</a:t>
            </a:r>
            <a:r>
              <a:rPr lang="cs-CZ" dirty="0" smtClean="0">
                <a:solidFill>
                  <a:srgbClr val="FF0000"/>
                </a:solidFill>
              </a:rPr>
              <a:t>,cm</a:t>
            </a:r>
            <a:r>
              <a:rPr lang="cs-CZ" baseline="30000" dirty="0" smtClean="0">
                <a:solidFill>
                  <a:srgbClr val="FF0000"/>
                </a:solidFill>
              </a:rPr>
              <a:t>3 </a:t>
            </a:r>
            <a:r>
              <a:rPr lang="cs-CZ" dirty="0" smtClean="0">
                <a:solidFill>
                  <a:srgbClr val="FF0000"/>
                </a:solidFill>
              </a:rPr>
              <a:t>,mm</a:t>
            </a:r>
            <a:r>
              <a:rPr lang="cs-CZ" baseline="30000" dirty="0" smtClean="0">
                <a:solidFill>
                  <a:srgbClr val="FF0000"/>
                </a:solidFill>
              </a:rPr>
              <a:t>3</a:t>
            </a:r>
            <a:r>
              <a:rPr lang="cs-CZ" dirty="0" smtClean="0">
                <a:solidFill>
                  <a:srgbClr val="FF0000"/>
                </a:solidFill>
              </a:rPr>
              <a:t>,</a:t>
            </a:r>
            <a:r>
              <a:rPr lang="cs-CZ" dirty="0" err="1" smtClean="0">
                <a:solidFill>
                  <a:srgbClr val="FF0000"/>
                </a:solidFill>
              </a:rPr>
              <a:t>hl</a:t>
            </a:r>
            <a:r>
              <a:rPr lang="cs-CZ" dirty="0" smtClean="0">
                <a:solidFill>
                  <a:srgbClr val="FF0000"/>
                </a:solidFill>
              </a:rPr>
              <a:t>,l,dl,cl,ml)</a:t>
            </a:r>
          </a:p>
          <a:p>
            <a:pPr marL="514350" indent="-514350">
              <a:buAutoNum type="arabicPeriod"/>
            </a:pPr>
            <a:endParaRPr lang="cs-CZ" sz="2100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rgbClr val="0070C0"/>
                </a:solidFill>
              </a:rPr>
              <a:t>Doplň jednotky do vět:</a:t>
            </a:r>
          </a:p>
          <a:p>
            <a:pPr marL="514350" indent="-514350"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rgbClr val="0070C0"/>
                </a:solidFill>
              </a:rPr>
              <a:t>Tato mraznička má objem 250  </a:t>
            </a:r>
            <a:r>
              <a:rPr lang="cs-CZ" dirty="0" smtClean="0">
                <a:solidFill>
                  <a:srgbClr val="FF0000"/>
                </a:solidFill>
              </a:rPr>
              <a:t>l </a:t>
            </a:r>
            <a:r>
              <a:rPr lang="cs-CZ" dirty="0" smtClean="0">
                <a:solidFill>
                  <a:srgbClr val="0070C0"/>
                </a:solidFill>
              </a:rPr>
              <a:t>.</a:t>
            </a:r>
          </a:p>
          <a:p>
            <a:pPr marL="514350" indent="-514350"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rgbClr val="0070C0"/>
                </a:solidFill>
              </a:rPr>
              <a:t>Na základy domu potřebujeme 30 </a:t>
            </a:r>
            <a:r>
              <a:rPr lang="cs-CZ" dirty="0" smtClean="0">
                <a:solidFill>
                  <a:srgbClr val="FF0000"/>
                </a:solidFill>
              </a:rPr>
              <a:t>m</a:t>
            </a:r>
            <a:r>
              <a:rPr lang="cs-CZ" baseline="30000" dirty="0" smtClean="0">
                <a:solidFill>
                  <a:srgbClr val="FF0000"/>
                </a:solidFill>
              </a:rPr>
              <a:t>3 </a:t>
            </a:r>
            <a:r>
              <a:rPr lang="cs-CZ" dirty="0" smtClean="0">
                <a:solidFill>
                  <a:srgbClr val="0070C0"/>
                </a:solidFill>
              </a:rPr>
              <a:t>betonu.</a:t>
            </a:r>
          </a:p>
          <a:p>
            <a:pPr marL="514350" indent="-514350"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rgbClr val="0070C0"/>
                </a:solidFill>
              </a:rPr>
              <a:t>Lékař píchnul nemocnému 5 </a:t>
            </a:r>
            <a:r>
              <a:rPr lang="cs-CZ" dirty="0" smtClean="0">
                <a:solidFill>
                  <a:srgbClr val="FF0000"/>
                </a:solidFill>
              </a:rPr>
              <a:t>ml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70C0"/>
                </a:solidFill>
              </a:rPr>
              <a:t>penicilinu.</a:t>
            </a:r>
          </a:p>
          <a:p>
            <a:pPr marL="514350" indent="-514350"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rgbClr val="0070C0"/>
                </a:solidFill>
              </a:rPr>
              <a:t>Řidič natankoval 40  </a:t>
            </a:r>
            <a:r>
              <a:rPr lang="cs-CZ" dirty="0" smtClean="0">
                <a:solidFill>
                  <a:srgbClr val="FF0000"/>
                </a:solidFill>
              </a:rPr>
              <a:t>l </a:t>
            </a:r>
            <a:r>
              <a:rPr lang="cs-CZ" dirty="0" smtClean="0">
                <a:solidFill>
                  <a:srgbClr val="0070C0"/>
                </a:solidFill>
              </a:rPr>
              <a:t>benzínu.</a:t>
            </a:r>
          </a:p>
          <a:p>
            <a:pPr marL="514350" indent="-514350">
              <a:buNone/>
            </a:pPr>
            <a:endParaRPr lang="cs-CZ" sz="2100" dirty="0" smtClean="0"/>
          </a:p>
          <a:p>
            <a:pPr marL="514350" indent="-514350">
              <a:buNone/>
            </a:pPr>
            <a:r>
              <a:rPr lang="cs-CZ" dirty="0" smtClean="0">
                <a:solidFill>
                  <a:srgbClr val="00B050"/>
                </a:solidFill>
              </a:rPr>
              <a:t>3. 	Převeď:</a:t>
            </a:r>
          </a:p>
          <a:p>
            <a:pPr marL="514350" indent="-514350"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rgbClr val="00B050"/>
                </a:solidFill>
              </a:rPr>
              <a:t>32,8 m</a:t>
            </a:r>
            <a:r>
              <a:rPr lang="cs-CZ" baseline="30000" dirty="0" smtClean="0">
                <a:solidFill>
                  <a:srgbClr val="00B050"/>
                </a:solidFill>
              </a:rPr>
              <a:t>3 </a:t>
            </a:r>
            <a:r>
              <a:rPr lang="cs-CZ" dirty="0" smtClean="0">
                <a:solidFill>
                  <a:srgbClr val="00B050"/>
                </a:solidFill>
              </a:rPr>
              <a:t>= </a:t>
            </a:r>
            <a:r>
              <a:rPr lang="cs-CZ" dirty="0" smtClean="0">
                <a:solidFill>
                  <a:srgbClr val="FF0000"/>
                </a:solidFill>
              </a:rPr>
              <a:t>32 800 </a:t>
            </a:r>
            <a:r>
              <a:rPr lang="cs-CZ" dirty="0" smtClean="0">
                <a:solidFill>
                  <a:srgbClr val="00B050"/>
                </a:solidFill>
              </a:rPr>
              <a:t>l	532 </a:t>
            </a:r>
            <a:r>
              <a:rPr lang="cs-CZ" dirty="0" err="1" smtClean="0">
                <a:solidFill>
                  <a:srgbClr val="00B050"/>
                </a:solidFill>
              </a:rPr>
              <a:t>hl</a:t>
            </a:r>
            <a:r>
              <a:rPr lang="cs-CZ" dirty="0" smtClean="0">
                <a:solidFill>
                  <a:srgbClr val="00B050"/>
                </a:solidFill>
              </a:rPr>
              <a:t> = </a:t>
            </a:r>
            <a:r>
              <a:rPr lang="cs-CZ" dirty="0" smtClean="0">
                <a:solidFill>
                  <a:srgbClr val="FF0000"/>
                </a:solidFill>
              </a:rPr>
              <a:t>53,2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B050"/>
                </a:solidFill>
              </a:rPr>
              <a:t>m</a:t>
            </a:r>
            <a:r>
              <a:rPr lang="cs-CZ" baseline="30000" dirty="0" smtClean="0">
                <a:solidFill>
                  <a:srgbClr val="00B050"/>
                </a:solidFill>
              </a:rPr>
              <a:t>3</a:t>
            </a:r>
            <a:r>
              <a:rPr lang="cs-CZ" baseline="30000" dirty="0" smtClean="0"/>
              <a:t> </a:t>
            </a:r>
          </a:p>
          <a:p>
            <a:pPr marL="514350" indent="-514350">
              <a:buNone/>
            </a:pPr>
            <a:r>
              <a:rPr lang="cs-CZ" baseline="30000" dirty="0" smtClean="0"/>
              <a:t>	</a:t>
            </a:r>
            <a:r>
              <a:rPr lang="cs-CZ" dirty="0" smtClean="0">
                <a:solidFill>
                  <a:srgbClr val="00B050"/>
                </a:solidFill>
              </a:rPr>
              <a:t>327ml = </a:t>
            </a:r>
            <a:r>
              <a:rPr lang="cs-CZ" dirty="0" smtClean="0">
                <a:solidFill>
                  <a:srgbClr val="FF0000"/>
                </a:solidFill>
              </a:rPr>
              <a:t>0,327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B050"/>
                </a:solidFill>
              </a:rPr>
              <a:t>l		3,2 cl =  </a:t>
            </a:r>
            <a:r>
              <a:rPr lang="cs-CZ" dirty="0" smtClean="0">
                <a:solidFill>
                  <a:srgbClr val="FF0000"/>
                </a:solidFill>
              </a:rPr>
              <a:t>0,032</a:t>
            </a:r>
            <a:r>
              <a:rPr lang="cs-CZ" dirty="0" smtClean="0">
                <a:solidFill>
                  <a:srgbClr val="00B050"/>
                </a:solidFill>
              </a:rPr>
              <a:t> l</a:t>
            </a:r>
          </a:p>
          <a:p>
            <a:pPr marL="514350" indent="-514350">
              <a:buNone/>
            </a:pPr>
            <a:endParaRPr lang="cs-CZ" sz="2300" dirty="0" smtClean="0"/>
          </a:p>
          <a:p>
            <a:pPr marL="514350" indent="-514350">
              <a:buNone/>
            </a:pPr>
            <a:r>
              <a:rPr lang="cs-CZ" dirty="0" smtClean="0">
                <a:solidFill>
                  <a:srgbClr val="0070C0"/>
                </a:solidFill>
              </a:rPr>
              <a:t>4. 	Doplň jednotku:</a:t>
            </a:r>
          </a:p>
          <a:p>
            <a:pPr marL="514350" indent="-514350"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rgbClr val="0070C0"/>
                </a:solidFill>
              </a:rPr>
              <a:t>6 cl = 0,06 </a:t>
            </a:r>
            <a:r>
              <a:rPr lang="cs-CZ" dirty="0" smtClean="0">
                <a:solidFill>
                  <a:srgbClr val="FF0000"/>
                </a:solidFill>
              </a:rPr>
              <a:t>l	</a:t>
            </a:r>
            <a:r>
              <a:rPr lang="cs-CZ" dirty="0" smtClean="0"/>
              <a:t>		</a:t>
            </a:r>
            <a:r>
              <a:rPr lang="cs-CZ" dirty="0" smtClean="0">
                <a:solidFill>
                  <a:srgbClr val="0070C0"/>
                </a:solidFill>
              </a:rPr>
              <a:t>20 cm</a:t>
            </a:r>
            <a:r>
              <a:rPr lang="cs-CZ" baseline="30000" dirty="0" smtClean="0">
                <a:solidFill>
                  <a:srgbClr val="0070C0"/>
                </a:solidFill>
              </a:rPr>
              <a:t>3 </a:t>
            </a:r>
            <a:r>
              <a:rPr lang="cs-CZ" dirty="0" smtClean="0">
                <a:solidFill>
                  <a:srgbClr val="0070C0"/>
                </a:solidFill>
              </a:rPr>
              <a:t>= 0,02 </a:t>
            </a:r>
            <a:r>
              <a:rPr lang="cs-CZ" dirty="0" smtClean="0">
                <a:solidFill>
                  <a:srgbClr val="FF0000"/>
                </a:solidFill>
              </a:rPr>
              <a:t>dm</a:t>
            </a:r>
            <a:r>
              <a:rPr lang="cs-CZ" baseline="30000" dirty="0" smtClean="0">
                <a:solidFill>
                  <a:srgbClr val="FF0000"/>
                </a:solidFill>
              </a:rPr>
              <a:t>3</a:t>
            </a:r>
            <a:endParaRPr lang="cs-CZ" dirty="0" smtClean="0">
              <a:solidFill>
                <a:srgbClr val="FF0000"/>
              </a:solidFill>
            </a:endParaRPr>
          </a:p>
          <a:p>
            <a:pPr marL="514350" indent="-514350"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rgbClr val="0070C0"/>
                </a:solidFill>
              </a:rPr>
              <a:t>1 260 mm</a:t>
            </a:r>
            <a:r>
              <a:rPr lang="cs-CZ" baseline="30000" dirty="0" smtClean="0">
                <a:solidFill>
                  <a:srgbClr val="0070C0"/>
                </a:solidFill>
              </a:rPr>
              <a:t>3 </a:t>
            </a:r>
            <a:r>
              <a:rPr lang="cs-CZ" dirty="0" smtClean="0">
                <a:solidFill>
                  <a:srgbClr val="0070C0"/>
                </a:solidFill>
              </a:rPr>
              <a:t>= 1,26 </a:t>
            </a:r>
            <a:r>
              <a:rPr lang="cs-CZ" dirty="0" smtClean="0">
                <a:solidFill>
                  <a:srgbClr val="FF0000"/>
                </a:solidFill>
              </a:rPr>
              <a:t>cm</a:t>
            </a:r>
            <a:r>
              <a:rPr lang="cs-CZ" baseline="30000" dirty="0" smtClean="0">
                <a:solidFill>
                  <a:srgbClr val="FF0000"/>
                </a:solidFill>
              </a:rPr>
              <a:t>3</a:t>
            </a:r>
            <a:r>
              <a:rPr lang="cs-CZ" dirty="0" smtClean="0"/>
              <a:t>		</a:t>
            </a:r>
            <a:r>
              <a:rPr lang="cs-CZ" dirty="0" smtClean="0">
                <a:solidFill>
                  <a:srgbClr val="0070C0"/>
                </a:solidFill>
              </a:rPr>
              <a:t>260 l = 260 </a:t>
            </a:r>
            <a:r>
              <a:rPr lang="cs-CZ" dirty="0" smtClean="0">
                <a:solidFill>
                  <a:srgbClr val="FF0000"/>
                </a:solidFill>
              </a:rPr>
              <a:t>dm</a:t>
            </a:r>
            <a:r>
              <a:rPr lang="cs-CZ" baseline="30000" dirty="0" smtClean="0">
                <a:solidFill>
                  <a:srgbClr val="FF0000"/>
                </a:solidFill>
              </a:rPr>
              <a:t>3</a:t>
            </a:r>
            <a:endParaRPr lang="cs-CZ" dirty="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645507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400" b="1" u="sng" dirty="0" smtClean="0"/>
              <a:t>Anotace:</a:t>
            </a:r>
          </a:p>
          <a:p>
            <a:pPr marL="0" algn="just">
              <a:buNone/>
            </a:pPr>
            <a:r>
              <a:rPr lang="cs-CZ" sz="2400" dirty="0" smtClean="0"/>
              <a:t>V této prezentaci se žáci seznámí s novou fyzikální veličinou objemem. Na začátku definujeme objem, označení, jednotky a měřidla. Učitel ukáže žákům měřidla objemu.  Dále si žáci procvičují vztahy mezi převody jednotek objemu. Důležité je žákům ukázat, že 1 litr vody se vejde do krychle o hraně 10 cm. Otázky na závěr žáci samostatně vyřeší do sešitu. Kontrola probíhá na interaktivní tabuli.</a:t>
            </a:r>
          </a:p>
          <a:p>
            <a:pPr marL="0">
              <a:buNone/>
            </a:pPr>
            <a:endParaRPr lang="cs-CZ" sz="2400" dirty="0" smtClean="0"/>
          </a:p>
          <a:p>
            <a:pPr marL="0">
              <a:buNone/>
            </a:pPr>
            <a:r>
              <a:rPr lang="cs-CZ" sz="2400" b="1" u="sng" dirty="0" smtClean="0"/>
              <a:t>Použitá literatura:</a:t>
            </a:r>
          </a:p>
          <a:p>
            <a:pPr marL="0">
              <a:buNone/>
            </a:pPr>
            <a:r>
              <a:rPr lang="cs-CZ" sz="2400" dirty="0" smtClean="0"/>
              <a:t>Doc. RNDr. Růžena Kolářová, CSc. , PaedDr. Jiří </a:t>
            </a:r>
            <a:r>
              <a:rPr lang="cs-CZ" sz="2400" dirty="0" err="1" smtClean="0"/>
              <a:t>Bohuněk</a:t>
            </a:r>
            <a:r>
              <a:rPr lang="cs-CZ" sz="2400" dirty="0" smtClean="0"/>
              <a:t>: </a:t>
            </a:r>
          </a:p>
          <a:p>
            <a:pPr marL="0">
              <a:buNone/>
            </a:pPr>
            <a:r>
              <a:rPr lang="cs-CZ" sz="2400" dirty="0" smtClean="0"/>
              <a:t>Fyzika pro 6. ročník základní školy, 2. vydání 2003 </a:t>
            </a:r>
            <a:r>
              <a:rPr lang="cs-CZ" sz="2400" dirty="0" err="1" smtClean="0"/>
              <a:t>Prometheus</a:t>
            </a:r>
            <a:r>
              <a:rPr lang="cs-CZ" sz="2400" dirty="0" smtClean="0"/>
              <a:t>, 159 stran, ISBN 80-7196-246-5</a:t>
            </a:r>
          </a:p>
          <a:p>
            <a:pPr marL="0">
              <a:buNone/>
            </a:pPr>
            <a:r>
              <a:rPr lang="cs-CZ" sz="2400" dirty="0" smtClean="0"/>
              <a:t>Citace obrazového materiálu:</a:t>
            </a:r>
          </a:p>
          <a:p>
            <a:pPr>
              <a:buNone/>
            </a:pPr>
            <a:r>
              <a:rPr lang="cs-CZ" sz="2400" dirty="0" smtClean="0"/>
              <a:t>Dostupný pod licencí GNU Free </a:t>
            </a:r>
            <a:r>
              <a:rPr lang="cs-CZ" sz="2400" dirty="0" err="1" smtClean="0"/>
              <a:t>Documentation</a:t>
            </a:r>
            <a:r>
              <a:rPr lang="cs-CZ" sz="2400" dirty="0" smtClean="0"/>
              <a:t> </a:t>
            </a:r>
            <a:r>
              <a:rPr lang="cs-CZ" sz="2400" dirty="0" err="1" smtClean="0"/>
              <a:t>License</a:t>
            </a:r>
            <a:endParaRPr lang="cs-CZ" sz="2400" dirty="0" smtClean="0"/>
          </a:p>
          <a:p>
            <a:pPr>
              <a:buNone/>
            </a:pPr>
            <a:r>
              <a:rPr lang="cs-CZ" sz="2400" dirty="0" smtClean="0">
                <a:hlinkClick r:id="rId2"/>
              </a:rPr>
              <a:t>http://cs.wikipedia.org/wiki/Soubor:Measuring_cylinder_hg.jpg</a:t>
            </a:r>
            <a:endParaRPr lang="cs-CZ" sz="2400" dirty="0" smtClean="0"/>
          </a:p>
          <a:p>
            <a:pPr>
              <a:buNone/>
            </a:pPr>
            <a:r>
              <a:rPr lang="cs-CZ" sz="2400" dirty="0" smtClean="0">
                <a:hlinkClick r:id="rId3"/>
              </a:rPr>
              <a:t>http://en.wikipedia.org/wiki/File:Simple_Measuring_Cup.jpg</a:t>
            </a:r>
            <a:endParaRPr lang="cs-CZ" sz="2400" dirty="0" smtClean="0"/>
          </a:p>
          <a:p>
            <a:pPr>
              <a:buNone/>
            </a:pPr>
            <a:endParaRPr lang="cs-CZ" sz="2800" b="1" u="sng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u="sng" dirty="0" smtClean="0"/>
          </a:p>
          <a:p>
            <a:pPr>
              <a:buNone/>
            </a:pPr>
            <a:endParaRPr lang="cs-CZ" u="sng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373</TotalTime>
  <Words>377</Words>
  <Application>Microsoft Office PowerPoint</Application>
  <PresentationFormat>Předvádění na obrazovce (4:3)</PresentationFormat>
  <Paragraphs>152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OBJEM</vt:lpstr>
      <vt:lpstr>Snímek 2</vt:lpstr>
      <vt:lpstr>Objem</vt:lpstr>
      <vt:lpstr>Objem</vt:lpstr>
      <vt:lpstr>Měřidla objemu</vt:lpstr>
      <vt:lpstr>Duté jednotky</vt:lpstr>
      <vt:lpstr>Převody jednotek</vt:lpstr>
      <vt:lpstr>Snímek 8</vt:lpstr>
      <vt:lpstr>Jak určíme objem kvádru</vt:lpstr>
      <vt:lpstr>Procvičení</vt:lpstr>
      <vt:lpstr>Řešení</vt:lpstr>
      <vt:lpstr>Otázky na závěr</vt:lpstr>
      <vt:lpstr>Otázky na závěr- řešení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Objem</dc:title>
  <dc:creator>Vaclav</dc:creator>
  <cp:lastModifiedBy>Vaclav</cp:lastModifiedBy>
  <cp:revision>45</cp:revision>
  <dcterms:created xsi:type="dcterms:W3CDTF">2012-07-27T11:35:32Z</dcterms:created>
  <dcterms:modified xsi:type="dcterms:W3CDTF">2012-11-29T17:39:36Z</dcterms:modified>
</cp:coreProperties>
</file>