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1" r:id="rId2"/>
    <p:sldId id="262" r:id="rId3"/>
    <p:sldId id="271" r:id="rId4"/>
    <p:sldId id="265" r:id="rId5"/>
    <p:sldId id="270" r:id="rId6"/>
    <p:sldId id="257" r:id="rId7"/>
    <p:sldId id="268" r:id="rId8"/>
    <p:sldId id="267" r:id="rId9"/>
    <p:sldId id="259" r:id="rId10"/>
    <p:sldId id="264" r:id="rId11"/>
    <p:sldId id="269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AF2BBF-DA01-46B2-81BD-3767D47AE851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793279-0BA6-46D0-B0B7-7C4C1C1CB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793279-0BA6-46D0-B0B7-7C4C1C1CB30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1EB4D-7FCB-4E82-B9F9-0DA78E5D6E3D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D62CA-A6EE-4FB1-9B11-24D5F8469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Simple_Measuring_Cup.jpg" TargetMode="External"/><Relationship Id="rId2" Type="http://schemas.openxmlformats.org/officeDocument/2006/relationships/hyperlink" Target="http://cs.wikipedia.org/wiki/Soubor:Measuring_cylinder_h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%C5%AFllit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Měření objemu kapalin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VY_32_INOVACE_03_B_16_Měření </a:t>
            </a:r>
            <a:r>
              <a:rPr lang="cs-CZ" sz="1900" smtClean="0">
                <a:solidFill>
                  <a:schemeClr val="tx1"/>
                </a:solidFill>
              </a:rPr>
              <a:t>objemu kapalin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648" y="1628800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25.7.2012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13.11.2012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Měření</a:t>
                      </a:r>
                      <a:r>
                        <a:rPr lang="cs-CZ" baseline="0" dirty="0" smtClean="0"/>
                        <a:t> objemu kapalin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Odměrný</a:t>
                      </a:r>
                      <a:r>
                        <a:rPr lang="cs-CZ" baseline="0" dirty="0" smtClean="0"/>
                        <a:t> válec, rozsah, objem, 1 dílek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108" y="2000240"/>
            <a:ext cx="568783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Měření objemu </a:t>
            </a:r>
          </a:p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kapalin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Objem - opakování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47260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Doplň: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Objem je fyzikální veličina. Značka objemu je……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Základní jednotka objemu je ………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Objem kapalin se v praxi měří v ……… a …………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Doplň převodní vztahy: 1 l = 1 …...	  1 ml = 1 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Měřidlem objemu je ……………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47260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Doplň: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Objem je fyzikální veličina. Značka objemu je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Základní jednotka objemu je </a:t>
            </a:r>
            <a:r>
              <a:rPr lang="cs-CZ" dirty="0" smtClean="0">
                <a:solidFill>
                  <a:srgbClr val="FF0000"/>
                </a:solidFill>
              </a:rPr>
              <a:t>krychlový metr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Objem kapalin se v praxi měří v </a:t>
            </a:r>
            <a:r>
              <a:rPr lang="cs-CZ" dirty="0" smtClean="0">
                <a:solidFill>
                  <a:srgbClr val="FF0000"/>
                </a:solidFill>
              </a:rPr>
              <a:t>litrech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mililitrech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Doplň převodní vztahy: 1 l = 1 </a:t>
            </a:r>
            <a:r>
              <a:rPr lang="cs-CZ" dirty="0" smtClean="0">
                <a:solidFill>
                  <a:srgbClr val="FF0000"/>
                </a:solidFill>
              </a:rPr>
              <a:t>dm</a:t>
            </a:r>
            <a:r>
              <a:rPr lang="cs-CZ" baseline="30000" dirty="0" smtClean="0">
                <a:solidFill>
                  <a:srgbClr val="FF0000"/>
                </a:solidFill>
              </a:rPr>
              <a:t>3 </a:t>
            </a:r>
            <a:r>
              <a:rPr lang="cs-CZ" dirty="0" smtClean="0"/>
              <a:t>	  </a:t>
            </a:r>
            <a:r>
              <a:rPr lang="cs-CZ" dirty="0" smtClean="0">
                <a:solidFill>
                  <a:srgbClr val="0070C0"/>
                </a:solidFill>
              </a:rPr>
              <a:t>1 ml = 1 </a:t>
            </a:r>
            <a:r>
              <a:rPr lang="cs-CZ" dirty="0" smtClean="0">
                <a:solidFill>
                  <a:srgbClr val="FF0000"/>
                </a:solidFill>
              </a:rPr>
              <a:t>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Měřidlem objemu je </a:t>
            </a:r>
            <a:r>
              <a:rPr lang="cs-CZ" dirty="0" smtClean="0">
                <a:solidFill>
                  <a:srgbClr val="FF0000"/>
                </a:solidFill>
              </a:rPr>
              <a:t>odměrný válec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Objem -řešení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6409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Jak měříme objem kapalin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576064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Odměrkou</a:t>
            </a:r>
            <a:r>
              <a:rPr lang="cs-CZ" dirty="0" smtClean="0">
                <a:solidFill>
                  <a:srgbClr val="00B050"/>
                </a:solidFill>
              </a:rPr>
              <a:t>				</a:t>
            </a:r>
            <a:r>
              <a:rPr lang="cs-CZ" dirty="0" smtClean="0">
                <a:solidFill>
                  <a:srgbClr val="FF0000"/>
                </a:solidFill>
              </a:rPr>
              <a:t>Odměrným válcem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Nádobou, která je určena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konkrétní hodnotou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Obrázek 3" descr="518px-Simple_Measuring_Cu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908720"/>
            <a:ext cx="2520280" cy="2914378"/>
          </a:xfrm>
          <a:prstGeom prst="rect">
            <a:avLst/>
          </a:prstGeom>
        </p:spPr>
      </p:pic>
      <p:pic>
        <p:nvPicPr>
          <p:cNvPr id="5" name="Obrázek 4" descr="256px-Measuring_cylinder_h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1484784"/>
            <a:ext cx="2061905" cy="4824536"/>
          </a:xfrm>
          <a:prstGeom prst="rect">
            <a:avLst/>
          </a:prstGeom>
        </p:spPr>
      </p:pic>
      <p:pic>
        <p:nvPicPr>
          <p:cNvPr id="6" name="Obrázek 5" descr="480px-Půllit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3933056"/>
            <a:ext cx="2232248" cy="279031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Před měřením kapalin zjistíme: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V jakých jednotkách je stupnice odměrného válce.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Kolik jednotek odpovídá jednomu dílku stupnice.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Jaký je měřící rozsah stupnice (nejmenší a největší objem můžeme měřit).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Jak postupujeme při měření objemu kapalin?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Vybereme vhodný odměrný válec.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Odměrný válec postavíme na vodorovnou podložku.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Kapalinu přelijeme do odměrného válce.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Po ustálení kapaliny odstraníme skleněnou tyčinkou bublinky.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Na stupnici se díváme kolmo.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Určíme objem kapaliny podle rovné části hladiny.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Příklad určení objemu kapaliny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Obrázek 3" descr="measuring-cylind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052736"/>
            <a:ext cx="1812823" cy="55385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59832" y="1916832"/>
            <a:ext cx="55446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Rozsah válce:		500ml</a:t>
            </a:r>
          </a:p>
          <a:p>
            <a:r>
              <a:rPr lang="cs-CZ" sz="4000" dirty="0" smtClean="0">
                <a:solidFill>
                  <a:srgbClr val="0070C0"/>
                </a:solidFill>
              </a:rPr>
              <a:t>1 dílek:			5ml</a:t>
            </a:r>
          </a:p>
          <a:p>
            <a:endParaRPr lang="cs-CZ" sz="4000" dirty="0" smtClean="0"/>
          </a:p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V = 375ml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Procvičení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363272" cy="134934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Urči u odměrných válců, kolik ml odpovídá 1 dílku a jaký je objem kapaliny ve válcích.</a:t>
            </a:r>
            <a:endParaRPr lang="cs-CZ" dirty="0"/>
          </a:p>
        </p:txBody>
      </p:sp>
      <p:pic>
        <p:nvPicPr>
          <p:cNvPr id="5" name="Obrázek 4" descr="válc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132856"/>
            <a:ext cx="5616624" cy="399189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979712" y="594928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594928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594928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594928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3610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6" name="Obrázek 5" descr="válc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412776"/>
            <a:ext cx="5616624" cy="39918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522920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522920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522920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22920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1052736"/>
            <a:ext cx="327585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Rozsah válce A:	25ml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1 dílek:		0,5ml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V</a:t>
            </a:r>
            <a:r>
              <a:rPr lang="cs-CZ" sz="2000" b="1" baseline="-25000" dirty="0" smtClean="0">
                <a:solidFill>
                  <a:srgbClr val="00B050"/>
                </a:solidFill>
              </a:rPr>
              <a:t>A</a:t>
            </a:r>
            <a:r>
              <a:rPr lang="cs-CZ" sz="2000" b="1" dirty="0" smtClean="0">
                <a:solidFill>
                  <a:srgbClr val="00B050"/>
                </a:solidFill>
              </a:rPr>
              <a:t> = 9ml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Rozsah válce B:	100ml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1 dílek:		2ml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</a:t>
            </a:r>
            <a:r>
              <a:rPr lang="cs-CZ" sz="2000" b="1" baseline="-25000" dirty="0" smtClean="0">
                <a:solidFill>
                  <a:srgbClr val="FF0000"/>
                </a:solidFill>
              </a:rPr>
              <a:t>B</a:t>
            </a:r>
            <a:r>
              <a:rPr lang="cs-CZ" sz="2000" b="1" dirty="0" smtClean="0">
                <a:solidFill>
                  <a:srgbClr val="FF0000"/>
                </a:solidFill>
              </a:rPr>
              <a:t> = 52ml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00B050"/>
                </a:solidFill>
              </a:rPr>
              <a:t>Rozsah válce C:	100ml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1 dílek:		1ml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V</a:t>
            </a:r>
            <a:r>
              <a:rPr lang="cs-CZ" sz="2000" b="1" baseline="-25000" dirty="0" smtClean="0">
                <a:solidFill>
                  <a:srgbClr val="00B050"/>
                </a:solidFill>
              </a:rPr>
              <a:t>C</a:t>
            </a:r>
            <a:r>
              <a:rPr lang="cs-CZ" sz="2000" b="1" dirty="0" smtClean="0">
                <a:solidFill>
                  <a:srgbClr val="00B050"/>
                </a:solidFill>
              </a:rPr>
              <a:t> = 30ml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Rozsah válce D:	200ml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1 dílek:		5ml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</a:t>
            </a:r>
            <a:r>
              <a:rPr lang="cs-CZ" sz="2000" b="1" baseline="-25000" dirty="0" smtClean="0">
                <a:solidFill>
                  <a:srgbClr val="FF0000"/>
                </a:solidFill>
              </a:rPr>
              <a:t>D</a:t>
            </a:r>
            <a:r>
              <a:rPr lang="cs-CZ" sz="2000" b="1" dirty="0" smtClean="0">
                <a:solidFill>
                  <a:srgbClr val="FF0000"/>
                </a:solidFill>
              </a:rPr>
              <a:t> = 145ml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507288" cy="664371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V této prezentaci se žáci naučí měřit objem kapalin. Učitel do hodiny přinese různé odměrné válce a nádoby. Na začátku prezentace opakujeme učivo o objemu. Měření objemu kapaliny ukáže učitel demonstračním pokusem. Každý žák dostane odměrný válec s určitým objemem vody. Úkolem žáků je určit objem kapaliny ve válci, rozsah stupnice a 1 dílek. Učitel žáky upozorní na chyby při měření. Na závěr prezentace procvičujeme určování objemu kapalin u jednotlivých odměrných válců. Celá prezentace probíhá na interaktivní tabuli.</a:t>
            </a:r>
          </a:p>
          <a:p>
            <a:pPr>
              <a:buNone/>
            </a:pPr>
            <a:r>
              <a:rPr lang="cs-CZ" sz="2400" b="1" u="sng" dirty="0" smtClean="0"/>
              <a:t>Použitá literatura:</a:t>
            </a:r>
          </a:p>
          <a:p>
            <a:pPr>
              <a:buNone/>
            </a:pPr>
            <a:r>
              <a:rPr lang="cs-CZ" sz="2400" dirty="0" smtClean="0"/>
              <a:t>Doc. RNDr. Růžena Kolářová, CSc.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>
              <a:buNone/>
            </a:pPr>
            <a:r>
              <a:rPr lang="cs-CZ" sz="2400" dirty="0" smtClean="0"/>
              <a:t>Foto: archiv autora</a:t>
            </a:r>
          </a:p>
          <a:p>
            <a:pPr marL="0">
              <a:buNone/>
            </a:pPr>
            <a:r>
              <a:rPr lang="cs-CZ" sz="2400" dirty="0" smtClean="0"/>
              <a:t>Citace obrazového materiálu:</a:t>
            </a:r>
          </a:p>
          <a:p>
            <a:pPr>
              <a:buNone/>
            </a:pPr>
            <a:r>
              <a:rPr lang="cs-CZ" sz="2400" dirty="0" smtClean="0"/>
              <a:t>Dostupný pod licencí 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dirty="0" err="1" smtClean="0"/>
              <a:t>License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"/>
              </a:rPr>
              <a:t>http://cs.wikipedia.org/wiki/Soubor:Measuring_cylinder_hg.jpg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http://en.wikipedia.org/wiki/File:Simple_Measuring_Cup.jpg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4"/>
              </a:rPr>
              <a:t>http://cs.wikipedia.org/wiki/Soubor:P%C5%AFllitr.JPG</a:t>
            </a: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436</Words>
  <Application>Microsoft Office PowerPoint</Application>
  <PresentationFormat>Předvádění na obrazovce (4:3)</PresentationFormat>
  <Paragraphs>114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Měření objemu kapalin</vt:lpstr>
      <vt:lpstr>Snímek 2</vt:lpstr>
      <vt:lpstr>Snímek 3</vt:lpstr>
      <vt:lpstr>Objem - opakování</vt:lpstr>
      <vt:lpstr>Objem -řešení</vt:lpstr>
      <vt:lpstr>Jak měříme objem kapalin</vt:lpstr>
      <vt:lpstr>Před měřením kapalin zjistíme:</vt:lpstr>
      <vt:lpstr>Jak postupujeme při měření objemu kapalin?</vt:lpstr>
      <vt:lpstr>Příklad určení objemu kapaliny</vt:lpstr>
      <vt:lpstr>Procvičení</vt:lpstr>
      <vt:lpstr>Řešení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objemu kapalin</dc:title>
  <dc:creator>Vaclav</dc:creator>
  <cp:lastModifiedBy>Václav Kuřík</cp:lastModifiedBy>
  <cp:revision>52</cp:revision>
  <dcterms:created xsi:type="dcterms:W3CDTF">2012-07-27T17:07:11Z</dcterms:created>
  <dcterms:modified xsi:type="dcterms:W3CDTF">2012-12-01T16:42:40Z</dcterms:modified>
</cp:coreProperties>
</file>