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66" r:id="rId3"/>
    <p:sldId id="256" r:id="rId4"/>
    <p:sldId id="260" r:id="rId5"/>
    <p:sldId id="258" r:id="rId6"/>
    <p:sldId id="274" r:id="rId7"/>
    <p:sldId id="267" r:id="rId8"/>
    <p:sldId id="268" r:id="rId9"/>
    <p:sldId id="257" r:id="rId10"/>
    <p:sldId id="259" r:id="rId11"/>
    <p:sldId id="273" r:id="rId12"/>
    <p:sldId id="271" r:id="rId13"/>
    <p:sldId id="270" r:id="rId1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09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3EF8348A-0ACD-4595-A6D8-CBF78F8CD240}" type="datetimeFigureOut">
              <a:rPr lang="cs-CZ" smtClean="0"/>
              <a:pPr/>
              <a:t>1.12.2012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EF8348A-0ACD-4595-A6D8-CBF78F8CD240}" type="datetimeFigureOut">
              <a:rPr lang="cs-CZ" smtClean="0"/>
              <a:pPr/>
              <a:t>1.12.2012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3EF8348A-0ACD-4595-A6D8-CBF78F8CD240}" type="datetimeFigureOut">
              <a:rPr lang="cs-CZ" smtClean="0"/>
              <a:pPr/>
              <a:t>1.12.2012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EF8348A-0ACD-4595-A6D8-CBF78F8CD240}" type="datetimeFigureOut">
              <a:rPr lang="cs-CZ" smtClean="0"/>
              <a:pPr/>
              <a:t>1.12.2012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3EF8348A-0ACD-4595-A6D8-CBF78F8CD240}" type="datetimeFigureOut">
              <a:rPr lang="cs-CZ" smtClean="0"/>
              <a:pPr/>
              <a:t>1.12.2012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3EF8348A-0ACD-4595-A6D8-CBF78F8CD240}" type="datetimeFigureOut">
              <a:rPr lang="cs-CZ" smtClean="0"/>
              <a:pPr/>
              <a:t>1.12.2012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EF8348A-0ACD-4595-A6D8-CBF78F8CD240}" type="datetimeFigureOut">
              <a:rPr lang="cs-CZ" smtClean="0"/>
              <a:pPr/>
              <a:t>1.12.2012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EF8348A-0ACD-4595-A6D8-CBF78F8CD240}" type="datetimeFigureOut">
              <a:rPr lang="cs-CZ" smtClean="0"/>
              <a:pPr/>
              <a:t>1.12.2012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EF8348A-0ACD-4595-A6D8-CBF78F8CD240}" type="datetimeFigureOut">
              <a:rPr lang="cs-CZ" smtClean="0"/>
              <a:pPr/>
              <a:t>1.12.2012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EF8348A-0ACD-4595-A6D8-CBF78F8CD240}" type="datetimeFigureOut">
              <a:rPr lang="cs-CZ" smtClean="0"/>
              <a:pPr/>
              <a:t>1.12.2012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EF8348A-0ACD-4595-A6D8-CBF78F8CD240}" type="datetimeFigureOut">
              <a:rPr lang="cs-CZ" smtClean="0"/>
              <a:pPr/>
              <a:t>1.12.2012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8529EE8-3359-4646-83AB-AC2961DBC108}"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F8348A-0ACD-4595-A6D8-CBF78F8CD240}" type="datetimeFigureOut">
              <a:rPr lang="cs-CZ" smtClean="0"/>
              <a:pPr/>
              <a:t>1.12.2012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529EE8-3359-4646-83AB-AC2961DBC108}"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cs.wikipedia.org/wiki/Soubor:Clinical_thermometer_38.7.JPG" TargetMode="External"/><Relationship Id="rId2" Type="http://schemas.openxmlformats.org/officeDocument/2006/relationships/hyperlink" Target="http://cs.wikipedia.org/wiki/Soubor:20050501_1315_2558-Bimetall-Zeigerthermometer.jpg" TargetMode="External"/><Relationship Id="rId1" Type="http://schemas.openxmlformats.org/officeDocument/2006/relationships/slideLayout" Target="../slideLayouts/slideLayout2.xml"/><Relationship Id="rId4" Type="http://schemas.openxmlformats.org/officeDocument/2006/relationships/hyperlink" Target="http://en.wikipedia.org/wiki/File:Maximum_thermometer_close_up_2.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dpis 1"/>
          <p:cNvSpPr>
            <a:spLocks noGrp="1"/>
          </p:cNvSpPr>
          <p:nvPr>
            <p:ph type="ctrTitle"/>
          </p:nvPr>
        </p:nvSpPr>
        <p:spPr>
          <a:xfrm>
            <a:off x="642938" y="428625"/>
            <a:ext cx="7772400" cy="1470025"/>
          </a:xfrm>
        </p:spPr>
        <p:txBody>
          <a:bodyPr/>
          <a:lstStyle/>
          <a:p>
            <a:pPr algn="ctr"/>
            <a:r>
              <a:rPr lang="cs-CZ" sz="3600" dirty="0" smtClean="0"/>
              <a:t>Teplota a měření</a:t>
            </a:r>
          </a:p>
        </p:txBody>
      </p:sp>
      <p:sp>
        <p:nvSpPr>
          <p:cNvPr id="2051" name="Podnadpis 2"/>
          <p:cNvSpPr>
            <a:spLocks noGrp="1"/>
          </p:cNvSpPr>
          <p:nvPr>
            <p:ph type="subTitle" idx="1"/>
          </p:nvPr>
        </p:nvSpPr>
        <p:spPr>
          <a:xfrm>
            <a:off x="571500" y="1857375"/>
            <a:ext cx="7929563" cy="4500563"/>
          </a:xfrm>
        </p:spPr>
        <p:txBody>
          <a:bodyPr/>
          <a:lstStyle/>
          <a:p>
            <a:pPr algn="l"/>
            <a:endParaRPr lang="cs-CZ" sz="2000" dirty="0" smtClean="0">
              <a:solidFill>
                <a:schemeClr val="tx1"/>
              </a:solidFill>
            </a:endParaRPr>
          </a:p>
          <a:p>
            <a:pPr algn="l"/>
            <a:r>
              <a:rPr lang="cs-CZ" sz="1900" dirty="0" smtClean="0">
                <a:solidFill>
                  <a:schemeClr val="tx1"/>
                </a:solidFill>
              </a:rPr>
              <a:t>Název školy:  Základní škola Karla Klíče Hostinné</a:t>
            </a:r>
          </a:p>
          <a:p>
            <a:pPr algn="l"/>
            <a:r>
              <a:rPr lang="cs-CZ" sz="1900" dirty="0" smtClean="0">
                <a:solidFill>
                  <a:schemeClr val="tx1"/>
                </a:solidFill>
              </a:rPr>
              <a:t>Autor: Mgr. Hana </a:t>
            </a:r>
            <a:r>
              <a:rPr lang="cs-CZ" sz="1900" dirty="0" err="1" smtClean="0">
                <a:solidFill>
                  <a:schemeClr val="tx1"/>
                </a:solidFill>
              </a:rPr>
              <a:t>Kuříková</a:t>
            </a:r>
            <a:endParaRPr lang="cs-CZ" sz="1900" dirty="0" smtClean="0">
              <a:solidFill>
                <a:schemeClr val="tx1"/>
              </a:solidFill>
            </a:endParaRPr>
          </a:p>
          <a:p>
            <a:pPr algn="l"/>
            <a:r>
              <a:rPr lang="cs-CZ" sz="1900" dirty="0" smtClean="0">
                <a:solidFill>
                  <a:schemeClr val="tx1"/>
                </a:solidFill>
              </a:rPr>
              <a:t>Název:  VY_32_INOVACE_03_B_18_Teplota a měření</a:t>
            </a:r>
          </a:p>
          <a:p>
            <a:pPr algn="l"/>
            <a:r>
              <a:rPr lang="cs-CZ" sz="1900" dirty="0" smtClean="0">
                <a:solidFill>
                  <a:schemeClr val="tx1"/>
                </a:solidFill>
              </a:rPr>
              <a:t>Téma:   Fyzika 6. ročník</a:t>
            </a:r>
          </a:p>
          <a:p>
            <a:pPr algn="l"/>
            <a:r>
              <a:rPr lang="cs-CZ" sz="1900" dirty="0" smtClean="0">
                <a:solidFill>
                  <a:schemeClr val="tx1"/>
                </a:solidFill>
              </a:rPr>
              <a:t>Číslo projektu: CZ.1.07/1.4.00/21.2131</a:t>
            </a:r>
          </a:p>
          <a:p>
            <a:pPr algn="l"/>
            <a:endParaRPr lang="cs-CZ" sz="2000" dirty="0" smtClean="0">
              <a:solidFill>
                <a:schemeClr val="tx1"/>
              </a:solidFill>
            </a:endParaRPr>
          </a:p>
          <a:p>
            <a:pPr algn="l"/>
            <a:endParaRPr lang="cs-CZ" sz="2000" dirty="0" smtClean="0">
              <a:solidFill>
                <a:schemeClr val="tx1"/>
              </a:solidFill>
            </a:endParaRPr>
          </a:p>
          <a:p>
            <a:pPr algn="l"/>
            <a:endParaRPr lang="cs-CZ" sz="2000" dirty="0" smtClean="0">
              <a:solidFill>
                <a:schemeClr val="tx1"/>
              </a:solidFill>
            </a:endParaRPr>
          </a:p>
          <a:p>
            <a:pPr algn="l"/>
            <a:endParaRPr lang="cs-CZ" sz="2000" dirty="0" smtClean="0">
              <a:solidFill>
                <a:schemeClr val="tx1"/>
              </a:solidFill>
            </a:endParaRPr>
          </a:p>
          <a:p>
            <a:pPr algn="l"/>
            <a:endParaRPr lang="cs-CZ" sz="2000" dirty="0" smtClean="0">
              <a:solidFill>
                <a:schemeClr val="tx1"/>
              </a:solidFill>
            </a:endParaRPr>
          </a:p>
        </p:txBody>
      </p:sp>
      <p:pic>
        <p:nvPicPr>
          <p:cNvPr id="2052" name="Picture 3"/>
          <p:cNvPicPr>
            <a:picLocks noChangeAspect="1" noChangeArrowheads="1"/>
          </p:cNvPicPr>
          <p:nvPr/>
        </p:nvPicPr>
        <p:blipFill>
          <a:blip r:embed="rId2" cstate="print"/>
          <a:srcRect/>
          <a:stretch>
            <a:fillRect/>
          </a:stretch>
        </p:blipFill>
        <p:spPr bwMode="auto">
          <a:xfrm>
            <a:off x="1357313" y="4786313"/>
            <a:ext cx="6472237" cy="125730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nvGraphicFramePr>
        <p:xfrm>
          <a:off x="1331640" y="1700808"/>
          <a:ext cx="6477024" cy="3435048"/>
        </p:xfrm>
        <a:graphic>
          <a:graphicData uri="http://schemas.openxmlformats.org/drawingml/2006/table">
            <a:tbl>
              <a:tblPr firstRow="1" bandRow="1">
                <a:tableStyleId>{5C22544A-7EE6-4342-B048-85BDC9FD1C3A}</a:tableStyleId>
              </a:tblPr>
              <a:tblGrid>
                <a:gridCol w="1857388"/>
                <a:gridCol w="2071702"/>
                <a:gridCol w="1071570"/>
                <a:gridCol w="1476364"/>
              </a:tblGrid>
              <a:tr h="429381">
                <a:tc>
                  <a:txBody>
                    <a:bodyPr/>
                    <a:lstStyle/>
                    <a:p>
                      <a:r>
                        <a:rPr lang="cs-CZ" dirty="0" smtClean="0"/>
                        <a:t>Autor</a:t>
                      </a:r>
                      <a:endParaRPr lang="cs-CZ" dirty="0"/>
                    </a:p>
                  </a:txBody>
                  <a:tcPr/>
                </a:tc>
                <a:tc gridSpan="3">
                  <a:txBody>
                    <a:bodyPr/>
                    <a:lstStyle/>
                    <a:p>
                      <a:r>
                        <a:rPr lang="cs-CZ" dirty="0" smtClean="0"/>
                        <a:t>Mgr.  Hana </a:t>
                      </a:r>
                      <a:r>
                        <a:rPr lang="cs-CZ" dirty="0" err="1" smtClean="0"/>
                        <a:t>Kuříková</a:t>
                      </a:r>
                      <a:endParaRPr lang="cs-CZ" dirty="0"/>
                    </a:p>
                  </a:txBody>
                  <a:tcPr/>
                </a:tc>
                <a:tc hMerge="1">
                  <a:txBody>
                    <a:bodyPr/>
                    <a:lstStyle/>
                    <a:p>
                      <a:endParaRPr lang="cs-CZ" dirty="0"/>
                    </a:p>
                  </a:txBody>
                  <a:tcPr/>
                </a:tc>
                <a:tc hMerge="1">
                  <a:txBody>
                    <a:bodyPr/>
                    <a:lstStyle/>
                    <a:p>
                      <a:endParaRPr lang="cs-CZ" dirty="0"/>
                    </a:p>
                  </a:txBody>
                  <a:tcPr/>
                </a:tc>
              </a:tr>
              <a:tr h="429381">
                <a:tc>
                  <a:txBody>
                    <a:bodyPr/>
                    <a:lstStyle/>
                    <a:p>
                      <a:r>
                        <a:rPr lang="cs-CZ" dirty="0" smtClean="0"/>
                        <a:t>Vytvořeno dne</a:t>
                      </a:r>
                      <a:endParaRPr lang="cs-CZ" dirty="0"/>
                    </a:p>
                  </a:txBody>
                  <a:tcPr>
                    <a:solidFill>
                      <a:schemeClr val="tx2">
                        <a:lumMod val="40000"/>
                        <a:lumOff val="60000"/>
                      </a:schemeClr>
                    </a:solidFill>
                  </a:tcPr>
                </a:tc>
                <a:tc gridSpan="3">
                  <a:txBody>
                    <a:bodyPr/>
                    <a:lstStyle/>
                    <a:p>
                      <a:r>
                        <a:rPr lang="cs-CZ" dirty="0" smtClean="0"/>
                        <a:t>25.10.2012</a:t>
                      </a:r>
                      <a:endParaRPr lang="cs-CZ" dirty="0"/>
                    </a:p>
                  </a:txBody>
                  <a:tcPr/>
                </a:tc>
                <a:tc hMerge="1">
                  <a:txBody>
                    <a:bodyPr/>
                    <a:lstStyle/>
                    <a:p>
                      <a:endParaRPr lang="cs-CZ" dirty="0"/>
                    </a:p>
                  </a:txBody>
                  <a:tcPr/>
                </a:tc>
                <a:tc hMerge="1">
                  <a:txBody>
                    <a:bodyPr/>
                    <a:lstStyle/>
                    <a:p>
                      <a:endParaRPr lang="cs-CZ" dirty="0"/>
                    </a:p>
                  </a:txBody>
                  <a:tcPr/>
                </a:tc>
              </a:tr>
              <a:tr h="429381">
                <a:tc>
                  <a:txBody>
                    <a:bodyPr/>
                    <a:lstStyle/>
                    <a:p>
                      <a:r>
                        <a:rPr lang="cs-CZ" dirty="0" smtClean="0"/>
                        <a:t>Odpilotováno dne</a:t>
                      </a:r>
                      <a:endParaRPr lang="cs-CZ" dirty="0"/>
                    </a:p>
                  </a:txBody>
                  <a:tcPr>
                    <a:solidFill>
                      <a:schemeClr val="tx2">
                        <a:lumMod val="40000"/>
                        <a:lumOff val="60000"/>
                      </a:schemeClr>
                    </a:solidFill>
                  </a:tcPr>
                </a:tc>
                <a:tc>
                  <a:txBody>
                    <a:bodyPr/>
                    <a:lstStyle/>
                    <a:p>
                      <a:r>
                        <a:rPr lang="cs-CZ" dirty="0" smtClean="0"/>
                        <a:t>27.11.2012</a:t>
                      </a:r>
                    </a:p>
                  </a:txBody>
                  <a:tcPr/>
                </a:tc>
                <a:tc>
                  <a:txBody>
                    <a:bodyPr/>
                    <a:lstStyle/>
                    <a:p>
                      <a:r>
                        <a:rPr lang="cs-CZ" dirty="0" smtClean="0"/>
                        <a:t>ve třídě</a:t>
                      </a:r>
                      <a:endParaRPr lang="cs-CZ" dirty="0"/>
                    </a:p>
                  </a:txBody>
                  <a:tcPr>
                    <a:solidFill>
                      <a:schemeClr val="tx2">
                        <a:lumMod val="40000"/>
                        <a:lumOff val="60000"/>
                      </a:schemeClr>
                    </a:solidFill>
                  </a:tcPr>
                </a:tc>
                <a:tc>
                  <a:txBody>
                    <a:bodyPr/>
                    <a:lstStyle/>
                    <a:p>
                      <a:r>
                        <a:rPr lang="cs-CZ" dirty="0" smtClean="0"/>
                        <a:t>6. A</a:t>
                      </a:r>
                    </a:p>
                  </a:txBody>
                  <a:tcPr/>
                </a:tc>
              </a:tr>
              <a:tr h="429381">
                <a:tc>
                  <a:txBody>
                    <a:bodyPr/>
                    <a:lstStyle/>
                    <a:p>
                      <a:r>
                        <a:rPr lang="cs-CZ" dirty="0" smtClean="0"/>
                        <a:t>Vzdělávací oblast</a:t>
                      </a:r>
                      <a:endParaRPr lang="cs-CZ" dirty="0"/>
                    </a:p>
                  </a:txBody>
                  <a:tcPr>
                    <a:solidFill>
                      <a:schemeClr val="tx2">
                        <a:lumMod val="40000"/>
                        <a:lumOff val="60000"/>
                      </a:schemeClr>
                    </a:solidFill>
                  </a:tcPr>
                </a:tc>
                <a:tc gridSpan="3">
                  <a:txBody>
                    <a:bodyPr/>
                    <a:lstStyle/>
                    <a:p>
                      <a:r>
                        <a:rPr lang="cs-CZ" dirty="0" smtClean="0"/>
                        <a:t>Člověk</a:t>
                      </a:r>
                      <a:r>
                        <a:rPr lang="cs-CZ" baseline="0" dirty="0" smtClean="0"/>
                        <a:t> </a:t>
                      </a:r>
                      <a:r>
                        <a:rPr lang="cs-CZ" baseline="0" smtClean="0"/>
                        <a:t>a příroda</a:t>
                      </a:r>
                      <a:endParaRPr lang="cs-CZ" dirty="0"/>
                    </a:p>
                  </a:txBody>
                  <a:tcPr/>
                </a:tc>
                <a:tc hMerge="1">
                  <a:txBody>
                    <a:bodyPr/>
                    <a:lstStyle/>
                    <a:p>
                      <a:endParaRPr lang="cs-CZ" dirty="0"/>
                    </a:p>
                  </a:txBody>
                  <a:tcPr/>
                </a:tc>
                <a:tc hMerge="1">
                  <a:txBody>
                    <a:bodyPr/>
                    <a:lstStyle/>
                    <a:p>
                      <a:endParaRPr lang="cs-CZ" dirty="0"/>
                    </a:p>
                  </a:txBody>
                  <a:tcPr/>
                </a:tc>
              </a:tr>
              <a:tr h="429381">
                <a:tc>
                  <a:txBody>
                    <a:bodyPr/>
                    <a:lstStyle/>
                    <a:p>
                      <a:r>
                        <a:rPr lang="cs-CZ" dirty="0" smtClean="0"/>
                        <a:t>Vzdělávací obor</a:t>
                      </a:r>
                      <a:endParaRPr lang="cs-CZ" dirty="0"/>
                    </a:p>
                  </a:txBody>
                  <a:tcPr>
                    <a:solidFill>
                      <a:schemeClr val="tx2">
                        <a:lumMod val="40000"/>
                        <a:lumOff val="60000"/>
                      </a:schemeClr>
                    </a:solidFill>
                  </a:tcPr>
                </a:tc>
                <a:tc gridSpan="3">
                  <a:txBody>
                    <a:bodyPr/>
                    <a:lstStyle/>
                    <a:p>
                      <a:r>
                        <a:rPr lang="cs-CZ" dirty="0" smtClean="0"/>
                        <a:t>Fyzika</a:t>
                      </a:r>
                      <a:endParaRPr lang="cs-CZ" dirty="0"/>
                    </a:p>
                  </a:txBody>
                  <a:tcPr/>
                </a:tc>
                <a:tc hMerge="1">
                  <a:txBody>
                    <a:bodyPr/>
                    <a:lstStyle/>
                    <a:p>
                      <a:endParaRPr lang="cs-CZ" dirty="0"/>
                    </a:p>
                  </a:txBody>
                  <a:tcPr/>
                </a:tc>
                <a:tc hMerge="1">
                  <a:txBody>
                    <a:bodyPr/>
                    <a:lstStyle/>
                    <a:p>
                      <a:endParaRPr lang="cs-CZ" dirty="0"/>
                    </a:p>
                  </a:txBody>
                  <a:tcPr/>
                </a:tc>
              </a:tr>
              <a:tr h="429381">
                <a:tc>
                  <a:txBody>
                    <a:bodyPr/>
                    <a:lstStyle/>
                    <a:p>
                      <a:r>
                        <a:rPr lang="cs-CZ" dirty="0" smtClean="0"/>
                        <a:t>Tematický okruh</a:t>
                      </a:r>
                      <a:endParaRPr lang="cs-CZ" dirty="0"/>
                    </a:p>
                  </a:txBody>
                  <a:tcPr>
                    <a:solidFill>
                      <a:schemeClr val="tx2">
                        <a:lumMod val="40000"/>
                        <a:lumOff val="60000"/>
                      </a:schemeClr>
                    </a:solidFill>
                  </a:tcPr>
                </a:tc>
                <a:tc gridSpan="3">
                  <a:txBody>
                    <a:bodyPr/>
                    <a:lstStyle/>
                    <a:p>
                      <a:r>
                        <a:rPr lang="cs-CZ" dirty="0" smtClean="0"/>
                        <a:t>Fyzika</a:t>
                      </a:r>
                      <a:r>
                        <a:rPr lang="cs-CZ" baseline="0" dirty="0" smtClean="0"/>
                        <a:t> 6. ročník</a:t>
                      </a:r>
                      <a:endParaRPr lang="cs-CZ" dirty="0"/>
                    </a:p>
                  </a:txBody>
                  <a:tcPr/>
                </a:tc>
                <a:tc hMerge="1">
                  <a:txBody>
                    <a:bodyPr/>
                    <a:lstStyle/>
                    <a:p>
                      <a:endParaRPr lang="cs-CZ" dirty="0"/>
                    </a:p>
                  </a:txBody>
                  <a:tcPr/>
                </a:tc>
                <a:tc hMerge="1">
                  <a:txBody>
                    <a:bodyPr/>
                    <a:lstStyle/>
                    <a:p>
                      <a:endParaRPr lang="cs-CZ" dirty="0"/>
                    </a:p>
                  </a:txBody>
                  <a:tcPr/>
                </a:tc>
              </a:tr>
              <a:tr h="429381">
                <a:tc>
                  <a:txBody>
                    <a:bodyPr/>
                    <a:lstStyle/>
                    <a:p>
                      <a:r>
                        <a:rPr lang="cs-CZ" dirty="0" smtClean="0"/>
                        <a:t>Téma</a:t>
                      </a:r>
                      <a:endParaRPr lang="cs-CZ" dirty="0"/>
                    </a:p>
                  </a:txBody>
                  <a:tcPr>
                    <a:solidFill>
                      <a:schemeClr val="tx2">
                        <a:lumMod val="40000"/>
                        <a:lumOff val="60000"/>
                      </a:schemeClr>
                    </a:solidFill>
                  </a:tcPr>
                </a:tc>
                <a:tc gridSpan="3">
                  <a:txBody>
                    <a:bodyPr/>
                    <a:lstStyle/>
                    <a:p>
                      <a:r>
                        <a:rPr lang="cs-CZ" dirty="0" smtClean="0"/>
                        <a:t>Teplota</a:t>
                      </a:r>
                      <a:r>
                        <a:rPr lang="cs-CZ" baseline="0" dirty="0" smtClean="0"/>
                        <a:t> a měření</a:t>
                      </a:r>
                      <a:endParaRPr lang="cs-CZ" dirty="0"/>
                    </a:p>
                  </a:txBody>
                  <a:tcPr/>
                </a:tc>
                <a:tc hMerge="1">
                  <a:txBody>
                    <a:bodyPr/>
                    <a:lstStyle/>
                    <a:p>
                      <a:endParaRPr lang="cs-CZ" dirty="0"/>
                    </a:p>
                  </a:txBody>
                  <a:tcPr/>
                </a:tc>
                <a:tc hMerge="1">
                  <a:txBody>
                    <a:bodyPr/>
                    <a:lstStyle/>
                    <a:p>
                      <a:endParaRPr lang="cs-CZ" dirty="0"/>
                    </a:p>
                  </a:txBody>
                  <a:tcPr/>
                </a:tc>
              </a:tr>
              <a:tr h="429381">
                <a:tc>
                  <a:txBody>
                    <a:bodyPr/>
                    <a:lstStyle/>
                    <a:p>
                      <a:r>
                        <a:rPr lang="cs-CZ" dirty="0" smtClean="0"/>
                        <a:t>Klíčová slova</a:t>
                      </a:r>
                      <a:endParaRPr lang="cs-CZ" dirty="0"/>
                    </a:p>
                  </a:txBody>
                  <a:tcPr>
                    <a:solidFill>
                      <a:schemeClr val="tx2">
                        <a:lumMod val="40000"/>
                        <a:lumOff val="60000"/>
                      </a:schemeClr>
                    </a:solidFill>
                  </a:tcPr>
                </a:tc>
                <a:tc gridSpan="3">
                  <a:txBody>
                    <a:bodyPr/>
                    <a:lstStyle/>
                    <a:p>
                      <a:r>
                        <a:rPr lang="cs-CZ" dirty="0" smtClean="0"/>
                        <a:t>Teplota,</a:t>
                      </a:r>
                      <a:r>
                        <a:rPr lang="cs-CZ" baseline="0" dirty="0" smtClean="0"/>
                        <a:t> Celsiův stupeň</a:t>
                      </a:r>
                      <a:r>
                        <a:rPr lang="cs-CZ" baseline="0" smtClean="0"/>
                        <a:t>, </a:t>
                      </a:r>
                      <a:r>
                        <a:rPr lang="cs-CZ" baseline="0" smtClean="0"/>
                        <a:t>teploměr</a:t>
                      </a:r>
                      <a:endParaRPr lang="cs-CZ" dirty="0"/>
                    </a:p>
                  </a:txBody>
                  <a:tcPr/>
                </a:tc>
                <a:tc hMerge="1">
                  <a:txBody>
                    <a:bodyPr/>
                    <a:lstStyle/>
                    <a:p>
                      <a:endParaRPr lang="cs-CZ" dirty="0"/>
                    </a:p>
                  </a:txBody>
                  <a:tcPr/>
                </a:tc>
                <a:tc hMerge="1">
                  <a:txBody>
                    <a:bodyPr/>
                    <a:lstStyle/>
                    <a:p>
                      <a:endParaRPr lang="cs-CZ" dirty="0"/>
                    </a:p>
                  </a:txBody>
                  <a:tcPr/>
                </a:tc>
              </a:tr>
            </a:tbl>
          </a:graphicData>
        </a:graphic>
      </p:graphicFrame>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sz="6600" dirty="0" smtClean="0">
                <a:solidFill>
                  <a:srgbClr val="0070C0"/>
                </a:solidFill>
              </a:rPr>
              <a:t>Teplota a měření </a:t>
            </a:r>
            <a:endParaRPr lang="cs-CZ" sz="6600" dirty="0">
              <a:solidFill>
                <a:srgbClr val="0070C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0070C0"/>
                </a:solidFill>
              </a:rPr>
              <a:t>Teplota</a:t>
            </a:r>
            <a:endParaRPr lang="cs-CZ" dirty="0">
              <a:solidFill>
                <a:srgbClr val="0070C0"/>
              </a:solidFill>
            </a:endParaRPr>
          </a:p>
        </p:txBody>
      </p:sp>
      <p:sp>
        <p:nvSpPr>
          <p:cNvPr id="3" name="Zástupný symbol pro obsah 2"/>
          <p:cNvSpPr>
            <a:spLocks noGrp="1"/>
          </p:cNvSpPr>
          <p:nvPr>
            <p:ph idx="1"/>
          </p:nvPr>
        </p:nvSpPr>
        <p:spPr/>
        <p:txBody>
          <a:bodyPr/>
          <a:lstStyle/>
          <a:p>
            <a:pPr>
              <a:buNone/>
            </a:pPr>
            <a:r>
              <a:rPr lang="cs-CZ" dirty="0" smtClean="0">
                <a:solidFill>
                  <a:srgbClr val="00B050"/>
                </a:solidFill>
              </a:rPr>
              <a:t>Základní fyzikální veličina</a:t>
            </a:r>
          </a:p>
          <a:p>
            <a:pPr>
              <a:buNone/>
            </a:pPr>
            <a:r>
              <a:rPr lang="cs-CZ" dirty="0" smtClean="0">
                <a:solidFill>
                  <a:srgbClr val="FF0000"/>
                </a:solidFill>
              </a:rPr>
              <a:t>Popisuje okamžitý tepelný stav </a:t>
            </a:r>
          </a:p>
          <a:p>
            <a:pPr>
              <a:buNone/>
            </a:pPr>
            <a:endParaRPr lang="cs-CZ" dirty="0" smtClean="0"/>
          </a:p>
          <a:p>
            <a:pPr>
              <a:buNone/>
            </a:pPr>
            <a:r>
              <a:rPr lang="cs-CZ" dirty="0" smtClean="0">
                <a:solidFill>
                  <a:srgbClr val="00B050"/>
                </a:solidFill>
              </a:rPr>
              <a:t>Označení:			T</a:t>
            </a:r>
          </a:p>
          <a:p>
            <a:pPr>
              <a:buNone/>
            </a:pPr>
            <a:r>
              <a:rPr lang="cs-CZ" dirty="0" smtClean="0">
                <a:solidFill>
                  <a:srgbClr val="FF0000"/>
                </a:solidFill>
              </a:rPr>
              <a:t>Základní jednotka :	1 Celsiův stupeň (°C)</a:t>
            </a:r>
          </a:p>
          <a:p>
            <a:pPr>
              <a:buNone/>
            </a:pPr>
            <a:r>
              <a:rPr lang="cs-CZ" dirty="0" smtClean="0">
                <a:solidFill>
                  <a:srgbClr val="00B050"/>
                </a:solidFill>
              </a:rPr>
              <a:t>Vedlejší jednotky:	1 Kelvin</a:t>
            </a:r>
          </a:p>
          <a:p>
            <a:pPr>
              <a:buNone/>
            </a:pPr>
            <a:r>
              <a:rPr lang="cs-CZ" dirty="0" smtClean="0">
                <a:solidFill>
                  <a:srgbClr val="FF0000"/>
                </a:solidFill>
              </a:rPr>
              <a:t>Měřidlo teploty :	teploměr</a:t>
            </a:r>
            <a:endParaRPr lang="cs-CZ"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922114"/>
          </a:xfrm>
        </p:spPr>
        <p:txBody>
          <a:bodyPr/>
          <a:lstStyle/>
          <a:p>
            <a:r>
              <a:rPr lang="cs-CZ" dirty="0" smtClean="0">
                <a:solidFill>
                  <a:srgbClr val="0070C0"/>
                </a:solidFill>
              </a:rPr>
              <a:t>Teploměrné stupnice</a:t>
            </a:r>
            <a:endParaRPr lang="cs-CZ" dirty="0">
              <a:solidFill>
                <a:srgbClr val="0070C0"/>
              </a:solidFill>
            </a:endParaRPr>
          </a:p>
        </p:txBody>
      </p:sp>
      <p:sp>
        <p:nvSpPr>
          <p:cNvPr id="3" name="Zástupný symbol pro obsah 2"/>
          <p:cNvSpPr>
            <a:spLocks noGrp="1"/>
          </p:cNvSpPr>
          <p:nvPr>
            <p:ph idx="1"/>
          </p:nvPr>
        </p:nvSpPr>
        <p:spPr>
          <a:xfrm>
            <a:off x="457200" y="1071546"/>
            <a:ext cx="8229600" cy="5643602"/>
          </a:xfrm>
        </p:spPr>
        <p:txBody>
          <a:bodyPr>
            <a:normAutofit fontScale="62500" lnSpcReduction="20000"/>
          </a:bodyPr>
          <a:lstStyle/>
          <a:p>
            <a:pPr>
              <a:buNone/>
            </a:pPr>
            <a:r>
              <a:rPr lang="cs-CZ" dirty="0" smtClean="0"/>
              <a:t> </a:t>
            </a:r>
            <a:r>
              <a:rPr lang="cs-CZ" sz="6700" dirty="0" smtClean="0">
                <a:solidFill>
                  <a:srgbClr val="FF0000"/>
                </a:solidFill>
              </a:rPr>
              <a:t>Celsiova</a:t>
            </a:r>
          </a:p>
          <a:p>
            <a:pPr>
              <a:buNone/>
            </a:pPr>
            <a:r>
              <a:rPr lang="cs-CZ" sz="6700" dirty="0" smtClean="0">
                <a:solidFill>
                  <a:srgbClr val="00B050"/>
                </a:solidFill>
              </a:rPr>
              <a:t>0°C ... bod mrazu vody</a:t>
            </a:r>
          </a:p>
          <a:p>
            <a:pPr>
              <a:buNone/>
            </a:pPr>
            <a:r>
              <a:rPr lang="cs-CZ" sz="6700" dirty="0" smtClean="0">
                <a:solidFill>
                  <a:srgbClr val="00B050"/>
                </a:solidFill>
              </a:rPr>
              <a:t>100°C ... bod varu vody</a:t>
            </a:r>
          </a:p>
          <a:p>
            <a:pPr>
              <a:buNone/>
            </a:pPr>
            <a:endParaRPr lang="cs-CZ" sz="6700" dirty="0" smtClean="0"/>
          </a:p>
          <a:p>
            <a:pPr>
              <a:buNone/>
            </a:pPr>
            <a:r>
              <a:rPr lang="cs-CZ" sz="6700" dirty="0" err="1" smtClean="0">
                <a:solidFill>
                  <a:srgbClr val="FF0000"/>
                </a:solidFill>
              </a:rPr>
              <a:t>Kelvinova</a:t>
            </a:r>
            <a:endParaRPr lang="cs-CZ" sz="6700" dirty="0" smtClean="0">
              <a:solidFill>
                <a:srgbClr val="FF0000"/>
              </a:solidFill>
            </a:endParaRPr>
          </a:p>
          <a:p>
            <a:pPr>
              <a:buNone/>
            </a:pPr>
            <a:r>
              <a:rPr lang="cs-CZ" sz="6700" dirty="0" smtClean="0">
                <a:solidFill>
                  <a:srgbClr val="00B050"/>
                </a:solidFill>
              </a:rPr>
              <a:t>-273°C = 0 K</a:t>
            </a:r>
          </a:p>
          <a:p>
            <a:pPr>
              <a:buNone/>
            </a:pPr>
            <a:r>
              <a:rPr lang="cs-CZ" sz="6700" dirty="0" smtClean="0">
                <a:solidFill>
                  <a:srgbClr val="00B050"/>
                </a:solidFill>
              </a:rPr>
              <a:t> 0°C = 273 K</a:t>
            </a:r>
          </a:p>
          <a:p>
            <a:pPr>
              <a:buNone/>
            </a:pPr>
            <a:r>
              <a:rPr lang="cs-CZ" sz="6700" dirty="0" smtClean="0">
                <a:solidFill>
                  <a:srgbClr val="00B050"/>
                </a:solidFill>
              </a:rPr>
              <a:t>100°C = 373 K</a:t>
            </a:r>
            <a:endParaRPr lang="cs-CZ" sz="6700" dirty="0">
              <a:solidFill>
                <a:srgbClr val="00B05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5536" y="116632"/>
            <a:ext cx="8229600" cy="778098"/>
          </a:xfrm>
        </p:spPr>
        <p:txBody>
          <a:bodyPr/>
          <a:lstStyle/>
          <a:p>
            <a:r>
              <a:rPr lang="cs-CZ" dirty="0" smtClean="0">
                <a:solidFill>
                  <a:srgbClr val="0070C0"/>
                </a:solidFill>
              </a:rPr>
              <a:t>Teploměry</a:t>
            </a:r>
            <a:endParaRPr lang="cs-CZ" dirty="0">
              <a:solidFill>
                <a:srgbClr val="0070C0"/>
              </a:solidFill>
            </a:endParaRPr>
          </a:p>
        </p:txBody>
      </p:sp>
      <p:sp>
        <p:nvSpPr>
          <p:cNvPr id="3" name="Zástupný symbol pro obsah 2"/>
          <p:cNvSpPr>
            <a:spLocks noGrp="1"/>
          </p:cNvSpPr>
          <p:nvPr>
            <p:ph idx="1"/>
          </p:nvPr>
        </p:nvSpPr>
        <p:spPr>
          <a:xfrm>
            <a:off x="971600" y="1340768"/>
            <a:ext cx="3600400" cy="1440160"/>
          </a:xfrm>
        </p:spPr>
        <p:txBody>
          <a:bodyPr>
            <a:normAutofit/>
          </a:bodyPr>
          <a:lstStyle/>
          <a:p>
            <a:pPr>
              <a:buNone/>
            </a:pPr>
            <a:r>
              <a:rPr lang="cs-CZ" sz="3600" dirty="0" smtClean="0">
                <a:solidFill>
                  <a:srgbClr val="00B050"/>
                </a:solidFill>
              </a:rPr>
              <a:t>Dokresli sloupce</a:t>
            </a:r>
          </a:p>
          <a:p>
            <a:pPr>
              <a:buNone/>
            </a:pPr>
            <a:r>
              <a:rPr lang="cs-CZ" sz="3600" dirty="0" smtClean="0">
                <a:solidFill>
                  <a:srgbClr val="00B050"/>
                </a:solidFill>
              </a:rPr>
              <a:t>rtuti podle teplot:</a:t>
            </a:r>
          </a:p>
        </p:txBody>
      </p:sp>
      <p:pic>
        <p:nvPicPr>
          <p:cNvPr id="4" name="Obrázek 3" descr="prazdna_stupnice.png"/>
          <p:cNvPicPr>
            <a:picLocks noChangeAspect="1"/>
          </p:cNvPicPr>
          <p:nvPr/>
        </p:nvPicPr>
        <p:blipFill>
          <a:blip r:embed="rId2" cstate="print"/>
          <a:stretch>
            <a:fillRect/>
          </a:stretch>
        </p:blipFill>
        <p:spPr>
          <a:xfrm>
            <a:off x="4355976" y="836712"/>
            <a:ext cx="4320480" cy="3153950"/>
          </a:xfrm>
          <a:prstGeom prst="rect">
            <a:avLst/>
          </a:prstGeom>
        </p:spPr>
      </p:pic>
      <p:pic>
        <p:nvPicPr>
          <p:cNvPr id="5" name="Obrázek 4" descr="plna_stupnice.png"/>
          <p:cNvPicPr>
            <a:picLocks noChangeAspect="1"/>
          </p:cNvPicPr>
          <p:nvPr/>
        </p:nvPicPr>
        <p:blipFill>
          <a:blip r:embed="rId3" cstate="print"/>
          <a:stretch>
            <a:fillRect/>
          </a:stretch>
        </p:blipFill>
        <p:spPr>
          <a:xfrm>
            <a:off x="251520" y="3719411"/>
            <a:ext cx="4032448" cy="3138589"/>
          </a:xfrm>
          <a:prstGeom prst="rect">
            <a:avLst/>
          </a:prstGeom>
        </p:spPr>
      </p:pic>
      <p:sp>
        <p:nvSpPr>
          <p:cNvPr id="6" name="TextovéPole 5"/>
          <p:cNvSpPr txBox="1"/>
          <p:nvPr/>
        </p:nvSpPr>
        <p:spPr>
          <a:xfrm>
            <a:off x="4716016" y="4293096"/>
            <a:ext cx="3240360" cy="1477328"/>
          </a:xfrm>
          <a:prstGeom prst="rect">
            <a:avLst/>
          </a:prstGeom>
          <a:noFill/>
        </p:spPr>
        <p:txBody>
          <a:bodyPr wrap="square" rtlCol="0">
            <a:spAutoFit/>
          </a:bodyPr>
          <a:lstStyle/>
          <a:p>
            <a:pPr>
              <a:buNone/>
            </a:pPr>
            <a:r>
              <a:rPr lang="cs-CZ" sz="3600" dirty="0" smtClean="0">
                <a:solidFill>
                  <a:srgbClr val="FF0000"/>
                </a:solidFill>
              </a:rPr>
              <a:t>Urči teplotu</a:t>
            </a:r>
          </a:p>
          <a:p>
            <a:pPr>
              <a:buNone/>
            </a:pPr>
            <a:r>
              <a:rPr lang="cs-CZ" sz="3600" dirty="0" smtClean="0">
                <a:solidFill>
                  <a:srgbClr val="FF0000"/>
                </a:solidFill>
              </a:rPr>
              <a:t>na teploměrech:</a:t>
            </a:r>
          </a:p>
          <a:p>
            <a:endParaRPr lang="cs-CZ" dirty="0"/>
          </a:p>
        </p:txBody>
      </p:sp>
      <p:sp>
        <p:nvSpPr>
          <p:cNvPr id="7" name="TextovéPole 6"/>
          <p:cNvSpPr txBox="1"/>
          <p:nvPr/>
        </p:nvSpPr>
        <p:spPr>
          <a:xfrm>
            <a:off x="5292080" y="1268760"/>
            <a:ext cx="648072" cy="369332"/>
          </a:xfrm>
          <a:prstGeom prst="rect">
            <a:avLst/>
          </a:prstGeom>
          <a:noFill/>
        </p:spPr>
        <p:txBody>
          <a:bodyPr wrap="square" rtlCol="0">
            <a:spAutoFit/>
          </a:bodyPr>
          <a:lstStyle/>
          <a:p>
            <a:r>
              <a:rPr lang="cs-CZ" dirty="0" smtClean="0"/>
              <a:t>48°C</a:t>
            </a:r>
            <a:endParaRPr lang="cs-CZ" dirty="0"/>
          </a:p>
        </p:txBody>
      </p:sp>
      <p:sp>
        <p:nvSpPr>
          <p:cNvPr id="8" name="TextovéPole 7"/>
          <p:cNvSpPr txBox="1"/>
          <p:nvPr/>
        </p:nvSpPr>
        <p:spPr>
          <a:xfrm>
            <a:off x="5292080" y="2996952"/>
            <a:ext cx="648072" cy="369332"/>
          </a:xfrm>
          <a:prstGeom prst="rect">
            <a:avLst/>
          </a:prstGeom>
          <a:noFill/>
        </p:spPr>
        <p:txBody>
          <a:bodyPr wrap="square" rtlCol="0">
            <a:spAutoFit/>
          </a:bodyPr>
          <a:lstStyle/>
          <a:p>
            <a:r>
              <a:rPr lang="cs-CZ" dirty="0" smtClean="0"/>
              <a:t>-4°C</a:t>
            </a:r>
            <a:endParaRPr lang="cs-CZ" dirty="0"/>
          </a:p>
        </p:txBody>
      </p:sp>
      <p:sp>
        <p:nvSpPr>
          <p:cNvPr id="9" name="TextovéPole 8"/>
          <p:cNvSpPr txBox="1"/>
          <p:nvPr/>
        </p:nvSpPr>
        <p:spPr>
          <a:xfrm>
            <a:off x="6876256" y="3068960"/>
            <a:ext cx="648072" cy="369332"/>
          </a:xfrm>
          <a:prstGeom prst="rect">
            <a:avLst/>
          </a:prstGeom>
          <a:noFill/>
        </p:spPr>
        <p:txBody>
          <a:bodyPr wrap="square" rtlCol="0">
            <a:spAutoFit/>
          </a:bodyPr>
          <a:lstStyle/>
          <a:p>
            <a:r>
              <a:rPr lang="cs-CZ" dirty="0" smtClean="0"/>
              <a:t>3°C</a:t>
            </a:r>
            <a:endParaRPr lang="cs-CZ" dirty="0"/>
          </a:p>
        </p:txBody>
      </p:sp>
      <p:sp>
        <p:nvSpPr>
          <p:cNvPr id="10" name="TextovéPole 9"/>
          <p:cNvSpPr txBox="1"/>
          <p:nvPr/>
        </p:nvSpPr>
        <p:spPr>
          <a:xfrm>
            <a:off x="6804248" y="1268760"/>
            <a:ext cx="648072" cy="369332"/>
          </a:xfrm>
          <a:prstGeom prst="rect">
            <a:avLst/>
          </a:prstGeom>
          <a:noFill/>
        </p:spPr>
        <p:txBody>
          <a:bodyPr wrap="square" rtlCol="0">
            <a:spAutoFit/>
          </a:bodyPr>
          <a:lstStyle/>
          <a:p>
            <a:r>
              <a:rPr lang="cs-CZ" dirty="0" smtClean="0"/>
              <a:t>-2°C</a:t>
            </a:r>
            <a:endParaRPr lang="cs-CZ" dirty="0"/>
          </a:p>
        </p:txBody>
      </p:sp>
      <p:sp>
        <p:nvSpPr>
          <p:cNvPr id="11" name="TextovéPole 10"/>
          <p:cNvSpPr txBox="1"/>
          <p:nvPr/>
        </p:nvSpPr>
        <p:spPr>
          <a:xfrm>
            <a:off x="8388424" y="1268760"/>
            <a:ext cx="648072" cy="369332"/>
          </a:xfrm>
          <a:prstGeom prst="rect">
            <a:avLst/>
          </a:prstGeom>
          <a:noFill/>
        </p:spPr>
        <p:txBody>
          <a:bodyPr wrap="square" rtlCol="0">
            <a:spAutoFit/>
          </a:bodyPr>
          <a:lstStyle/>
          <a:p>
            <a:r>
              <a:rPr lang="cs-CZ" dirty="0" smtClean="0"/>
              <a:t>9°C</a:t>
            </a:r>
            <a:endParaRPr lang="cs-CZ" dirty="0"/>
          </a:p>
        </p:txBody>
      </p:sp>
      <p:sp>
        <p:nvSpPr>
          <p:cNvPr id="12" name="TextovéPole 11"/>
          <p:cNvSpPr txBox="1"/>
          <p:nvPr/>
        </p:nvSpPr>
        <p:spPr>
          <a:xfrm>
            <a:off x="8388424" y="2996952"/>
            <a:ext cx="755576" cy="369332"/>
          </a:xfrm>
          <a:prstGeom prst="rect">
            <a:avLst/>
          </a:prstGeom>
          <a:noFill/>
        </p:spPr>
        <p:txBody>
          <a:bodyPr wrap="square" rtlCol="0">
            <a:spAutoFit/>
          </a:bodyPr>
          <a:lstStyle/>
          <a:p>
            <a:r>
              <a:rPr lang="cs-CZ" dirty="0" smtClean="0"/>
              <a:t>-11°C</a:t>
            </a:r>
            <a:endParaRPr lang="cs-CZ"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0"/>
            <a:ext cx="8229600" cy="922114"/>
          </a:xfrm>
        </p:spPr>
        <p:txBody>
          <a:bodyPr/>
          <a:lstStyle/>
          <a:p>
            <a:r>
              <a:rPr lang="cs-CZ" dirty="0" smtClean="0">
                <a:solidFill>
                  <a:srgbClr val="0070C0"/>
                </a:solidFill>
              </a:rPr>
              <a:t>Druhy teploměrů</a:t>
            </a:r>
            <a:endParaRPr lang="cs-CZ" dirty="0">
              <a:solidFill>
                <a:srgbClr val="0070C0"/>
              </a:solidFill>
            </a:endParaRPr>
          </a:p>
        </p:txBody>
      </p:sp>
      <p:sp>
        <p:nvSpPr>
          <p:cNvPr id="3" name="Zástupný symbol pro obsah 2"/>
          <p:cNvSpPr>
            <a:spLocks noGrp="1"/>
          </p:cNvSpPr>
          <p:nvPr>
            <p:ph idx="1"/>
          </p:nvPr>
        </p:nvSpPr>
        <p:spPr>
          <a:xfrm>
            <a:off x="107504" y="908720"/>
            <a:ext cx="8589640" cy="5688632"/>
          </a:xfrm>
        </p:spPr>
        <p:txBody>
          <a:bodyPr>
            <a:normAutofit/>
          </a:bodyPr>
          <a:lstStyle/>
          <a:p>
            <a:pPr>
              <a:buNone/>
            </a:pPr>
            <a:r>
              <a:rPr lang="cs-CZ" sz="2800" dirty="0" smtClean="0">
                <a:solidFill>
                  <a:srgbClr val="FF0000"/>
                </a:solidFill>
              </a:rPr>
              <a:t>Kapalinové:</a:t>
            </a:r>
            <a:r>
              <a:rPr lang="cs-CZ" sz="2800" dirty="0" smtClean="0"/>
              <a:t> 		</a:t>
            </a:r>
            <a:r>
              <a:rPr lang="cs-CZ" sz="2800" dirty="0" smtClean="0">
                <a:solidFill>
                  <a:srgbClr val="00B050"/>
                </a:solidFill>
              </a:rPr>
              <a:t>- rtuťové (-38,8 °C až 357 °C)</a:t>
            </a:r>
          </a:p>
          <a:p>
            <a:pPr>
              <a:buNone/>
            </a:pPr>
            <a:r>
              <a:rPr lang="cs-CZ" sz="2800" dirty="0" smtClean="0">
                <a:solidFill>
                  <a:srgbClr val="00B050"/>
                </a:solidFill>
              </a:rPr>
              <a:t>				- lihové (- 115 °C až 78,3 °C)</a:t>
            </a:r>
          </a:p>
          <a:p>
            <a:pPr>
              <a:buNone/>
            </a:pPr>
            <a:endParaRPr lang="cs-CZ" sz="2800" dirty="0" smtClean="0">
              <a:solidFill>
                <a:srgbClr val="00B050"/>
              </a:solidFill>
            </a:endParaRPr>
          </a:p>
          <a:p>
            <a:pPr>
              <a:buNone/>
            </a:pPr>
            <a:endParaRPr lang="cs-CZ" sz="2800" dirty="0" smtClean="0">
              <a:solidFill>
                <a:srgbClr val="00B050"/>
              </a:solidFill>
            </a:endParaRPr>
          </a:p>
          <a:p>
            <a:pPr>
              <a:buNone/>
            </a:pPr>
            <a:r>
              <a:rPr lang="cs-CZ" sz="2800" dirty="0" smtClean="0">
                <a:solidFill>
                  <a:srgbClr val="FF0000"/>
                </a:solidFill>
              </a:rPr>
              <a:t>Bimetalové:</a:t>
            </a:r>
            <a:r>
              <a:rPr lang="cs-CZ" sz="2800" dirty="0" smtClean="0">
                <a:solidFill>
                  <a:srgbClr val="00B050"/>
                </a:solidFill>
              </a:rPr>
              <a:t> 	hlavní součástí je bimetalový</a:t>
            </a:r>
          </a:p>
          <a:p>
            <a:pPr>
              <a:buNone/>
            </a:pPr>
            <a:r>
              <a:rPr lang="cs-CZ" sz="2800" dirty="0" smtClean="0">
                <a:solidFill>
                  <a:srgbClr val="00B050"/>
                </a:solidFill>
              </a:rPr>
              <a:t>			pásek - pásek ze dvou kovů</a:t>
            </a:r>
          </a:p>
          <a:p>
            <a:pPr>
              <a:buNone/>
            </a:pPr>
            <a:endParaRPr lang="cs-CZ" sz="2800" dirty="0" smtClean="0"/>
          </a:p>
          <a:p>
            <a:pPr>
              <a:buNone/>
            </a:pPr>
            <a:endParaRPr lang="cs-CZ" sz="2800" dirty="0" smtClean="0"/>
          </a:p>
          <a:p>
            <a:pPr>
              <a:buNone/>
            </a:pPr>
            <a:endParaRPr lang="cs-CZ" sz="2800" dirty="0" smtClean="0"/>
          </a:p>
          <a:p>
            <a:pPr>
              <a:buNone/>
            </a:pPr>
            <a:r>
              <a:rPr lang="cs-CZ" sz="2800" dirty="0" smtClean="0"/>
              <a:t>						</a:t>
            </a:r>
            <a:r>
              <a:rPr lang="cs-CZ" sz="2800" dirty="0" smtClean="0">
                <a:solidFill>
                  <a:srgbClr val="FF0000"/>
                </a:solidFill>
              </a:rPr>
              <a:t>Digitální:</a:t>
            </a:r>
            <a:endParaRPr lang="cs-CZ" sz="2800" dirty="0">
              <a:solidFill>
                <a:srgbClr val="FF0000"/>
              </a:solidFill>
            </a:endParaRPr>
          </a:p>
        </p:txBody>
      </p:sp>
      <p:pic>
        <p:nvPicPr>
          <p:cNvPr id="5" name="Obrázek 4" descr="800px-Clinical_thermometer_38.7.JPG"/>
          <p:cNvPicPr>
            <a:picLocks noChangeAspect="1"/>
          </p:cNvPicPr>
          <p:nvPr/>
        </p:nvPicPr>
        <p:blipFill>
          <a:blip r:embed="rId2" cstate="print"/>
          <a:stretch>
            <a:fillRect/>
          </a:stretch>
        </p:blipFill>
        <p:spPr>
          <a:xfrm>
            <a:off x="179511" y="1412775"/>
            <a:ext cx="2592289" cy="1603979"/>
          </a:xfrm>
          <a:prstGeom prst="rect">
            <a:avLst/>
          </a:prstGeom>
        </p:spPr>
      </p:pic>
      <p:pic>
        <p:nvPicPr>
          <p:cNvPr id="2054" name="Picture 6"/>
          <p:cNvPicPr>
            <a:picLocks noChangeAspect="1" noChangeArrowheads="1"/>
          </p:cNvPicPr>
          <p:nvPr/>
        </p:nvPicPr>
        <p:blipFill>
          <a:blip r:embed="rId3" cstate="print"/>
          <a:srcRect/>
          <a:stretch>
            <a:fillRect/>
          </a:stretch>
        </p:blipFill>
        <p:spPr bwMode="auto">
          <a:xfrm>
            <a:off x="7164288" y="188640"/>
            <a:ext cx="1296144" cy="3814366"/>
          </a:xfrm>
          <a:prstGeom prst="rect">
            <a:avLst/>
          </a:prstGeom>
          <a:noFill/>
          <a:ln w="9525">
            <a:noFill/>
            <a:miter lim="800000"/>
            <a:headEnd/>
            <a:tailEnd/>
          </a:ln>
        </p:spPr>
      </p:pic>
      <p:pic>
        <p:nvPicPr>
          <p:cNvPr id="11" name="Obrázek 10" descr="20050501_1315_2558-Bimetall-Zeigerthermometer.jpg"/>
          <p:cNvPicPr>
            <a:picLocks noChangeAspect="1"/>
          </p:cNvPicPr>
          <p:nvPr/>
        </p:nvPicPr>
        <p:blipFill>
          <a:blip r:embed="rId4" cstate="print"/>
          <a:stretch>
            <a:fillRect/>
          </a:stretch>
        </p:blipFill>
        <p:spPr>
          <a:xfrm>
            <a:off x="323528" y="4005064"/>
            <a:ext cx="3240360" cy="2679309"/>
          </a:xfrm>
          <a:prstGeom prst="rect">
            <a:avLst/>
          </a:prstGeom>
        </p:spPr>
      </p:pic>
      <p:pic>
        <p:nvPicPr>
          <p:cNvPr id="2056" name="Picture 8" descr="C:\Documents and Settings\Vaclav\Local Settings\Temporary Internet Files\Content.IE5\MKTZQQOM\MP900321093[1].jpg"/>
          <p:cNvPicPr>
            <a:picLocks noChangeAspect="1" noChangeArrowheads="1"/>
          </p:cNvPicPr>
          <p:nvPr/>
        </p:nvPicPr>
        <p:blipFill>
          <a:blip r:embed="rId5" cstate="print"/>
          <a:srcRect/>
          <a:stretch>
            <a:fillRect/>
          </a:stretch>
        </p:blipFill>
        <p:spPr bwMode="auto">
          <a:xfrm>
            <a:off x="6588224" y="4221088"/>
            <a:ext cx="1664584" cy="233352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1008112"/>
          </a:xfrm>
        </p:spPr>
        <p:txBody>
          <a:bodyPr/>
          <a:lstStyle/>
          <a:p>
            <a:r>
              <a:rPr lang="cs-CZ" dirty="0" smtClean="0">
                <a:solidFill>
                  <a:srgbClr val="0070C0"/>
                </a:solidFill>
              </a:rPr>
              <a:t>Lékařský teploměr</a:t>
            </a:r>
            <a:endParaRPr lang="cs-CZ" dirty="0">
              <a:solidFill>
                <a:srgbClr val="0070C0"/>
              </a:solidFill>
            </a:endParaRPr>
          </a:p>
        </p:txBody>
      </p:sp>
      <p:sp>
        <p:nvSpPr>
          <p:cNvPr id="3" name="Zástupný symbol pro obsah 2"/>
          <p:cNvSpPr>
            <a:spLocks noGrp="1"/>
          </p:cNvSpPr>
          <p:nvPr>
            <p:ph idx="1"/>
          </p:nvPr>
        </p:nvSpPr>
        <p:spPr>
          <a:xfrm>
            <a:off x="467544" y="1196752"/>
            <a:ext cx="8229600" cy="4896544"/>
          </a:xfrm>
        </p:spPr>
        <p:txBody>
          <a:bodyPr/>
          <a:lstStyle/>
          <a:p>
            <a:r>
              <a:rPr lang="cs-CZ" dirty="0" smtClean="0">
                <a:solidFill>
                  <a:srgbClr val="00B050"/>
                </a:solidFill>
              </a:rPr>
              <a:t>Měření teploty lidského těla (35,1 °C do 42°C)</a:t>
            </a:r>
          </a:p>
          <a:p>
            <a:r>
              <a:rPr lang="cs-CZ" dirty="0" smtClean="0">
                <a:solidFill>
                  <a:srgbClr val="FF0000"/>
                </a:solidFill>
              </a:rPr>
              <a:t>Rtuť v trubici neklesá (trubička je zúžená)</a:t>
            </a:r>
          </a:p>
          <a:p>
            <a:r>
              <a:rPr lang="cs-CZ" dirty="0" smtClean="0">
                <a:solidFill>
                  <a:srgbClr val="00B050"/>
                </a:solidFill>
              </a:rPr>
              <a:t>Sklepávání rtuti</a:t>
            </a:r>
            <a:endParaRPr lang="cs-CZ" dirty="0">
              <a:solidFill>
                <a:srgbClr val="00B050"/>
              </a:solidFill>
            </a:endParaRPr>
          </a:p>
        </p:txBody>
      </p:sp>
      <p:pic>
        <p:nvPicPr>
          <p:cNvPr id="4" name="Obrázek 3" descr="800px-Clinical_thermometer_38.7.JPG"/>
          <p:cNvPicPr>
            <a:picLocks noChangeAspect="1"/>
          </p:cNvPicPr>
          <p:nvPr/>
        </p:nvPicPr>
        <p:blipFill>
          <a:blip r:embed="rId2" cstate="print"/>
          <a:stretch>
            <a:fillRect/>
          </a:stretch>
        </p:blipFill>
        <p:spPr>
          <a:xfrm>
            <a:off x="611560" y="3501008"/>
            <a:ext cx="3840426" cy="2376264"/>
          </a:xfrm>
          <a:prstGeom prst="rect">
            <a:avLst/>
          </a:prstGeom>
        </p:spPr>
      </p:pic>
      <p:pic>
        <p:nvPicPr>
          <p:cNvPr id="5" name="Obrázek 4" descr="Maximum_thermometer_close_up_2.JPG"/>
          <p:cNvPicPr>
            <a:picLocks noChangeAspect="1"/>
          </p:cNvPicPr>
          <p:nvPr/>
        </p:nvPicPr>
        <p:blipFill>
          <a:blip r:embed="rId3" cstate="print"/>
          <a:stretch>
            <a:fillRect/>
          </a:stretch>
        </p:blipFill>
        <p:spPr>
          <a:xfrm>
            <a:off x="4932040" y="3717032"/>
            <a:ext cx="3522599" cy="201622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1066130"/>
          </a:xfrm>
        </p:spPr>
        <p:txBody>
          <a:bodyPr>
            <a:normAutofit/>
          </a:bodyPr>
          <a:lstStyle/>
          <a:p>
            <a:r>
              <a:rPr lang="cs-CZ" dirty="0" smtClean="0">
                <a:solidFill>
                  <a:srgbClr val="0070C0"/>
                </a:solidFill>
              </a:rPr>
              <a:t>Postup při měření teploty</a:t>
            </a:r>
            <a:endParaRPr lang="cs-CZ" dirty="0">
              <a:solidFill>
                <a:srgbClr val="0070C0"/>
              </a:solidFill>
            </a:endParaRPr>
          </a:p>
        </p:txBody>
      </p:sp>
      <p:sp>
        <p:nvSpPr>
          <p:cNvPr id="3" name="Zástupný symbol pro obsah 2"/>
          <p:cNvSpPr>
            <a:spLocks noGrp="1"/>
          </p:cNvSpPr>
          <p:nvPr>
            <p:ph idx="1"/>
          </p:nvPr>
        </p:nvSpPr>
        <p:spPr>
          <a:xfrm>
            <a:off x="539552" y="1052736"/>
            <a:ext cx="8424936" cy="5472608"/>
          </a:xfrm>
        </p:spPr>
        <p:txBody>
          <a:bodyPr>
            <a:normAutofit lnSpcReduction="10000"/>
          </a:bodyPr>
          <a:lstStyle/>
          <a:p>
            <a:pPr marL="514350" indent="-514350">
              <a:buFont typeface="+mj-lt"/>
              <a:buAutoNum type="arabicPeriod"/>
            </a:pPr>
            <a:r>
              <a:rPr lang="cs-CZ" dirty="0" smtClean="0">
                <a:solidFill>
                  <a:srgbClr val="00B050"/>
                </a:solidFill>
              </a:rPr>
              <a:t>Zjistíme, jaký teplotní rozdíl odpovídá jednomu dílku stupnice.</a:t>
            </a:r>
          </a:p>
          <a:p>
            <a:pPr marL="514350" indent="-514350">
              <a:buFont typeface="+mj-lt"/>
              <a:buAutoNum type="arabicPeriod"/>
            </a:pPr>
            <a:r>
              <a:rPr lang="cs-CZ" dirty="0" smtClean="0">
                <a:solidFill>
                  <a:srgbClr val="FF0000"/>
                </a:solidFill>
              </a:rPr>
              <a:t>Určíme rozsah stupnice (nejnižší a nejvyšší hodnotu)</a:t>
            </a:r>
          </a:p>
          <a:p>
            <a:pPr marL="514350" indent="-514350">
              <a:buFont typeface="+mj-lt"/>
              <a:buAutoNum type="arabicPeriod"/>
            </a:pPr>
            <a:r>
              <a:rPr lang="cs-CZ" dirty="0" smtClean="0">
                <a:solidFill>
                  <a:srgbClr val="00B050"/>
                </a:solidFill>
              </a:rPr>
              <a:t>Nádobka teploměru s kapalinou se musí co nejvíce dotýkat předmětu, jehož teplotu měříme.</a:t>
            </a:r>
          </a:p>
          <a:p>
            <a:pPr marL="514350" indent="-514350">
              <a:buFont typeface="+mj-lt"/>
              <a:buAutoNum type="arabicPeriod"/>
            </a:pPr>
            <a:r>
              <a:rPr lang="cs-CZ" dirty="0" smtClean="0">
                <a:solidFill>
                  <a:srgbClr val="FF0000"/>
                </a:solidFill>
              </a:rPr>
              <a:t>Počkáme, až se hladina teploměru ustálí. </a:t>
            </a:r>
          </a:p>
          <a:p>
            <a:pPr marL="514350" indent="-514350">
              <a:buFont typeface="+mj-lt"/>
              <a:buAutoNum type="arabicPeriod"/>
            </a:pPr>
            <a:r>
              <a:rPr lang="cs-CZ" dirty="0" smtClean="0">
                <a:solidFill>
                  <a:srgbClr val="00B050"/>
                </a:solidFill>
              </a:rPr>
              <a:t>Na stupnici se díváme kolmo a odečteme teplotu.</a:t>
            </a:r>
          </a:p>
          <a:p>
            <a:pPr>
              <a:buNone/>
            </a:pPr>
            <a:r>
              <a:rPr lang="cs-CZ" dirty="0" smtClean="0">
                <a:solidFill>
                  <a:srgbClr val="FF0000"/>
                </a:solidFill>
              </a:rPr>
              <a:t>Poznámka: Venkovní teplotu měříme ve stínu.</a:t>
            </a:r>
            <a:endParaRPr lang="cs-CZ" dirty="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994122"/>
          </a:xfrm>
        </p:spPr>
        <p:txBody>
          <a:bodyPr/>
          <a:lstStyle/>
          <a:p>
            <a:r>
              <a:rPr lang="cs-CZ" dirty="0" smtClean="0">
                <a:solidFill>
                  <a:srgbClr val="0070C0"/>
                </a:solidFill>
              </a:rPr>
              <a:t>Procvičení</a:t>
            </a:r>
            <a:endParaRPr lang="cs-CZ" dirty="0">
              <a:solidFill>
                <a:srgbClr val="0070C0"/>
              </a:solidFill>
            </a:endParaRPr>
          </a:p>
        </p:txBody>
      </p:sp>
      <p:sp>
        <p:nvSpPr>
          <p:cNvPr id="3" name="Zástupný symbol pro obsah 2"/>
          <p:cNvSpPr>
            <a:spLocks noGrp="1"/>
          </p:cNvSpPr>
          <p:nvPr>
            <p:ph idx="1"/>
          </p:nvPr>
        </p:nvSpPr>
        <p:spPr>
          <a:xfrm>
            <a:off x="179512" y="1124744"/>
            <a:ext cx="8712968" cy="5472608"/>
          </a:xfrm>
        </p:spPr>
        <p:txBody>
          <a:bodyPr>
            <a:normAutofit/>
          </a:bodyPr>
          <a:lstStyle/>
          <a:p>
            <a:pPr marL="514350" indent="-514350">
              <a:buFont typeface="+mj-lt"/>
              <a:buAutoNum type="arabicPeriod"/>
            </a:pPr>
            <a:r>
              <a:rPr lang="cs-CZ" dirty="0" smtClean="0">
                <a:solidFill>
                  <a:srgbClr val="00B050"/>
                </a:solidFill>
              </a:rPr>
              <a:t>V noci byla teplota -8°C, odpoledne vystoupila teplota na 12°C. O kolik stupňů se oteplilo?</a:t>
            </a:r>
          </a:p>
          <a:p>
            <a:pPr marL="0" indent="-514350">
              <a:buNone/>
            </a:pPr>
            <a:r>
              <a:rPr lang="cs-CZ" sz="3000" dirty="0" smtClean="0">
                <a:solidFill>
                  <a:srgbClr val="FF0000"/>
                </a:solidFill>
              </a:rPr>
              <a:t>8°C je do 0°C, plus 12°C ... Tzn., že rozdíl teplot je 20°C.</a:t>
            </a:r>
          </a:p>
          <a:p>
            <a:pPr marL="0" indent="-514350">
              <a:buNone/>
            </a:pPr>
            <a:r>
              <a:rPr lang="cs-CZ" sz="3000" dirty="0" smtClean="0">
                <a:solidFill>
                  <a:srgbClr val="FF0000"/>
                </a:solidFill>
              </a:rPr>
              <a:t>Oteplilo se o 20°C.</a:t>
            </a:r>
          </a:p>
          <a:p>
            <a:pPr marL="514350" indent="-514350">
              <a:buFont typeface="+mj-lt"/>
              <a:buAutoNum type="arabicPeriod" startAt="2"/>
            </a:pPr>
            <a:r>
              <a:rPr lang="cs-CZ" dirty="0" smtClean="0">
                <a:solidFill>
                  <a:srgbClr val="00B050"/>
                </a:solidFill>
              </a:rPr>
              <a:t>Večer byla naměřena teplota 9°C. Během noci se ochladilo a teplota do rána klesla o 12°C.  Jaká teplota byla ráno naměřena?</a:t>
            </a:r>
          </a:p>
          <a:p>
            <a:pPr>
              <a:buNone/>
            </a:pPr>
            <a:r>
              <a:rPr lang="cs-CZ" sz="3000" dirty="0" smtClean="0">
                <a:solidFill>
                  <a:srgbClr val="FF0000"/>
                </a:solidFill>
              </a:rPr>
              <a:t>9°C - 12°C = -3°C</a:t>
            </a:r>
          </a:p>
          <a:p>
            <a:pPr>
              <a:buNone/>
            </a:pPr>
            <a:r>
              <a:rPr lang="cs-CZ" sz="3000" dirty="0" smtClean="0">
                <a:solidFill>
                  <a:srgbClr val="FF0000"/>
                </a:solidFill>
              </a:rPr>
              <a:t>Ráno byla naměřena teplota -3°C.</a:t>
            </a:r>
            <a:endParaRPr lang="cs-CZ" sz="3000" dirty="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0070C0"/>
                </a:solidFill>
              </a:rPr>
              <a:t>Procvičení- druhy teploměrů</a:t>
            </a:r>
            <a:endParaRPr lang="cs-CZ" dirty="0">
              <a:solidFill>
                <a:srgbClr val="0070C0"/>
              </a:solidFill>
            </a:endParaRPr>
          </a:p>
        </p:txBody>
      </p:sp>
      <p:sp>
        <p:nvSpPr>
          <p:cNvPr id="3" name="Zástupný symbol pro obsah 2"/>
          <p:cNvSpPr>
            <a:spLocks noGrp="1"/>
          </p:cNvSpPr>
          <p:nvPr>
            <p:ph idx="1"/>
          </p:nvPr>
        </p:nvSpPr>
        <p:spPr/>
        <p:txBody>
          <a:bodyPr/>
          <a:lstStyle/>
          <a:p>
            <a:pPr>
              <a:buNone/>
            </a:pPr>
            <a:r>
              <a:rPr lang="cs-CZ" dirty="0" smtClean="0">
                <a:solidFill>
                  <a:srgbClr val="FF0000"/>
                </a:solidFill>
              </a:rPr>
              <a:t>Doplň tabulku:</a:t>
            </a:r>
          </a:p>
          <a:p>
            <a:pPr>
              <a:buNone/>
            </a:pPr>
            <a:endParaRPr lang="cs-CZ" dirty="0" smtClean="0"/>
          </a:p>
          <a:p>
            <a:pPr>
              <a:buNone/>
            </a:pPr>
            <a:endParaRPr lang="cs-CZ" dirty="0"/>
          </a:p>
        </p:txBody>
      </p:sp>
      <p:graphicFrame>
        <p:nvGraphicFramePr>
          <p:cNvPr id="4" name="Tabulka 3"/>
          <p:cNvGraphicFramePr>
            <a:graphicFrameLocks noGrp="1"/>
          </p:cNvGraphicFramePr>
          <p:nvPr/>
        </p:nvGraphicFramePr>
        <p:xfrm>
          <a:off x="785786" y="2285990"/>
          <a:ext cx="7858182" cy="4000530"/>
        </p:xfrm>
        <a:graphic>
          <a:graphicData uri="http://schemas.openxmlformats.org/drawingml/2006/table">
            <a:tbl>
              <a:tblPr firstRow="1" bandRow="1">
                <a:tableStyleId>{5C22544A-7EE6-4342-B048-85BDC9FD1C3A}</a:tableStyleId>
              </a:tblPr>
              <a:tblGrid>
                <a:gridCol w="714380"/>
                <a:gridCol w="1571636"/>
                <a:gridCol w="1214446"/>
                <a:gridCol w="1071570"/>
                <a:gridCol w="1143008"/>
                <a:gridCol w="2143142"/>
              </a:tblGrid>
              <a:tr h="666755">
                <a:tc>
                  <a:txBody>
                    <a:bodyPr/>
                    <a:lstStyle/>
                    <a:p>
                      <a:r>
                        <a:rPr lang="cs-CZ" dirty="0" smtClean="0"/>
                        <a:t>číslo</a:t>
                      </a:r>
                      <a:endParaRPr lang="cs-CZ" dirty="0"/>
                    </a:p>
                  </a:txBody>
                  <a:tcPr/>
                </a:tc>
                <a:tc>
                  <a:txBody>
                    <a:bodyPr/>
                    <a:lstStyle/>
                    <a:p>
                      <a:r>
                        <a:rPr lang="cs-CZ" dirty="0" smtClean="0"/>
                        <a:t>Název teploměru</a:t>
                      </a:r>
                      <a:endParaRPr lang="cs-CZ" dirty="0"/>
                    </a:p>
                  </a:txBody>
                  <a:tcPr/>
                </a:tc>
                <a:tc>
                  <a:txBody>
                    <a:bodyPr/>
                    <a:lstStyle/>
                    <a:p>
                      <a:r>
                        <a:rPr lang="cs-CZ" dirty="0" smtClean="0"/>
                        <a:t>Nejnižší teplota</a:t>
                      </a:r>
                      <a:endParaRPr lang="cs-CZ" dirty="0"/>
                    </a:p>
                  </a:txBody>
                  <a:tcPr/>
                </a:tc>
                <a:tc>
                  <a:txBody>
                    <a:bodyPr/>
                    <a:lstStyle/>
                    <a:p>
                      <a:r>
                        <a:rPr lang="cs-CZ" dirty="0" smtClean="0"/>
                        <a:t>Nejvyšší teplota</a:t>
                      </a:r>
                      <a:endParaRPr lang="cs-CZ" dirty="0"/>
                    </a:p>
                  </a:txBody>
                  <a:tcPr/>
                </a:tc>
                <a:tc>
                  <a:txBody>
                    <a:bodyPr/>
                    <a:lstStyle/>
                    <a:p>
                      <a:r>
                        <a:rPr lang="cs-CZ" dirty="0" smtClean="0"/>
                        <a:t>1 dílek</a:t>
                      </a:r>
                      <a:endParaRPr lang="cs-CZ" dirty="0"/>
                    </a:p>
                  </a:txBody>
                  <a:tcPr/>
                </a:tc>
                <a:tc>
                  <a:txBody>
                    <a:bodyPr/>
                    <a:lstStyle/>
                    <a:p>
                      <a:r>
                        <a:rPr lang="cs-CZ" dirty="0" smtClean="0"/>
                        <a:t>Použití</a:t>
                      </a:r>
                      <a:r>
                        <a:rPr lang="cs-CZ" baseline="0" dirty="0" smtClean="0"/>
                        <a:t> teploměru</a:t>
                      </a:r>
                      <a:endParaRPr lang="cs-CZ" dirty="0"/>
                    </a:p>
                  </a:txBody>
                  <a:tcPr/>
                </a:tc>
              </a:tr>
              <a:tr h="666755">
                <a:tc>
                  <a:txBody>
                    <a:bodyPr/>
                    <a:lstStyle/>
                    <a:p>
                      <a:r>
                        <a:rPr lang="cs-CZ" dirty="0" smtClean="0"/>
                        <a:t>1</a:t>
                      </a:r>
                      <a:endParaRPr lang="cs-CZ" dirty="0"/>
                    </a:p>
                  </a:txBody>
                  <a:tcPr/>
                </a:tc>
                <a:tc>
                  <a:txBody>
                    <a:bodyPr/>
                    <a:lstStyle/>
                    <a:p>
                      <a:r>
                        <a:rPr lang="cs-CZ" dirty="0" smtClean="0"/>
                        <a:t>pokojový</a:t>
                      </a:r>
                      <a:endParaRPr lang="cs-CZ" dirty="0"/>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r>
              <a:tr h="666755">
                <a:tc>
                  <a:txBody>
                    <a:bodyPr/>
                    <a:lstStyle/>
                    <a:p>
                      <a:r>
                        <a:rPr lang="cs-CZ" dirty="0" smtClean="0"/>
                        <a:t>2</a:t>
                      </a:r>
                      <a:endParaRPr lang="cs-CZ" dirty="0"/>
                    </a:p>
                  </a:txBody>
                  <a:tcPr/>
                </a:tc>
                <a:tc>
                  <a:txBody>
                    <a:bodyPr/>
                    <a:lstStyle/>
                    <a:p>
                      <a:r>
                        <a:rPr lang="cs-CZ" dirty="0" smtClean="0"/>
                        <a:t>venkovní</a:t>
                      </a:r>
                      <a:endParaRPr lang="cs-CZ" dirty="0"/>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r>
              <a:tr h="666755">
                <a:tc>
                  <a:txBody>
                    <a:bodyPr/>
                    <a:lstStyle/>
                    <a:p>
                      <a:r>
                        <a:rPr lang="cs-CZ" dirty="0" smtClean="0"/>
                        <a:t>3</a:t>
                      </a:r>
                      <a:endParaRPr lang="cs-CZ" dirty="0"/>
                    </a:p>
                  </a:txBody>
                  <a:tcPr/>
                </a:tc>
                <a:tc>
                  <a:txBody>
                    <a:bodyPr/>
                    <a:lstStyle/>
                    <a:p>
                      <a:r>
                        <a:rPr lang="cs-CZ" dirty="0" smtClean="0"/>
                        <a:t>laboratorní</a:t>
                      </a:r>
                      <a:endParaRPr lang="cs-CZ" dirty="0"/>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r>
              <a:tr h="666755">
                <a:tc>
                  <a:txBody>
                    <a:bodyPr/>
                    <a:lstStyle/>
                    <a:p>
                      <a:r>
                        <a:rPr lang="cs-CZ" dirty="0" smtClean="0"/>
                        <a:t>4</a:t>
                      </a:r>
                      <a:endParaRPr lang="cs-CZ" dirty="0"/>
                    </a:p>
                  </a:txBody>
                  <a:tcPr/>
                </a:tc>
                <a:tc>
                  <a:txBody>
                    <a:bodyPr/>
                    <a:lstStyle/>
                    <a:p>
                      <a:r>
                        <a:rPr lang="cs-CZ" dirty="0" smtClean="0"/>
                        <a:t>bimetalový</a:t>
                      </a:r>
                      <a:endParaRPr lang="cs-CZ" dirty="0"/>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r>
              <a:tr h="666755">
                <a:tc>
                  <a:txBody>
                    <a:bodyPr/>
                    <a:lstStyle/>
                    <a:p>
                      <a:r>
                        <a:rPr lang="cs-CZ" dirty="0" smtClean="0"/>
                        <a:t>5</a:t>
                      </a:r>
                      <a:endParaRPr lang="cs-CZ" dirty="0"/>
                    </a:p>
                  </a:txBody>
                  <a:tcPr/>
                </a:tc>
                <a:tc>
                  <a:txBody>
                    <a:bodyPr/>
                    <a:lstStyle/>
                    <a:p>
                      <a:r>
                        <a:rPr lang="cs-CZ" dirty="0" smtClean="0"/>
                        <a:t>lékařský</a:t>
                      </a:r>
                      <a:endParaRPr lang="cs-CZ" dirty="0"/>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dirty="0"/>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0070C0"/>
                </a:solidFill>
              </a:rPr>
              <a:t>Tabulka- druhy teploměrů</a:t>
            </a:r>
            <a:endParaRPr lang="cs-CZ" dirty="0">
              <a:solidFill>
                <a:srgbClr val="0070C0"/>
              </a:solidFill>
            </a:endParaRPr>
          </a:p>
        </p:txBody>
      </p:sp>
      <p:sp>
        <p:nvSpPr>
          <p:cNvPr id="3" name="Zástupný symbol pro obsah 2"/>
          <p:cNvSpPr>
            <a:spLocks noGrp="1"/>
          </p:cNvSpPr>
          <p:nvPr>
            <p:ph idx="1"/>
          </p:nvPr>
        </p:nvSpPr>
        <p:spPr/>
        <p:txBody>
          <a:bodyPr/>
          <a:lstStyle/>
          <a:p>
            <a:pPr>
              <a:buNone/>
            </a:pPr>
            <a:r>
              <a:rPr lang="cs-CZ" dirty="0" smtClean="0">
                <a:solidFill>
                  <a:srgbClr val="FF0000"/>
                </a:solidFill>
              </a:rPr>
              <a:t>Doplň tabulku:</a:t>
            </a:r>
          </a:p>
          <a:p>
            <a:pPr>
              <a:buNone/>
            </a:pPr>
            <a:endParaRPr lang="cs-CZ" dirty="0"/>
          </a:p>
        </p:txBody>
      </p:sp>
      <p:graphicFrame>
        <p:nvGraphicFramePr>
          <p:cNvPr id="4" name="Tabulka 3"/>
          <p:cNvGraphicFramePr>
            <a:graphicFrameLocks noGrp="1"/>
          </p:cNvGraphicFramePr>
          <p:nvPr/>
        </p:nvGraphicFramePr>
        <p:xfrm>
          <a:off x="785786" y="2285990"/>
          <a:ext cx="7858182" cy="4000530"/>
        </p:xfrm>
        <a:graphic>
          <a:graphicData uri="http://schemas.openxmlformats.org/drawingml/2006/table">
            <a:tbl>
              <a:tblPr firstRow="1" bandRow="1">
                <a:tableStyleId>{5C22544A-7EE6-4342-B048-85BDC9FD1C3A}</a:tableStyleId>
              </a:tblPr>
              <a:tblGrid>
                <a:gridCol w="714380"/>
                <a:gridCol w="1571636"/>
                <a:gridCol w="1214446"/>
                <a:gridCol w="1071570"/>
                <a:gridCol w="1143008"/>
                <a:gridCol w="2143142"/>
              </a:tblGrid>
              <a:tr h="666755">
                <a:tc>
                  <a:txBody>
                    <a:bodyPr/>
                    <a:lstStyle/>
                    <a:p>
                      <a:r>
                        <a:rPr lang="cs-CZ" dirty="0" smtClean="0"/>
                        <a:t>číslo</a:t>
                      </a:r>
                      <a:endParaRPr lang="cs-CZ" dirty="0"/>
                    </a:p>
                  </a:txBody>
                  <a:tcPr/>
                </a:tc>
                <a:tc>
                  <a:txBody>
                    <a:bodyPr/>
                    <a:lstStyle/>
                    <a:p>
                      <a:r>
                        <a:rPr lang="cs-CZ" dirty="0" smtClean="0"/>
                        <a:t>Název teploměru</a:t>
                      </a:r>
                      <a:endParaRPr lang="cs-CZ" dirty="0"/>
                    </a:p>
                  </a:txBody>
                  <a:tcPr/>
                </a:tc>
                <a:tc>
                  <a:txBody>
                    <a:bodyPr/>
                    <a:lstStyle/>
                    <a:p>
                      <a:r>
                        <a:rPr lang="cs-CZ" dirty="0" smtClean="0"/>
                        <a:t>Nejnižší teplota</a:t>
                      </a:r>
                      <a:endParaRPr lang="cs-CZ" dirty="0"/>
                    </a:p>
                  </a:txBody>
                  <a:tcPr/>
                </a:tc>
                <a:tc>
                  <a:txBody>
                    <a:bodyPr/>
                    <a:lstStyle/>
                    <a:p>
                      <a:r>
                        <a:rPr lang="cs-CZ" dirty="0" smtClean="0"/>
                        <a:t>Nejvyšší teplota</a:t>
                      </a:r>
                      <a:endParaRPr lang="cs-CZ" dirty="0"/>
                    </a:p>
                  </a:txBody>
                  <a:tcPr/>
                </a:tc>
                <a:tc>
                  <a:txBody>
                    <a:bodyPr/>
                    <a:lstStyle/>
                    <a:p>
                      <a:r>
                        <a:rPr lang="cs-CZ" dirty="0" smtClean="0"/>
                        <a:t>1 dílek</a:t>
                      </a:r>
                      <a:endParaRPr lang="cs-CZ" dirty="0"/>
                    </a:p>
                  </a:txBody>
                  <a:tcPr/>
                </a:tc>
                <a:tc>
                  <a:txBody>
                    <a:bodyPr/>
                    <a:lstStyle/>
                    <a:p>
                      <a:r>
                        <a:rPr lang="cs-CZ" dirty="0" smtClean="0"/>
                        <a:t>Použití</a:t>
                      </a:r>
                      <a:r>
                        <a:rPr lang="cs-CZ" baseline="0" dirty="0" smtClean="0"/>
                        <a:t> teploměru</a:t>
                      </a:r>
                      <a:endParaRPr lang="cs-CZ" dirty="0"/>
                    </a:p>
                  </a:txBody>
                  <a:tcPr/>
                </a:tc>
              </a:tr>
              <a:tr h="666755">
                <a:tc>
                  <a:txBody>
                    <a:bodyPr/>
                    <a:lstStyle/>
                    <a:p>
                      <a:r>
                        <a:rPr lang="cs-CZ" dirty="0" smtClean="0"/>
                        <a:t>1</a:t>
                      </a:r>
                      <a:endParaRPr lang="cs-CZ" dirty="0"/>
                    </a:p>
                  </a:txBody>
                  <a:tcPr/>
                </a:tc>
                <a:tc>
                  <a:txBody>
                    <a:bodyPr/>
                    <a:lstStyle/>
                    <a:p>
                      <a:r>
                        <a:rPr lang="cs-CZ" dirty="0" smtClean="0"/>
                        <a:t>pokojový</a:t>
                      </a:r>
                      <a:endParaRPr lang="cs-CZ" dirty="0"/>
                    </a:p>
                  </a:txBody>
                  <a:tcPr/>
                </a:tc>
                <a:tc>
                  <a:txBody>
                    <a:bodyPr/>
                    <a:lstStyle/>
                    <a:p>
                      <a:r>
                        <a:rPr lang="cs-CZ" dirty="0" smtClean="0">
                          <a:solidFill>
                            <a:srgbClr val="FF0000"/>
                          </a:solidFill>
                        </a:rPr>
                        <a:t>-</a:t>
                      </a:r>
                      <a:r>
                        <a:rPr lang="cs-CZ" baseline="0" dirty="0" smtClean="0">
                          <a:solidFill>
                            <a:srgbClr val="FF0000"/>
                          </a:solidFill>
                        </a:rPr>
                        <a:t> 25 °C</a:t>
                      </a:r>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smtClean="0">
                          <a:solidFill>
                            <a:srgbClr val="FF0000"/>
                          </a:solidFill>
                        </a:rPr>
                        <a:t>50 °C</a:t>
                      </a:r>
                      <a:endParaRPr lang="cs-CZ" dirty="0" smtClean="0">
                        <a:solidFill>
                          <a:srgbClr val="FF0000"/>
                        </a:solidFill>
                      </a:endParaRPr>
                    </a:p>
                    <a:p>
                      <a:endParaRPr lang="cs-CZ" dirty="0">
                        <a:solidFill>
                          <a:srgbClr val="FF0000"/>
                        </a:solidFill>
                      </a:endParaRPr>
                    </a:p>
                  </a:txBody>
                  <a:tcPr/>
                </a:tc>
                <a:tc>
                  <a:txBody>
                    <a:bodyPr/>
                    <a:lstStyle/>
                    <a:p>
                      <a:r>
                        <a:rPr lang="cs-CZ" dirty="0" smtClean="0">
                          <a:solidFill>
                            <a:srgbClr val="FF0000"/>
                          </a:solidFill>
                        </a:rPr>
                        <a:t>1°C</a:t>
                      </a:r>
                      <a:endParaRPr lang="cs-CZ" dirty="0">
                        <a:solidFill>
                          <a:srgbClr val="FF0000"/>
                        </a:solidFill>
                      </a:endParaRPr>
                    </a:p>
                  </a:txBody>
                  <a:tcPr/>
                </a:tc>
                <a:tc>
                  <a:txBody>
                    <a:bodyPr/>
                    <a:lstStyle/>
                    <a:p>
                      <a:r>
                        <a:rPr lang="cs-CZ" dirty="0" smtClean="0">
                          <a:solidFill>
                            <a:srgbClr val="FF0000"/>
                          </a:solidFill>
                        </a:rPr>
                        <a:t>Měření pokojové teploty</a:t>
                      </a:r>
                      <a:endParaRPr lang="cs-CZ" dirty="0">
                        <a:solidFill>
                          <a:srgbClr val="FF0000"/>
                        </a:solidFill>
                      </a:endParaRPr>
                    </a:p>
                  </a:txBody>
                  <a:tcPr/>
                </a:tc>
              </a:tr>
              <a:tr h="666755">
                <a:tc>
                  <a:txBody>
                    <a:bodyPr/>
                    <a:lstStyle/>
                    <a:p>
                      <a:r>
                        <a:rPr lang="cs-CZ" dirty="0" smtClean="0"/>
                        <a:t>2</a:t>
                      </a:r>
                      <a:endParaRPr lang="cs-CZ" dirty="0"/>
                    </a:p>
                  </a:txBody>
                  <a:tcPr/>
                </a:tc>
                <a:tc>
                  <a:txBody>
                    <a:bodyPr/>
                    <a:lstStyle/>
                    <a:p>
                      <a:r>
                        <a:rPr lang="cs-CZ" dirty="0" smtClean="0"/>
                        <a:t>venkovní</a:t>
                      </a:r>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FF0000"/>
                          </a:solidFill>
                        </a:rPr>
                        <a:t>-</a:t>
                      </a:r>
                      <a:r>
                        <a:rPr lang="cs-CZ" baseline="0" dirty="0" smtClean="0">
                          <a:solidFill>
                            <a:srgbClr val="FF0000"/>
                          </a:solidFill>
                        </a:rPr>
                        <a:t> 50 °C</a:t>
                      </a:r>
                      <a:endParaRPr lang="cs-CZ" dirty="0" smtClean="0">
                        <a:solidFill>
                          <a:srgbClr val="FF0000"/>
                        </a:solidFill>
                      </a:endParaRPr>
                    </a:p>
                    <a:p>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smtClean="0">
                          <a:solidFill>
                            <a:srgbClr val="FF0000"/>
                          </a:solidFill>
                        </a:rPr>
                        <a:t>50 °C</a:t>
                      </a:r>
                      <a:endParaRPr lang="cs-CZ" dirty="0" smtClean="0">
                        <a:solidFill>
                          <a:srgbClr val="FF0000"/>
                        </a:solidFill>
                      </a:endParaRPr>
                    </a:p>
                    <a:p>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FF0000"/>
                          </a:solidFill>
                        </a:rPr>
                        <a:t>1°C</a:t>
                      </a:r>
                    </a:p>
                    <a:p>
                      <a:endParaRPr lang="cs-CZ" dirty="0">
                        <a:solidFill>
                          <a:srgbClr val="FF0000"/>
                        </a:solidFill>
                      </a:endParaRPr>
                    </a:p>
                  </a:txBody>
                  <a:tcPr/>
                </a:tc>
                <a:tc>
                  <a:txBody>
                    <a:bodyPr/>
                    <a:lstStyle/>
                    <a:p>
                      <a:r>
                        <a:rPr lang="cs-CZ" dirty="0" smtClean="0">
                          <a:solidFill>
                            <a:srgbClr val="FF0000"/>
                          </a:solidFill>
                        </a:rPr>
                        <a:t>Měření venkovní teploty</a:t>
                      </a:r>
                      <a:endParaRPr lang="cs-CZ" dirty="0">
                        <a:solidFill>
                          <a:srgbClr val="FF0000"/>
                        </a:solidFill>
                      </a:endParaRPr>
                    </a:p>
                  </a:txBody>
                  <a:tcPr/>
                </a:tc>
              </a:tr>
              <a:tr h="666755">
                <a:tc>
                  <a:txBody>
                    <a:bodyPr/>
                    <a:lstStyle/>
                    <a:p>
                      <a:r>
                        <a:rPr lang="cs-CZ" dirty="0" smtClean="0"/>
                        <a:t>3</a:t>
                      </a:r>
                      <a:endParaRPr lang="cs-CZ" dirty="0"/>
                    </a:p>
                  </a:txBody>
                  <a:tcPr/>
                </a:tc>
                <a:tc>
                  <a:txBody>
                    <a:bodyPr/>
                    <a:lstStyle/>
                    <a:p>
                      <a:r>
                        <a:rPr lang="cs-CZ" dirty="0" smtClean="0"/>
                        <a:t>laboratorní</a:t>
                      </a:r>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FF0000"/>
                          </a:solidFill>
                        </a:rPr>
                        <a:t>-</a:t>
                      </a:r>
                      <a:r>
                        <a:rPr lang="cs-CZ" baseline="0" dirty="0" smtClean="0">
                          <a:solidFill>
                            <a:srgbClr val="FF0000"/>
                          </a:solidFill>
                        </a:rPr>
                        <a:t> 10 °C</a:t>
                      </a:r>
                      <a:endParaRPr lang="cs-CZ" dirty="0" smtClean="0">
                        <a:solidFill>
                          <a:srgbClr val="FF0000"/>
                        </a:solidFill>
                      </a:endParaRPr>
                    </a:p>
                    <a:p>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smtClean="0">
                          <a:solidFill>
                            <a:srgbClr val="FF0000"/>
                          </a:solidFill>
                        </a:rPr>
                        <a:t>100 °C</a:t>
                      </a:r>
                      <a:endParaRPr lang="cs-CZ" dirty="0" smtClean="0">
                        <a:solidFill>
                          <a:srgbClr val="FF0000"/>
                        </a:solidFill>
                      </a:endParaRPr>
                    </a:p>
                    <a:p>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FF0000"/>
                          </a:solidFill>
                        </a:rPr>
                        <a:t>1°C</a:t>
                      </a:r>
                    </a:p>
                    <a:p>
                      <a:endParaRPr lang="cs-CZ" dirty="0">
                        <a:solidFill>
                          <a:srgbClr val="FF0000"/>
                        </a:solidFill>
                      </a:endParaRPr>
                    </a:p>
                  </a:txBody>
                  <a:tcPr/>
                </a:tc>
                <a:tc>
                  <a:txBody>
                    <a:bodyPr/>
                    <a:lstStyle/>
                    <a:p>
                      <a:r>
                        <a:rPr lang="cs-CZ" dirty="0" smtClean="0">
                          <a:solidFill>
                            <a:srgbClr val="FF0000"/>
                          </a:solidFill>
                        </a:rPr>
                        <a:t>Měření teploty vody</a:t>
                      </a:r>
                      <a:endParaRPr lang="cs-CZ" dirty="0">
                        <a:solidFill>
                          <a:srgbClr val="FF0000"/>
                        </a:solidFill>
                      </a:endParaRPr>
                    </a:p>
                  </a:txBody>
                  <a:tcPr/>
                </a:tc>
              </a:tr>
              <a:tr h="666755">
                <a:tc>
                  <a:txBody>
                    <a:bodyPr/>
                    <a:lstStyle/>
                    <a:p>
                      <a:r>
                        <a:rPr lang="cs-CZ" dirty="0" smtClean="0"/>
                        <a:t>4</a:t>
                      </a:r>
                      <a:endParaRPr lang="cs-CZ" dirty="0"/>
                    </a:p>
                  </a:txBody>
                  <a:tcPr/>
                </a:tc>
                <a:tc>
                  <a:txBody>
                    <a:bodyPr/>
                    <a:lstStyle/>
                    <a:p>
                      <a:r>
                        <a:rPr lang="cs-CZ" dirty="0" smtClean="0"/>
                        <a:t>bimetalový</a:t>
                      </a:r>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FF0000"/>
                          </a:solidFill>
                        </a:rPr>
                        <a:t>-</a:t>
                      </a:r>
                      <a:r>
                        <a:rPr lang="cs-CZ" baseline="0" dirty="0" smtClean="0">
                          <a:solidFill>
                            <a:srgbClr val="FF0000"/>
                          </a:solidFill>
                        </a:rPr>
                        <a:t> 20 °C</a:t>
                      </a:r>
                      <a:endParaRPr lang="cs-CZ" dirty="0" smtClean="0">
                        <a:solidFill>
                          <a:srgbClr val="FF0000"/>
                        </a:solidFill>
                      </a:endParaRPr>
                    </a:p>
                    <a:p>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smtClean="0">
                          <a:solidFill>
                            <a:srgbClr val="FF0000"/>
                          </a:solidFill>
                        </a:rPr>
                        <a:t>60 °C</a:t>
                      </a:r>
                      <a:endParaRPr lang="cs-CZ" dirty="0" smtClean="0">
                        <a:solidFill>
                          <a:srgbClr val="FF0000"/>
                        </a:solidFill>
                      </a:endParaRPr>
                    </a:p>
                    <a:p>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FF0000"/>
                          </a:solidFill>
                        </a:rPr>
                        <a:t>1°C</a:t>
                      </a:r>
                    </a:p>
                    <a:p>
                      <a:endParaRPr lang="cs-CZ" dirty="0">
                        <a:solidFill>
                          <a:srgbClr val="FF0000"/>
                        </a:solidFill>
                      </a:endParaRPr>
                    </a:p>
                  </a:txBody>
                  <a:tcPr/>
                </a:tc>
                <a:tc>
                  <a:txBody>
                    <a:bodyPr/>
                    <a:lstStyle/>
                    <a:p>
                      <a:r>
                        <a:rPr lang="cs-CZ" dirty="0" smtClean="0">
                          <a:solidFill>
                            <a:srgbClr val="FF0000"/>
                          </a:solidFill>
                        </a:rPr>
                        <a:t>Měření teploty v autě</a:t>
                      </a:r>
                      <a:endParaRPr lang="cs-CZ" dirty="0">
                        <a:solidFill>
                          <a:srgbClr val="FF0000"/>
                        </a:solidFill>
                      </a:endParaRPr>
                    </a:p>
                  </a:txBody>
                  <a:tcPr/>
                </a:tc>
              </a:tr>
              <a:tr h="666755">
                <a:tc>
                  <a:txBody>
                    <a:bodyPr/>
                    <a:lstStyle/>
                    <a:p>
                      <a:r>
                        <a:rPr lang="cs-CZ" dirty="0" smtClean="0"/>
                        <a:t>5</a:t>
                      </a:r>
                      <a:endParaRPr lang="cs-CZ" dirty="0"/>
                    </a:p>
                  </a:txBody>
                  <a:tcPr/>
                </a:tc>
                <a:tc>
                  <a:txBody>
                    <a:bodyPr/>
                    <a:lstStyle/>
                    <a:p>
                      <a:r>
                        <a:rPr lang="cs-CZ" dirty="0" smtClean="0"/>
                        <a:t>lékařský</a:t>
                      </a:r>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smtClean="0">
                          <a:solidFill>
                            <a:srgbClr val="FF0000"/>
                          </a:solidFill>
                        </a:rPr>
                        <a:t>35 °C</a:t>
                      </a:r>
                      <a:endParaRPr lang="cs-CZ" dirty="0" smtClean="0">
                        <a:solidFill>
                          <a:srgbClr val="FF0000"/>
                        </a:solidFill>
                      </a:endParaRPr>
                    </a:p>
                    <a:p>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aseline="0" dirty="0" smtClean="0">
                          <a:solidFill>
                            <a:srgbClr val="FF0000"/>
                          </a:solidFill>
                        </a:rPr>
                        <a:t>42 °C</a:t>
                      </a:r>
                      <a:endParaRPr lang="cs-CZ" dirty="0" smtClean="0">
                        <a:solidFill>
                          <a:srgbClr val="FF0000"/>
                        </a:solidFill>
                      </a:endParaRPr>
                    </a:p>
                    <a:p>
                      <a:endParaRPr lang="cs-CZ"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FF0000"/>
                          </a:solidFill>
                        </a:rPr>
                        <a:t>0,1°C</a:t>
                      </a:r>
                    </a:p>
                    <a:p>
                      <a:endParaRPr lang="cs-CZ" dirty="0">
                        <a:solidFill>
                          <a:srgbClr val="FF0000"/>
                        </a:solidFill>
                      </a:endParaRPr>
                    </a:p>
                  </a:txBody>
                  <a:tcPr/>
                </a:tc>
                <a:tc>
                  <a:txBody>
                    <a:bodyPr/>
                    <a:lstStyle/>
                    <a:p>
                      <a:r>
                        <a:rPr lang="cs-CZ" dirty="0" smtClean="0">
                          <a:solidFill>
                            <a:srgbClr val="FF0000"/>
                          </a:solidFill>
                        </a:rPr>
                        <a:t>Měření teploty lidského těla</a:t>
                      </a:r>
                      <a:endParaRPr lang="cs-CZ" dirty="0">
                        <a:solidFill>
                          <a:srgbClr val="FF0000"/>
                        </a:solidFill>
                      </a:endParaRPr>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214290"/>
            <a:ext cx="8640960" cy="6527078"/>
          </a:xfrm>
        </p:spPr>
        <p:txBody>
          <a:bodyPr>
            <a:normAutofit fontScale="92500" lnSpcReduction="20000"/>
          </a:bodyPr>
          <a:lstStyle/>
          <a:p>
            <a:pPr>
              <a:buNone/>
            </a:pPr>
            <a:r>
              <a:rPr lang="cs-CZ" sz="2400" b="1" u="sng" dirty="0" smtClean="0"/>
              <a:t>Anotace:</a:t>
            </a:r>
          </a:p>
          <a:p>
            <a:pPr marL="0" algn="just">
              <a:buNone/>
            </a:pPr>
            <a:r>
              <a:rPr lang="cs-CZ" sz="2400" dirty="0" smtClean="0"/>
              <a:t>Tato prezentace slouží k výkladu učiva o teplotě. Na začátku prezentace definujeme teplotu, označení, jednotky. Každý žák dostane teploměr, na kterém si ukážou bod 0°C a 100°C. Učitel rozdá žákům okopírované stupnice různých teploměrů. Žáci do jednotlivých teploměrů dokreslí danou teplotu. Kontrola proběhne na interaktivní tabuli. Učitel žákům ukáže různé druhy teploměrů (laboratorní, bimetalový, digitální, lékařský,…). Žáci si vyzkouší měření teploty s některými teploměry. V závěru hodiny žáci společně s učitelem vyřeší dvě úlohy z prezentace a doplní tabulku. Celá prezentace probíhá na interaktivní tabuli.</a:t>
            </a:r>
          </a:p>
          <a:p>
            <a:pPr>
              <a:buNone/>
            </a:pPr>
            <a:r>
              <a:rPr lang="cs-CZ" sz="2400" b="1" u="sng" dirty="0" smtClean="0"/>
              <a:t>Použitá literatura:</a:t>
            </a:r>
          </a:p>
          <a:p>
            <a:pPr>
              <a:buNone/>
            </a:pPr>
            <a:r>
              <a:rPr lang="cs-CZ" sz="2400" dirty="0" smtClean="0"/>
              <a:t>Doc. RNDr. Růžena Kolářová, CSc. , PaedDr. Jiří </a:t>
            </a:r>
            <a:r>
              <a:rPr lang="cs-CZ" sz="2400" dirty="0" err="1" smtClean="0"/>
              <a:t>Bohuněk</a:t>
            </a:r>
            <a:r>
              <a:rPr lang="cs-CZ" sz="2400" dirty="0" smtClean="0"/>
              <a:t>: </a:t>
            </a:r>
          </a:p>
          <a:p>
            <a:pPr marL="0">
              <a:buNone/>
            </a:pPr>
            <a:r>
              <a:rPr lang="cs-CZ" sz="2400" dirty="0" smtClean="0"/>
              <a:t>Fyzika pro 6. ročník základní školy, 2. vydání 2003 </a:t>
            </a:r>
            <a:r>
              <a:rPr lang="cs-CZ" sz="2400" dirty="0" err="1" smtClean="0"/>
              <a:t>Prometheus</a:t>
            </a:r>
            <a:r>
              <a:rPr lang="cs-CZ" sz="2400" dirty="0" smtClean="0"/>
              <a:t>, 159 stran, ISBN 80-7196-246-5</a:t>
            </a:r>
          </a:p>
          <a:p>
            <a:pPr marL="0">
              <a:buNone/>
            </a:pPr>
            <a:r>
              <a:rPr lang="cs-CZ" sz="2400" dirty="0" smtClean="0"/>
              <a:t>Citace obrazového materiálu:</a:t>
            </a:r>
          </a:p>
          <a:p>
            <a:pPr marL="0">
              <a:buNone/>
            </a:pPr>
            <a:r>
              <a:rPr lang="cs-CZ" sz="2400" dirty="0" smtClean="0"/>
              <a:t>Klipart kolekce MS Office.</a:t>
            </a:r>
          </a:p>
          <a:p>
            <a:pPr>
              <a:buNone/>
            </a:pPr>
            <a:r>
              <a:rPr lang="cs-CZ" sz="2400" dirty="0" smtClean="0"/>
              <a:t>Dostupný pod licencí GNU Free </a:t>
            </a:r>
            <a:r>
              <a:rPr lang="cs-CZ" sz="2400" dirty="0" err="1" smtClean="0"/>
              <a:t>Documentation</a:t>
            </a:r>
            <a:r>
              <a:rPr lang="cs-CZ" sz="2400" dirty="0" smtClean="0"/>
              <a:t> </a:t>
            </a:r>
            <a:r>
              <a:rPr lang="cs-CZ" sz="2400" dirty="0" err="1" smtClean="0"/>
              <a:t>License</a:t>
            </a:r>
            <a:endParaRPr lang="cs-CZ" sz="2400" dirty="0" smtClean="0"/>
          </a:p>
          <a:p>
            <a:pPr>
              <a:buNone/>
            </a:pPr>
            <a:r>
              <a:rPr lang="cs-CZ" sz="1800" dirty="0" smtClean="0">
                <a:hlinkClick r:id="rId2"/>
              </a:rPr>
              <a:t>http://cs.wikipedia.org/wiki/Soubor:20050501_1315_2558-Bimetall-Zeigerthermometer.jpg</a:t>
            </a:r>
            <a:endParaRPr lang="cs-CZ" sz="1800" dirty="0" smtClean="0"/>
          </a:p>
          <a:p>
            <a:pPr>
              <a:buNone/>
            </a:pPr>
            <a:r>
              <a:rPr lang="cs-CZ" sz="1800" dirty="0" smtClean="0">
                <a:hlinkClick r:id="rId3"/>
              </a:rPr>
              <a:t>http://cs.wikipedia.org/wiki/Soubor:Clinical_thermometer_38.7.JPG</a:t>
            </a:r>
            <a:endParaRPr lang="cs-CZ" sz="1800" dirty="0" smtClean="0"/>
          </a:p>
          <a:p>
            <a:pPr>
              <a:buNone/>
            </a:pPr>
            <a:r>
              <a:rPr lang="cs-CZ" sz="1800" dirty="0" smtClean="0">
                <a:hlinkClick r:id="rId4"/>
              </a:rPr>
              <a:t>http://en.wikipedia.org/wiki/File:Maximum_thermometer_close_up_2.JPG</a:t>
            </a:r>
            <a:endParaRPr lang="cs-CZ" sz="1800" dirty="0" smtClean="0"/>
          </a:p>
          <a:p>
            <a:pPr>
              <a:buNone/>
            </a:pPr>
            <a:endParaRPr lang="cs-CZ" sz="2400" dirty="0" smtClean="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354</TotalTime>
  <Words>582</Words>
  <Application>Microsoft Office PowerPoint</Application>
  <PresentationFormat>Předvádění na obrazovce (4:3)</PresentationFormat>
  <Paragraphs>153</Paragraphs>
  <Slides>13</Slides>
  <Notes>0</Notes>
  <HiddenSlides>0</HiddenSlides>
  <MMClips>0</MMClips>
  <ScaleCrop>false</ScaleCrop>
  <HeadingPairs>
    <vt:vector size="4" baseType="variant">
      <vt:variant>
        <vt:lpstr>Motiv</vt:lpstr>
      </vt:variant>
      <vt:variant>
        <vt:i4>1</vt:i4>
      </vt:variant>
      <vt:variant>
        <vt:lpstr>Nadpisy snímků</vt:lpstr>
      </vt:variant>
      <vt:variant>
        <vt:i4>13</vt:i4>
      </vt:variant>
    </vt:vector>
  </HeadingPairs>
  <TitlesOfParts>
    <vt:vector size="14" baseType="lpstr">
      <vt:lpstr>Motiv sady Office</vt:lpstr>
      <vt:lpstr>Teplota a měření</vt:lpstr>
      <vt:lpstr>Snímek 2</vt:lpstr>
      <vt:lpstr>Teplota a měření </vt:lpstr>
      <vt:lpstr>Teplota</vt:lpstr>
      <vt:lpstr>Teploměrné stupnice</vt:lpstr>
      <vt:lpstr>Teploměry</vt:lpstr>
      <vt:lpstr>Druhy teploměrů</vt:lpstr>
      <vt:lpstr>Lékařský teploměr</vt:lpstr>
      <vt:lpstr>Postup při měření teploty</vt:lpstr>
      <vt:lpstr>Procvičení</vt:lpstr>
      <vt:lpstr>Procvičení- druhy teploměrů</vt:lpstr>
      <vt:lpstr>Tabulka- druhy teploměrů</vt:lpstr>
      <vt:lpstr>Snímek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Měření teploty </dc:title>
  <dc:creator>Vaclav</dc:creator>
  <cp:lastModifiedBy>Václav Kuřík</cp:lastModifiedBy>
  <cp:revision>60</cp:revision>
  <dcterms:created xsi:type="dcterms:W3CDTF">2012-07-27T16:56:45Z</dcterms:created>
  <dcterms:modified xsi:type="dcterms:W3CDTF">2012-12-01T16:45:14Z</dcterms:modified>
</cp:coreProperties>
</file>