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8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x"/>
            <c:size val="9"/>
            <c:spPr>
              <a:ln w="25400"/>
            </c:spPr>
          </c:marker>
          <c:xVal>
            <c:numRef>
              <c:f>List1!$A$2:$A$14</c:f>
              <c:numCache>
                <c:formatCode>General</c:formatCode>
                <c:ptCount val="13"/>
                <c:pt idx="0">
                  <c:v>0</c:v>
                </c:pt>
                <c:pt idx="1">
                  <c:v>2</c:v>
                </c:pt>
                <c:pt idx="2">
                  <c:v>4</c:v>
                </c:pt>
                <c:pt idx="3">
                  <c:v>6</c:v>
                </c:pt>
                <c:pt idx="4">
                  <c:v>8</c:v>
                </c:pt>
                <c:pt idx="5">
                  <c:v>10</c:v>
                </c:pt>
                <c:pt idx="6">
                  <c:v>12</c:v>
                </c:pt>
                <c:pt idx="7">
                  <c:v>14</c:v>
                </c:pt>
                <c:pt idx="8">
                  <c:v>16</c:v>
                </c:pt>
                <c:pt idx="9">
                  <c:v>18</c:v>
                </c:pt>
                <c:pt idx="10">
                  <c:v>20</c:v>
                </c:pt>
                <c:pt idx="11">
                  <c:v>22</c:v>
                </c:pt>
                <c:pt idx="12">
                  <c:v>24</c:v>
                </c:pt>
              </c:numCache>
            </c:numRef>
          </c:xVal>
          <c:yVal>
            <c:numRef>
              <c:f>List1!$B$2:$B$14</c:f>
              <c:numCache>
                <c:formatCode>General</c:formatCode>
                <c:ptCount val="13"/>
                <c:pt idx="0">
                  <c:v>11</c:v>
                </c:pt>
                <c:pt idx="1">
                  <c:v>14</c:v>
                </c:pt>
                <c:pt idx="2">
                  <c:v>10</c:v>
                </c:pt>
                <c:pt idx="3">
                  <c:v>12</c:v>
                </c:pt>
                <c:pt idx="4">
                  <c:v>15</c:v>
                </c:pt>
                <c:pt idx="5">
                  <c:v>18</c:v>
                </c:pt>
                <c:pt idx="6">
                  <c:v>19</c:v>
                </c:pt>
                <c:pt idx="7">
                  <c:v>20</c:v>
                </c:pt>
                <c:pt idx="8">
                  <c:v>19</c:v>
                </c:pt>
                <c:pt idx="9">
                  <c:v>17</c:v>
                </c:pt>
                <c:pt idx="10">
                  <c:v>16</c:v>
                </c:pt>
                <c:pt idx="11">
                  <c:v>15</c:v>
                </c:pt>
                <c:pt idx="12">
                  <c:v>12</c:v>
                </c:pt>
              </c:numCache>
            </c:numRef>
          </c:yVal>
        </c:ser>
        <c:axId val="91811200"/>
        <c:axId val="93499776"/>
      </c:scatterChart>
      <c:valAx>
        <c:axId val="91811200"/>
        <c:scaling>
          <c:orientation val="minMax"/>
          <c:max val="26"/>
          <c:min val="0"/>
        </c:scaling>
        <c:axPos val="b"/>
        <c:majorGridlines/>
        <c:numFmt formatCode="General" sourceLinked="1"/>
        <c:tickLblPos val="nextTo"/>
        <c:crossAx val="93499776"/>
        <c:crosses val="autoZero"/>
        <c:crossBetween val="midCat"/>
        <c:majorUnit val="2"/>
      </c:valAx>
      <c:valAx>
        <c:axId val="93499776"/>
        <c:scaling>
          <c:orientation val="minMax"/>
        </c:scaling>
        <c:axPos val="l"/>
        <c:majorGridlines/>
        <c:numFmt formatCode="General" sourceLinked="1"/>
        <c:tickLblPos val="nextTo"/>
        <c:crossAx val="91811200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line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x"/>
            <c:size val="9"/>
            <c:spPr>
              <a:ln w="25400"/>
            </c:spPr>
          </c:marker>
          <c:xVal>
            <c:numRef>
              <c:f>List1!$A$2:$A$14</c:f>
              <c:numCache>
                <c:formatCode>General</c:formatCode>
                <c:ptCount val="13"/>
                <c:pt idx="0">
                  <c:v>0</c:v>
                </c:pt>
                <c:pt idx="1">
                  <c:v>2</c:v>
                </c:pt>
                <c:pt idx="2">
                  <c:v>4</c:v>
                </c:pt>
                <c:pt idx="3">
                  <c:v>6</c:v>
                </c:pt>
                <c:pt idx="4">
                  <c:v>8</c:v>
                </c:pt>
                <c:pt idx="5">
                  <c:v>10</c:v>
                </c:pt>
                <c:pt idx="6">
                  <c:v>12</c:v>
                </c:pt>
                <c:pt idx="7">
                  <c:v>14</c:v>
                </c:pt>
                <c:pt idx="8">
                  <c:v>16</c:v>
                </c:pt>
                <c:pt idx="9">
                  <c:v>18</c:v>
                </c:pt>
                <c:pt idx="10">
                  <c:v>20</c:v>
                </c:pt>
                <c:pt idx="11">
                  <c:v>22</c:v>
                </c:pt>
                <c:pt idx="12">
                  <c:v>24</c:v>
                </c:pt>
              </c:numCache>
            </c:numRef>
          </c:xVal>
          <c:yVal>
            <c:numRef>
              <c:f>List1!$B$2:$B$14</c:f>
              <c:numCache>
                <c:formatCode>General</c:formatCode>
                <c:ptCount val="13"/>
                <c:pt idx="0">
                  <c:v>14</c:v>
                </c:pt>
                <c:pt idx="1">
                  <c:v>12</c:v>
                </c:pt>
                <c:pt idx="2">
                  <c:v>10</c:v>
                </c:pt>
                <c:pt idx="3">
                  <c:v>11</c:v>
                </c:pt>
                <c:pt idx="4">
                  <c:v>15</c:v>
                </c:pt>
                <c:pt idx="5">
                  <c:v>18</c:v>
                </c:pt>
                <c:pt idx="6">
                  <c:v>19</c:v>
                </c:pt>
                <c:pt idx="7">
                  <c:v>20</c:v>
                </c:pt>
                <c:pt idx="8">
                  <c:v>19</c:v>
                </c:pt>
                <c:pt idx="9">
                  <c:v>16</c:v>
                </c:pt>
                <c:pt idx="10">
                  <c:v>15</c:v>
                </c:pt>
                <c:pt idx="11">
                  <c:v>14</c:v>
                </c:pt>
                <c:pt idx="12">
                  <c:v>12</c:v>
                </c:pt>
              </c:numCache>
            </c:numRef>
          </c:yVal>
        </c:ser>
        <c:axId val="91804032"/>
        <c:axId val="91805184"/>
      </c:scatterChart>
      <c:valAx>
        <c:axId val="91804032"/>
        <c:scaling>
          <c:orientation val="minMax"/>
          <c:max val="26"/>
          <c:min val="0"/>
        </c:scaling>
        <c:axPos val="b"/>
        <c:majorGridlines/>
        <c:numFmt formatCode="General" sourceLinked="1"/>
        <c:tickLblPos val="nextTo"/>
        <c:crossAx val="91805184"/>
        <c:crosses val="autoZero"/>
        <c:crossBetween val="midCat"/>
        <c:majorUnit val="2"/>
      </c:valAx>
      <c:valAx>
        <c:axId val="91805184"/>
        <c:scaling>
          <c:orientation val="minMax"/>
          <c:max val="22"/>
          <c:min val="0"/>
        </c:scaling>
        <c:axPos val="l"/>
        <c:majorGridlines/>
        <c:numFmt formatCode="General" sourceLinked="1"/>
        <c:tickLblPos val="nextTo"/>
        <c:crossAx val="91804032"/>
        <c:crosses val="autoZero"/>
        <c:crossBetween val="midCat"/>
        <c:majorUnit val="2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02C2B-19E3-4876-B89F-ADF26C156989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DFB67-BDBE-48BC-94CF-61E3B722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ZMĚNA  TEPLOTY  V  PRŮBĚHU  DNE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VY_32_INOVACE_03_B_19_Změna teploty v průběhu dne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1700808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25.11.2012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4.12.2012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Změna</a:t>
                      </a:r>
                      <a:r>
                        <a:rPr lang="cs-CZ" baseline="0" dirty="0" smtClean="0"/>
                        <a:t> teploty v průběhu dne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Teplota,</a:t>
                      </a:r>
                      <a:r>
                        <a:rPr lang="cs-CZ" baseline="0" dirty="0" smtClean="0"/>
                        <a:t> termograf, graf, čas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Změna teploty v průběhu dne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Jak se mění teplota vzduchu?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Teplota vzduchu se během dne mění</a:t>
            </a:r>
          </a:p>
          <a:p>
            <a:pPr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Na meteorologických stanicích měří teplotu během celého dne 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Sledují:	denní minimální teplotu (ráno)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		denní maximální teplotu (odpoledne)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		průměrnou denní teplotu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Termograf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Slouží k měření teploty během dne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Teplotu plynule zapisuje do grafu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termograf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492896"/>
            <a:ext cx="4636130" cy="33843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2924944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Válec s milimetrovým papírem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8" y="4437112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Ručka bimetalového teploměru zakončená perem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059832" y="3573016"/>
            <a:ext cx="2160240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635896" y="3933056"/>
            <a:ext cx="1872208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Příklad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Jednoho dne naměřili na meteorologické stanici následující hodnoty teploty vzduchu a zapsali je do tabulky: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Zjisti maximální teplotu, minimální teplotu?</a:t>
            </a:r>
          </a:p>
          <a:p>
            <a:pPr>
              <a:buNone/>
            </a:pPr>
            <a:r>
              <a:rPr lang="cs-CZ" dirty="0" smtClean="0"/>
              <a:t>Urči průměrnou teplotu?</a:t>
            </a:r>
          </a:p>
          <a:p>
            <a:pPr>
              <a:buNone/>
            </a:pPr>
            <a:r>
              <a:rPr lang="cs-CZ" dirty="0" smtClean="0"/>
              <a:t>V kolik hodin byla teplota nejnižší a nejvyšší?</a:t>
            </a:r>
          </a:p>
          <a:p>
            <a:pPr>
              <a:buNone/>
            </a:pPr>
            <a:r>
              <a:rPr lang="cs-CZ" dirty="0" smtClean="0"/>
              <a:t>Kolik stupňů bylo v 8 hodin?</a:t>
            </a:r>
          </a:p>
          <a:p>
            <a:pPr>
              <a:buNone/>
            </a:pPr>
            <a:r>
              <a:rPr lang="cs-CZ" dirty="0" smtClean="0"/>
              <a:t>V kolik hodin byla teplota 15 °C?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636912"/>
          <a:ext cx="8215368" cy="1129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3879"/>
                <a:gridCol w="474882"/>
                <a:gridCol w="428628"/>
                <a:gridCol w="489859"/>
                <a:gridCol w="586812"/>
                <a:gridCol w="586812"/>
                <a:gridCol w="586812"/>
                <a:gridCol w="586812"/>
                <a:gridCol w="586812"/>
                <a:gridCol w="586812"/>
                <a:gridCol w="586812"/>
                <a:gridCol w="586812"/>
                <a:gridCol w="586812"/>
                <a:gridCol w="586812"/>
              </a:tblGrid>
              <a:tr h="489808">
                <a:tc>
                  <a:txBody>
                    <a:bodyPr/>
                    <a:lstStyle/>
                    <a:p>
                      <a:r>
                        <a:rPr lang="cs-CZ" dirty="0" smtClean="0"/>
                        <a:t>Čas (h)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</a:tr>
              <a:tr h="581762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</a:p>
                    <a:p>
                      <a:r>
                        <a:rPr lang="cs-CZ" dirty="0" smtClean="0"/>
                        <a:t>°C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12968" cy="583264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300" dirty="0" smtClean="0"/>
              <a:t>Maximální teplota	20°C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Minimální teplota	10°C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Průměrná teplota </a:t>
            </a:r>
          </a:p>
          <a:p>
            <a:pPr>
              <a:buNone/>
            </a:pPr>
            <a:r>
              <a:rPr lang="cs-CZ" sz="4300" dirty="0" smtClean="0"/>
              <a:t>(11+14+10+12+15+18+19+20+19+17+16+15+12):13 = 15,2 °C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Nejnižší teplota		ve 4 hodiny</a:t>
            </a:r>
          </a:p>
          <a:p>
            <a:pPr>
              <a:buNone/>
            </a:pPr>
            <a:r>
              <a:rPr lang="cs-CZ" sz="4300" dirty="0" smtClean="0"/>
              <a:t>Nejvyšší teplota		ve 14 hodin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V 8 hodin bylo 15 °C</a:t>
            </a:r>
          </a:p>
          <a:p>
            <a:pPr>
              <a:buNone/>
            </a:pP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Teplota 15 °C byla v 8 hodin a ve 22 hodin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Práce s tabulkou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Narýsuj graf průběhu teploty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Vodorovná přímka je časová osa</a:t>
            </a:r>
          </a:p>
          <a:p>
            <a:pPr>
              <a:buNone/>
            </a:pPr>
            <a:r>
              <a:rPr lang="cs-CZ" dirty="0" smtClean="0"/>
              <a:t>Svislá přímka je teplotní osa</a:t>
            </a:r>
          </a:p>
          <a:p>
            <a:pPr>
              <a:buNone/>
            </a:pPr>
            <a:r>
              <a:rPr lang="cs-CZ" dirty="0" smtClean="0"/>
              <a:t>Na časové ose sestrojíme stejné díly </a:t>
            </a:r>
          </a:p>
          <a:p>
            <a:pPr>
              <a:buNone/>
            </a:pPr>
            <a:r>
              <a:rPr lang="cs-CZ" dirty="0" smtClean="0"/>
              <a:t>1 cm = 2h</a:t>
            </a:r>
          </a:p>
          <a:p>
            <a:pPr>
              <a:buNone/>
            </a:pPr>
            <a:r>
              <a:rPr lang="cs-CZ" dirty="0" smtClean="0"/>
              <a:t>Na teplotní ose sestrojíme stejné díly</a:t>
            </a:r>
          </a:p>
          <a:p>
            <a:pPr>
              <a:buNone/>
            </a:pPr>
            <a:r>
              <a:rPr lang="cs-CZ" dirty="0" smtClean="0"/>
              <a:t>1 cm = 2°C</a:t>
            </a:r>
          </a:p>
          <a:p>
            <a:pPr marL="0">
              <a:buNone/>
            </a:pPr>
            <a:r>
              <a:rPr lang="cs-CZ" dirty="0" smtClean="0"/>
              <a:t>Do grafu zaznamenáme hodnotu času a teploty podle tabulky—dostaneme bod</a:t>
            </a:r>
          </a:p>
          <a:p>
            <a:pPr>
              <a:buNone/>
            </a:pPr>
            <a:r>
              <a:rPr lang="cs-CZ" dirty="0" smtClean="0"/>
              <a:t>Jednotlivé body spojíme úsečkami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Graf závislosti teploty na čase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755576" y="1412776"/>
          <a:ext cx="7272808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10527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teplota (°C)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58772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 (h)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buNone/>
            </a:pPr>
            <a:r>
              <a:rPr lang="cs-CZ" dirty="0" smtClean="0"/>
              <a:t>Na obrázku je znázorněn graf denního průběhu teploty v Hostinném.</a:t>
            </a:r>
          </a:p>
          <a:p>
            <a:pPr>
              <a:buNone/>
            </a:pPr>
            <a:r>
              <a:rPr lang="cs-CZ" dirty="0" smtClean="0"/>
              <a:t>V kolik hodin byla teplota vzduchu nejvyšší?</a:t>
            </a:r>
          </a:p>
          <a:p>
            <a:pPr>
              <a:buNone/>
            </a:pPr>
            <a:r>
              <a:rPr lang="cs-CZ" dirty="0" smtClean="0"/>
              <a:t>V kolik hodin byly teplota vzduchu nejnižší?</a:t>
            </a:r>
          </a:p>
          <a:p>
            <a:pPr>
              <a:buNone/>
            </a:pPr>
            <a:r>
              <a:rPr lang="cs-CZ" dirty="0" smtClean="0"/>
              <a:t>Jaká byla teplota vzduchu v 8 hodin?</a:t>
            </a:r>
          </a:p>
          <a:p>
            <a:pPr>
              <a:buNone/>
            </a:pPr>
            <a:r>
              <a:rPr lang="cs-CZ" dirty="0" smtClean="0"/>
              <a:t>V kolik hodin byla teplota vzduchu 11 °C?</a:t>
            </a:r>
          </a:p>
          <a:p>
            <a:pPr>
              <a:buNone/>
            </a:pPr>
            <a:r>
              <a:rPr lang="cs-CZ" dirty="0" smtClean="0"/>
              <a:t>Urči průměrnou denní teplotu.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af 3"/>
          <p:cNvGraphicFramePr/>
          <p:nvPr/>
        </p:nvGraphicFramePr>
        <p:xfrm>
          <a:off x="755576" y="980728"/>
          <a:ext cx="7272808" cy="48965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62068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teplota (°C)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544522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čas (h)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Nejvyšší teplota byla ve 14 hodin 20 °C.</a:t>
            </a:r>
          </a:p>
          <a:p>
            <a:pPr>
              <a:buNone/>
            </a:pPr>
            <a:r>
              <a:rPr lang="cs-CZ" dirty="0" smtClean="0"/>
              <a:t>Nejnižší teplota byla ve 4 hodiny 14°C.</a:t>
            </a:r>
          </a:p>
          <a:p>
            <a:pPr>
              <a:buNone/>
            </a:pPr>
            <a:r>
              <a:rPr lang="cs-CZ" dirty="0" smtClean="0"/>
              <a:t>Teplota vzduchu v 8 hodin byla 15°C.</a:t>
            </a:r>
          </a:p>
          <a:p>
            <a:pPr>
              <a:buNone/>
            </a:pPr>
            <a:r>
              <a:rPr lang="cs-CZ" dirty="0" smtClean="0"/>
              <a:t>Teplota vzduchu 11°C byla v 6 hodin.</a:t>
            </a:r>
          </a:p>
          <a:p>
            <a:pPr>
              <a:buNone/>
            </a:pPr>
            <a:r>
              <a:rPr lang="cs-CZ" dirty="0" smtClean="0"/>
              <a:t>Průměrná teplota byla 15 °C.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seznámí žáky s měřením teploty vzduchu během dne. Žáci se naučí stanovit maximální, minimální a průměrnou teplotu během dne z tabulky a z grafu. Naučí se sestrojit graf závislosti teploty na čase. Graf sestrojí na milimetrový papír.</a:t>
            </a:r>
          </a:p>
          <a:p>
            <a:pPr marL="0" algn="just">
              <a:buNone/>
            </a:pPr>
            <a:r>
              <a:rPr lang="cs-CZ" sz="2400" dirty="0" smtClean="0"/>
              <a:t>V prezentaci se seznámí s přístrojem na měření teploty termografem. Na závěr hodiny každý žák dostane graf s průběhem teploty. Žáci samostatně pracují s grafem a vyhledávají dané teploty podle prezentace.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b="1" u="sng" dirty="0" smtClean="0"/>
              <a:t>Použitá literatura:</a:t>
            </a:r>
          </a:p>
          <a:p>
            <a:pPr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>
              <a:buNone/>
            </a:pPr>
            <a:r>
              <a:rPr lang="cs-CZ" sz="2400" dirty="0" smtClean="0"/>
              <a:t>Foto: archiv autora</a:t>
            </a:r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464</Words>
  <Application>Microsoft Office PowerPoint</Application>
  <PresentationFormat>Předvádění na obrazovce (4:3)</PresentationFormat>
  <Paragraphs>136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ZMĚNA  TEPLOTY  V  PRŮBĚHU  DNE</vt:lpstr>
      <vt:lpstr>Snímek 2</vt:lpstr>
      <vt:lpstr>Změna teploty v průběhu dne</vt:lpstr>
      <vt:lpstr>Jak se mění teplota vzduchu?</vt:lpstr>
      <vt:lpstr>Termograf</vt:lpstr>
      <vt:lpstr>Příklad</vt:lpstr>
      <vt:lpstr>Práce s tabulkou</vt:lpstr>
      <vt:lpstr>Narýsuj graf průběhu teploty </vt:lpstr>
      <vt:lpstr>Graf závislosti teploty na čase</vt:lpstr>
      <vt:lpstr>Opakuj</vt:lpstr>
      <vt:lpstr>Snímek 11</vt:lpstr>
      <vt:lpstr>Opakuj - řešení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Změna teploty v průběhu dne</dc:title>
  <dc:creator>Vaclav</dc:creator>
  <cp:lastModifiedBy>Vaclav</cp:lastModifiedBy>
  <cp:revision>62</cp:revision>
  <dcterms:created xsi:type="dcterms:W3CDTF">2012-07-27T16:59:06Z</dcterms:created>
  <dcterms:modified xsi:type="dcterms:W3CDTF">2012-12-01T12:20:12Z</dcterms:modified>
</cp:coreProperties>
</file>