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2DA67D-18FF-4B1D-9756-62811269833E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BBADF3-9593-4F8F-ACDE-1809C45C2D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FYZIKÁLNÍ  VELIČINY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VY_32_INOVACE_03_B_20_Fyzikální veličiny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648" y="1700808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25.11.2012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5.12. 2012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Fyzikální</a:t>
                      </a:r>
                      <a:r>
                        <a:rPr lang="cs-CZ" baseline="0" dirty="0" smtClean="0"/>
                        <a:t> veličiny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Délka,</a:t>
                      </a:r>
                      <a:r>
                        <a:rPr lang="cs-CZ" baseline="0" dirty="0" smtClean="0"/>
                        <a:t> objem, hmotnost, čas, teplota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Fyzikální veličiny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Opakování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0070C0"/>
                </a:solidFill>
              </a:rPr>
              <a:t>Doplň tabulku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11560" y="1628800"/>
          <a:ext cx="8043890" cy="3929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778"/>
                <a:gridCol w="1608778"/>
                <a:gridCol w="1608778"/>
                <a:gridCol w="1608778"/>
                <a:gridCol w="1608778"/>
              </a:tblGrid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Fyzikální 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jednotka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Odvozené jednotky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Měřidlo</a:t>
                      </a:r>
                      <a:endParaRPr lang="cs-CZ" dirty="0"/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hmotnost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objem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teplota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Tabulka- veličiny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11560" y="1916832"/>
          <a:ext cx="8043890" cy="3929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778"/>
                <a:gridCol w="1608778"/>
                <a:gridCol w="1608778"/>
                <a:gridCol w="1608778"/>
                <a:gridCol w="1608778"/>
              </a:tblGrid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Fyzikální 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jednotka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Odvozené jednotky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Měřidlo</a:t>
                      </a:r>
                      <a:endParaRPr lang="cs-CZ" dirty="0"/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km,dm,cm,mm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pravítko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hmotnost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t,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q, dkg, g, mg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váhy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objem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r>
                        <a:rPr lang="cs-CZ" baseline="300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dm</a:t>
                      </a:r>
                      <a:r>
                        <a:rPr lang="cs-CZ" baseline="300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c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r>
                        <a:rPr lang="cs-CZ" baseline="300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mm</a:t>
                      </a:r>
                      <a:r>
                        <a:rPr lang="cs-CZ" baseline="300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hl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, l , dl, cl, ml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odměrný válec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h, min ,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stopky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dirty="0" smtClean="0"/>
                        <a:t>teplota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°C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kelvin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teploměr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Převody - opakuj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Doplň správnou jednotku:</a:t>
            </a:r>
          </a:p>
          <a:p>
            <a:pPr>
              <a:buNone/>
            </a:pPr>
            <a:r>
              <a:rPr lang="cs-CZ" dirty="0" smtClean="0"/>
              <a:t>8 m = 8 000 ……		45,7 cm</a:t>
            </a:r>
            <a:r>
              <a:rPr lang="cs-CZ" baseline="30000" dirty="0" smtClean="0"/>
              <a:t>3 </a:t>
            </a:r>
            <a:r>
              <a:rPr lang="cs-CZ" dirty="0" smtClean="0"/>
              <a:t>= 45,7 …..</a:t>
            </a:r>
          </a:p>
          <a:p>
            <a:pPr>
              <a:buNone/>
            </a:pPr>
            <a:r>
              <a:rPr lang="cs-CZ" dirty="0" smtClean="0"/>
              <a:t>6,5 cm = 65 ……		2,53 l = 2 530…..</a:t>
            </a:r>
          </a:p>
          <a:p>
            <a:pPr>
              <a:buNone/>
            </a:pPr>
            <a:r>
              <a:rPr lang="cs-CZ" dirty="0" smtClean="0"/>
              <a:t>840 g = 0,84 ……		267 t = 267 000 …..</a:t>
            </a:r>
          </a:p>
          <a:p>
            <a:pPr>
              <a:buNone/>
            </a:pPr>
            <a:r>
              <a:rPr lang="cs-CZ" dirty="0" smtClean="0"/>
              <a:t>2,6 </a:t>
            </a:r>
            <a:r>
              <a:rPr lang="cs-CZ" dirty="0" err="1" smtClean="0"/>
              <a:t>hl</a:t>
            </a:r>
            <a:r>
              <a:rPr lang="cs-CZ" dirty="0" smtClean="0"/>
              <a:t> = 260 ……		2h 15 min = 135 …..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Převeď:</a:t>
            </a:r>
          </a:p>
          <a:p>
            <a:pPr>
              <a:buNone/>
            </a:pPr>
            <a:r>
              <a:rPr lang="cs-CZ" dirty="0" smtClean="0"/>
              <a:t>157 min = …… s		4h 20 min = …… s</a:t>
            </a:r>
          </a:p>
          <a:p>
            <a:pPr>
              <a:buNone/>
            </a:pPr>
            <a:r>
              <a:rPr lang="cs-CZ" dirty="0" smtClean="0"/>
              <a:t>196 g = …… kg		28,5 q = …… kg</a:t>
            </a:r>
          </a:p>
          <a:p>
            <a:pPr>
              <a:buNone/>
            </a:pPr>
            <a:r>
              <a:rPr lang="cs-CZ" dirty="0" smtClean="0"/>
              <a:t>58 ml = …… l		25,5 km = …… m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Převody 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Doplň správnou jednotku:</a:t>
            </a:r>
          </a:p>
          <a:p>
            <a:pPr>
              <a:buNone/>
            </a:pPr>
            <a:r>
              <a:rPr lang="cs-CZ" dirty="0" smtClean="0"/>
              <a:t>8 m = 8 000 </a:t>
            </a:r>
            <a:r>
              <a:rPr lang="cs-CZ" dirty="0" smtClean="0">
                <a:solidFill>
                  <a:srgbClr val="FF0000"/>
                </a:solidFill>
              </a:rPr>
              <a:t>mm	</a:t>
            </a:r>
            <a:r>
              <a:rPr lang="cs-CZ" dirty="0" smtClean="0"/>
              <a:t>	45,7 cm</a:t>
            </a:r>
            <a:r>
              <a:rPr lang="cs-CZ" baseline="30000" dirty="0" smtClean="0"/>
              <a:t>3 </a:t>
            </a:r>
            <a:r>
              <a:rPr lang="cs-CZ" dirty="0" smtClean="0"/>
              <a:t>= 45,7 </a:t>
            </a:r>
            <a:r>
              <a:rPr lang="cs-CZ" dirty="0" smtClean="0">
                <a:solidFill>
                  <a:srgbClr val="FF0000"/>
                </a:solidFill>
              </a:rPr>
              <a:t>ml</a:t>
            </a:r>
          </a:p>
          <a:p>
            <a:pPr>
              <a:buNone/>
            </a:pPr>
            <a:r>
              <a:rPr lang="cs-CZ" dirty="0" smtClean="0"/>
              <a:t>6,5 cm = 65 </a:t>
            </a:r>
            <a:r>
              <a:rPr lang="cs-CZ" dirty="0" smtClean="0">
                <a:solidFill>
                  <a:srgbClr val="FF0000"/>
                </a:solidFill>
              </a:rPr>
              <a:t>mm</a:t>
            </a:r>
            <a:r>
              <a:rPr lang="cs-CZ" dirty="0" smtClean="0"/>
              <a:t>		2,53 l = 2 530 </a:t>
            </a:r>
            <a:r>
              <a:rPr lang="cs-CZ" dirty="0" smtClean="0">
                <a:solidFill>
                  <a:srgbClr val="FF0000"/>
                </a:solidFill>
              </a:rPr>
              <a:t>ml</a:t>
            </a:r>
          </a:p>
          <a:p>
            <a:pPr>
              <a:buNone/>
            </a:pPr>
            <a:r>
              <a:rPr lang="cs-CZ" dirty="0" smtClean="0"/>
              <a:t>840 g = 0,84 </a:t>
            </a:r>
            <a:r>
              <a:rPr lang="cs-CZ" dirty="0" smtClean="0">
                <a:solidFill>
                  <a:srgbClr val="FF0000"/>
                </a:solidFill>
              </a:rPr>
              <a:t>kg</a:t>
            </a:r>
            <a:r>
              <a:rPr lang="cs-CZ" dirty="0" smtClean="0"/>
              <a:t>		267 t = 267 000 </a:t>
            </a:r>
            <a:r>
              <a:rPr lang="cs-CZ" dirty="0" smtClean="0">
                <a:solidFill>
                  <a:srgbClr val="FF0000"/>
                </a:solidFill>
              </a:rPr>
              <a:t>kg</a:t>
            </a:r>
          </a:p>
          <a:p>
            <a:pPr>
              <a:buNone/>
            </a:pPr>
            <a:r>
              <a:rPr lang="cs-CZ" dirty="0" smtClean="0"/>
              <a:t>2,6 </a:t>
            </a:r>
            <a:r>
              <a:rPr lang="cs-CZ" dirty="0" err="1" smtClean="0"/>
              <a:t>hl</a:t>
            </a:r>
            <a:r>
              <a:rPr lang="cs-CZ" dirty="0" smtClean="0"/>
              <a:t> = 260 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		2h 15 min = 135 </a:t>
            </a:r>
            <a:r>
              <a:rPr lang="cs-CZ" dirty="0" smtClean="0">
                <a:solidFill>
                  <a:srgbClr val="FF0000"/>
                </a:solidFill>
              </a:rPr>
              <a:t>min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Převeď:</a:t>
            </a:r>
          </a:p>
          <a:p>
            <a:pPr>
              <a:buNone/>
            </a:pPr>
            <a:r>
              <a:rPr lang="cs-CZ" dirty="0" smtClean="0"/>
              <a:t>157 min = </a:t>
            </a:r>
            <a:r>
              <a:rPr lang="cs-CZ" dirty="0" smtClean="0">
                <a:solidFill>
                  <a:srgbClr val="FF0000"/>
                </a:solidFill>
              </a:rPr>
              <a:t>9 420 </a:t>
            </a:r>
            <a:r>
              <a:rPr lang="cs-CZ" dirty="0" smtClean="0"/>
              <a:t>s	4h 20 min = </a:t>
            </a:r>
            <a:r>
              <a:rPr lang="cs-CZ" dirty="0" smtClean="0">
                <a:solidFill>
                  <a:srgbClr val="FF0000"/>
                </a:solidFill>
              </a:rPr>
              <a:t>15 600 </a:t>
            </a:r>
            <a:r>
              <a:rPr lang="cs-CZ" dirty="0" smtClean="0"/>
              <a:t>s</a:t>
            </a:r>
          </a:p>
          <a:p>
            <a:pPr>
              <a:buNone/>
            </a:pPr>
            <a:r>
              <a:rPr lang="cs-CZ" dirty="0" smtClean="0"/>
              <a:t>196 g =  </a:t>
            </a:r>
            <a:r>
              <a:rPr lang="cs-CZ" dirty="0" smtClean="0">
                <a:solidFill>
                  <a:srgbClr val="FF0000"/>
                </a:solidFill>
              </a:rPr>
              <a:t>0,196 </a:t>
            </a:r>
            <a:r>
              <a:rPr lang="cs-CZ" dirty="0" smtClean="0"/>
              <a:t>kg		28,5 q = </a:t>
            </a:r>
            <a:r>
              <a:rPr lang="cs-CZ" dirty="0" smtClean="0">
                <a:solidFill>
                  <a:srgbClr val="FF0000"/>
                </a:solidFill>
              </a:rPr>
              <a:t>2 850 </a:t>
            </a:r>
            <a:r>
              <a:rPr lang="cs-CZ" dirty="0" smtClean="0"/>
              <a:t>kg</a:t>
            </a:r>
          </a:p>
          <a:p>
            <a:pPr>
              <a:buNone/>
            </a:pPr>
            <a:r>
              <a:rPr lang="cs-CZ" dirty="0" smtClean="0"/>
              <a:t>58 ml = </a:t>
            </a:r>
            <a:r>
              <a:rPr lang="cs-CZ" dirty="0" smtClean="0">
                <a:solidFill>
                  <a:srgbClr val="FF0000"/>
                </a:solidFill>
              </a:rPr>
              <a:t>0,058</a:t>
            </a:r>
            <a:r>
              <a:rPr lang="cs-CZ" dirty="0" smtClean="0"/>
              <a:t> l		25,5 km = </a:t>
            </a:r>
            <a:r>
              <a:rPr lang="cs-CZ" dirty="0" smtClean="0">
                <a:solidFill>
                  <a:srgbClr val="FF0000"/>
                </a:solidFill>
              </a:rPr>
              <a:t>25 500 </a:t>
            </a:r>
            <a:r>
              <a:rPr lang="cs-CZ" dirty="0" smtClean="0"/>
              <a:t>m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Vysvětli pojmy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Aritmetický průměr</a:t>
            </a:r>
          </a:p>
          <a:p>
            <a:pPr>
              <a:buNone/>
            </a:pPr>
            <a:r>
              <a:rPr lang="cs-CZ" dirty="0" smtClean="0"/>
              <a:t>Metronom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Termograf</a:t>
            </a:r>
          </a:p>
          <a:p>
            <a:pPr>
              <a:buNone/>
            </a:pPr>
            <a:r>
              <a:rPr lang="cs-CZ" dirty="0" smtClean="0"/>
              <a:t>Odměrný válec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Odchylka měření</a:t>
            </a:r>
          </a:p>
          <a:p>
            <a:pPr>
              <a:buNone/>
            </a:pPr>
            <a:r>
              <a:rPr lang="cs-CZ" dirty="0" smtClean="0"/>
              <a:t>Aretace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Mikrometr</a:t>
            </a:r>
          </a:p>
          <a:p>
            <a:pPr>
              <a:buNone/>
            </a:pPr>
            <a:r>
              <a:rPr lang="cs-CZ" dirty="0" smtClean="0"/>
              <a:t>Netto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Měření - úlohy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V nádrži o objemu 6 m</a:t>
            </a:r>
            <a:r>
              <a:rPr lang="cs-CZ" baseline="30000" dirty="0" smtClean="0">
                <a:solidFill>
                  <a:srgbClr val="00B05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 je 356 l vody. Kolik vody se tam ještě vejde?</a:t>
            </a:r>
          </a:p>
          <a:p>
            <a:pPr marL="514350" indent="-514350">
              <a:buAutoNum type="arabicPeriod"/>
            </a:pPr>
            <a:r>
              <a:rPr lang="cs-CZ" dirty="0" smtClean="0"/>
              <a:t>Kamión přijel do Prahy v 18 h 14 min 50 s. Cesta trvala 5 h 17 min 20 s. V kolik hodin kamión vyjel?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Při měření stolu byly naměřeny tyto délky: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	209 cm, 213 cm, 210 cm, 211 cm.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	Vypočítej aritmetický průměr délky stolu?</a:t>
            </a:r>
          </a:p>
          <a:p>
            <a:pPr marL="514350" indent="-514350">
              <a:buAutoNum type="arabicPeriod" startAt="4"/>
            </a:pPr>
            <a:r>
              <a:rPr lang="cs-CZ" dirty="0" smtClean="0"/>
              <a:t>Hmotnost knihy byly určena těmito závažími: </a:t>
            </a:r>
            <a:r>
              <a:rPr lang="cs-CZ" sz="3200" dirty="0" smtClean="0"/>
              <a:t>150 g, 2500 mg, 38 dkg, 0,5 kg, 0,0026 </a:t>
            </a:r>
            <a:r>
              <a:rPr lang="cs-CZ" sz="3200" dirty="0" err="1" smtClean="0"/>
              <a:t>t</a:t>
            </a:r>
            <a:r>
              <a:rPr lang="cs-CZ" sz="3200" dirty="0" smtClean="0"/>
              <a:t>. Zapiš hmotnost knihy.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Měření-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Do nádrže se vejde ještě 5 644 l vody.</a:t>
            </a:r>
          </a:p>
          <a:p>
            <a:pPr marL="514350" indent="-514350">
              <a:buAutoNum type="arabicPeriod"/>
            </a:pPr>
            <a:r>
              <a:rPr lang="cs-CZ" dirty="0" smtClean="0"/>
              <a:t>Kamión vyjel ve 12 h 57 min 30 s.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Průměrná délku stolu je 210,8 cm.</a:t>
            </a:r>
          </a:p>
          <a:p>
            <a:pPr marL="514350" indent="-514350">
              <a:buAutoNum type="arabicPeriod"/>
            </a:pPr>
            <a:r>
              <a:rPr lang="cs-CZ" dirty="0" smtClean="0"/>
              <a:t>Hmotnost knihy je 3 782,5 g.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Test- fyzikální veličiny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616624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Měřidlo teploty……………………</a:t>
            </a:r>
          </a:p>
          <a:p>
            <a:pPr marL="514350" indent="-514350">
              <a:buAutoNum type="arabicPeriod"/>
            </a:pPr>
            <a:r>
              <a:rPr lang="cs-CZ" dirty="0" smtClean="0"/>
              <a:t>Základní jednotka času ……………………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Označení objemu ……………………</a:t>
            </a:r>
          </a:p>
          <a:p>
            <a:pPr marL="514350" indent="-514350">
              <a:buAutoNum type="arabicPeriod"/>
            </a:pPr>
            <a:r>
              <a:rPr lang="cs-CZ" dirty="0" smtClean="0"/>
              <a:t>Základní jednotka hmotnosti ……………………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Měřidlo délky ……………………</a:t>
            </a:r>
          </a:p>
          <a:p>
            <a:pPr marL="514350" indent="-514350">
              <a:buAutoNum type="arabicPeriod"/>
            </a:pPr>
            <a:r>
              <a:rPr lang="cs-CZ" dirty="0" smtClean="0"/>
              <a:t>Označení času ……………………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Měřidlo objemu ……………………</a:t>
            </a:r>
          </a:p>
          <a:p>
            <a:pPr marL="514350" indent="-514350">
              <a:buAutoNum type="arabicPeriod"/>
            </a:pPr>
            <a:r>
              <a:rPr lang="cs-CZ" dirty="0" smtClean="0"/>
              <a:t>Základní jednotka teploty ……………………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Měřidlo času ……………………</a:t>
            </a:r>
          </a:p>
          <a:p>
            <a:pPr marL="514350" indent="-514350">
              <a:buAutoNum type="arabicPeriod"/>
            </a:pPr>
            <a:r>
              <a:rPr lang="cs-CZ" dirty="0" smtClean="0"/>
              <a:t>Označení délky ……………………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Test-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97814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Měřidlo teploty </a:t>
            </a:r>
            <a:r>
              <a:rPr lang="cs-CZ" dirty="0" smtClean="0">
                <a:solidFill>
                  <a:srgbClr val="FF0000"/>
                </a:solidFill>
              </a:rPr>
              <a:t>teploměr</a:t>
            </a:r>
          </a:p>
          <a:p>
            <a:pPr marL="514350" indent="-514350">
              <a:buAutoNum type="arabicPeriod"/>
            </a:pPr>
            <a:r>
              <a:rPr lang="cs-CZ" dirty="0" smtClean="0"/>
              <a:t>Základní jednotka času </a:t>
            </a:r>
            <a:r>
              <a:rPr lang="cs-CZ" dirty="0" smtClean="0">
                <a:solidFill>
                  <a:srgbClr val="FF0000"/>
                </a:solidFill>
              </a:rPr>
              <a:t>sekunda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Označení objemu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</a:p>
          <a:p>
            <a:pPr marL="514350" indent="-514350">
              <a:buAutoNum type="arabicPeriod"/>
            </a:pPr>
            <a:r>
              <a:rPr lang="cs-CZ" dirty="0" smtClean="0"/>
              <a:t>Základní jednotka hmotnosti </a:t>
            </a:r>
            <a:r>
              <a:rPr lang="cs-CZ" dirty="0" smtClean="0">
                <a:solidFill>
                  <a:srgbClr val="FF0000"/>
                </a:solidFill>
              </a:rPr>
              <a:t>kilogram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Měřidlo délky </a:t>
            </a:r>
            <a:r>
              <a:rPr lang="cs-CZ" dirty="0" smtClean="0">
                <a:solidFill>
                  <a:srgbClr val="FF0000"/>
                </a:solidFill>
              </a:rPr>
              <a:t>pásmo, pravítko</a:t>
            </a:r>
          </a:p>
          <a:p>
            <a:pPr marL="514350" indent="-514350">
              <a:buAutoNum type="arabicPeriod"/>
            </a:pPr>
            <a:r>
              <a:rPr lang="cs-CZ" dirty="0" smtClean="0"/>
              <a:t>Označení času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Měřidlo objemu </a:t>
            </a:r>
            <a:r>
              <a:rPr lang="cs-CZ" dirty="0" smtClean="0">
                <a:solidFill>
                  <a:srgbClr val="FF0000"/>
                </a:solidFill>
              </a:rPr>
              <a:t>odměrný válec</a:t>
            </a:r>
          </a:p>
          <a:p>
            <a:pPr marL="514350" indent="-514350">
              <a:buAutoNum type="arabicPeriod"/>
            </a:pPr>
            <a:r>
              <a:rPr lang="cs-CZ" dirty="0" smtClean="0"/>
              <a:t>Základní jednotka teploty </a:t>
            </a:r>
            <a:r>
              <a:rPr lang="cs-CZ" dirty="0" smtClean="0">
                <a:solidFill>
                  <a:srgbClr val="FF0000"/>
                </a:solidFill>
              </a:rPr>
              <a:t>°C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Měřidlo času </a:t>
            </a:r>
            <a:r>
              <a:rPr lang="cs-CZ" dirty="0" smtClean="0">
                <a:solidFill>
                  <a:srgbClr val="FF0000"/>
                </a:solidFill>
              </a:rPr>
              <a:t>hodiny, stopky</a:t>
            </a:r>
          </a:p>
          <a:p>
            <a:pPr marL="514350" indent="-514350">
              <a:buAutoNum type="arabicPeriod"/>
            </a:pPr>
            <a:r>
              <a:rPr lang="cs-CZ" dirty="0" smtClean="0"/>
              <a:t>Označení délky 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>
            <a:normAutofit fontScale="92500" lnSpcReduction="10000"/>
          </a:bodyPr>
          <a:lstStyle/>
          <a:p>
            <a:pPr marL="0" algn="just"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Tato prezentace slouží k procvičení  a opakování učiva. Žáci si zopakují fyzikální veličiny ( označení, jednotky, měřidla).</a:t>
            </a:r>
          </a:p>
          <a:p>
            <a:pPr marL="0" algn="just">
              <a:buNone/>
            </a:pPr>
            <a:r>
              <a:rPr lang="cs-CZ" sz="2400" dirty="0" smtClean="0"/>
              <a:t>Nejdříve doplní samostatně tabulku, kterou dostanou nakopírovanou. Tabulka může být využita k opakování nebo testu. Také ji lze rozstříhat a pracovat s kartičkami.</a:t>
            </a:r>
          </a:p>
          <a:p>
            <a:pPr marL="0" algn="just">
              <a:buNone/>
            </a:pPr>
            <a:r>
              <a:rPr lang="cs-CZ" sz="2400" dirty="0" smtClean="0"/>
              <a:t>Žáci si zopakují převody jednotek a kontrola proběhne na interaktivní tabuli. Zadané pojmy vysvětlují společně s učitelem. Slovní úlohy k měření dostanou nakopírované a každý žák je vyřeší sám. V závěru prezentace proběhne test. Celá prezentace proběhne na interaktivní tabuli.</a:t>
            </a:r>
          </a:p>
          <a:p>
            <a:pPr marL="0" algn="just">
              <a:buNone/>
            </a:pPr>
            <a:endParaRPr lang="cs-CZ" sz="2400" dirty="0" smtClean="0"/>
          </a:p>
          <a:p>
            <a:pPr marL="0" algn="just">
              <a:buNone/>
            </a:pPr>
            <a:endParaRPr lang="cs-CZ" sz="2400" dirty="0" smtClean="0"/>
          </a:p>
          <a:p>
            <a:pPr marL="0" algn="just">
              <a:buNone/>
            </a:pPr>
            <a:r>
              <a:rPr lang="cs-CZ" sz="2400" b="1" u="sng" dirty="0" smtClean="0"/>
              <a:t>Použitá literatura:</a:t>
            </a:r>
          </a:p>
          <a:p>
            <a:pPr marL="0" algn="just">
              <a:buNone/>
            </a:pPr>
            <a:r>
              <a:rPr lang="cs-CZ" sz="2400" dirty="0" smtClean="0"/>
              <a:t>Doc. RNDr. Růžena Kolářová, CSc.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 algn="just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80-7196-246-5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8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493</Words>
  <Application>Microsoft Office PowerPoint</Application>
  <PresentationFormat>Předvádění na obrazovce (4:3)</PresentationFormat>
  <Paragraphs>149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FYZIKÁLNÍ  VELIČINY</vt:lpstr>
      <vt:lpstr>Snímek 2</vt:lpstr>
      <vt:lpstr>Fyzikální veličiny</vt:lpstr>
      <vt:lpstr> Doplň tabulku </vt:lpstr>
      <vt:lpstr>Tabulka- veličiny</vt:lpstr>
      <vt:lpstr>Převody - opakuj</vt:lpstr>
      <vt:lpstr>Převody - řešení</vt:lpstr>
      <vt:lpstr>Vysvětli pojmy</vt:lpstr>
      <vt:lpstr>Měření - úlohy</vt:lpstr>
      <vt:lpstr>Měření- řešení</vt:lpstr>
      <vt:lpstr>Test- fyzikální veličiny</vt:lpstr>
      <vt:lpstr>Test- řešení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Fyzikální veličiny</dc:title>
  <dc:creator>Vaclav</dc:creator>
  <cp:lastModifiedBy>Vaclav</cp:lastModifiedBy>
  <cp:revision>31</cp:revision>
  <dcterms:created xsi:type="dcterms:W3CDTF">2012-07-27T17:01:30Z</dcterms:created>
  <dcterms:modified xsi:type="dcterms:W3CDTF">2012-12-01T12:18:26Z</dcterms:modified>
</cp:coreProperties>
</file>