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56" r:id="rId2"/>
    <p:sldId id="265" r:id="rId3"/>
    <p:sldId id="260" r:id="rId4"/>
    <p:sldId id="262" r:id="rId5"/>
    <p:sldId id="261" r:id="rId6"/>
    <p:sldId id="258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  </a:t>
          </a:r>
          <a:r>
            <a:rPr lang="cs-CZ" dirty="0" smtClean="0"/>
            <a:t>Základní škola Dobříč</a:t>
          </a:r>
          <a:r>
            <a:rPr lang="cs-CZ" smtClean="0"/>
            <a:t>, </a:t>
          </a:r>
          <a:br>
            <a:rPr lang="cs-CZ" smtClean="0"/>
          </a:br>
          <a:r>
            <a:rPr lang="cs-CZ" smtClean="0"/>
            <a:t>okres </a:t>
          </a:r>
          <a:r>
            <a:rPr lang="cs-CZ" dirty="0" smtClean="0"/>
            <a:t>Plzeň - sever, příspěvková organizace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</a:t>
          </a:r>
          <a:r>
            <a:rPr lang="cs-CZ" smtClean="0"/>
            <a:t>Eva Procházková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 smtClean="0"/>
            <a:t>Název: </a:t>
          </a:r>
          <a:r>
            <a:rPr lang="cs-CZ" dirty="0" smtClean="0"/>
            <a:t>VY_32_INOVACE_03_Přijímání potravy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Přijímání potravy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/>
            <a:t>Číslo projektu</a:t>
          </a:r>
          <a:r>
            <a:rPr lang="cs-CZ" smtClean="0"/>
            <a:t>: CZ.1.07/1.4.00/21.2649</a:t>
          </a:r>
          <a:endParaRPr lang="cs-CZ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  </a:t>
          </a:r>
          <a:r>
            <a:rPr lang="cs-CZ" sz="1800" kern="1200" dirty="0" smtClean="0"/>
            <a:t>Základní škola Dobříč</a:t>
          </a:r>
          <a:r>
            <a:rPr lang="cs-CZ" sz="1800" kern="1200" smtClean="0"/>
            <a:t>, </a:t>
          </a:r>
          <a:br>
            <a:rPr lang="cs-CZ" sz="1800" kern="1200" smtClean="0"/>
          </a:br>
          <a:r>
            <a:rPr lang="cs-CZ" sz="1800" kern="1200" smtClean="0"/>
            <a:t>okres </a:t>
          </a:r>
          <a:r>
            <a:rPr lang="cs-CZ" sz="1800" kern="1200" dirty="0" smtClean="0"/>
            <a:t>Plzeň - sever, příspěvková organizace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Mgr. </a:t>
          </a:r>
          <a:r>
            <a:rPr lang="cs-CZ" sz="1800" kern="1200" smtClean="0"/>
            <a:t>Eva Procházková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Název: </a:t>
          </a:r>
          <a:r>
            <a:rPr lang="cs-CZ" sz="1800" kern="1200" dirty="0" smtClean="0"/>
            <a:t>VY_32_INOVACE_03_Přijímání potravy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Přijímání potravy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/>
            <a:t>Číslo projektu</a:t>
          </a:r>
          <a:r>
            <a:rPr lang="cs-CZ" sz="1800" kern="1200" smtClean="0"/>
            <a:t>: CZ.1.07/1.4.00/21.2649</a:t>
          </a:r>
          <a:endParaRPr lang="cs-CZ" sz="1800" kern="120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90CEA8C-4BCE-4ED7-9B69-E970A9D800B4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2EAC327-D8D9-4144-9BF6-F3177C8DF0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5642141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Složí</a:t>
            </a:r>
            <a:r>
              <a:rPr lang="cs-CZ" baseline="0" dirty="0" smtClean="0"/>
              <a:t> k</a:t>
            </a:r>
            <a:r>
              <a:rPr lang="cs-CZ" dirty="0" smtClean="0"/>
              <a:t> výkladu nového učiva.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EAC327-D8D9-4144-9BF6-F3177C8DF079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0094383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Určeno pro samostatnou práci.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EAC327-D8D9-4144-9BF6-F3177C8DF079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4646726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12985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99991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85963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59324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94511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26339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18010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19038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91372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35312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70189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883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wmf"/><Relationship Id="rId13" Type="http://schemas.openxmlformats.org/officeDocument/2006/relationships/image" Target="../media/image12.wmf"/><Relationship Id="rId3" Type="http://schemas.openxmlformats.org/officeDocument/2006/relationships/image" Target="../media/image2.wmf"/><Relationship Id="rId7" Type="http://schemas.openxmlformats.org/officeDocument/2006/relationships/image" Target="../media/image6.wmf"/><Relationship Id="rId12" Type="http://schemas.openxmlformats.org/officeDocument/2006/relationships/image" Target="../media/image11.wmf"/><Relationship Id="rId2" Type="http://schemas.openxmlformats.org/officeDocument/2006/relationships/notesSlide" Target="../notesSlides/notesSlide1.xml"/><Relationship Id="rId16" Type="http://schemas.openxmlformats.org/officeDocument/2006/relationships/image" Target="../media/image15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wmf"/><Relationship Id="rId11" Type="http://schemas.openxmlformats.org/officeDocument/2006/relationships/image" Target="../media/image10.wmf"/><Relationship Id="rId5" Type="http://schemas.openxmlformats.org/officeDocument/2006/relationships/image" Target="../media/image4.wmf"/><Relationship Id="rId15" Type="http://schemas.openxmlformats.org/officeDocument/2006/relationships/image" Target="../media/image14.wmf"/><Relationship Id="rId10" Type="http://schemas.openxmlformats.org/officeDocument/2006/relationships/image" Target="../media/image9.wmf"/><Relationship Id="rId4" Type="http://schemas.openxmlformats.org/officeDocument/2006/relationships/image" Target="../media/image3.wmf"/><Relationship Id="rId9" Type="http://schemas.openxmlformats.org/officeDocument/2006/relationships/image" Target="../media/image8.wmf"/><Relationship Id="rId14" Type="http://schemas.openxmlformats.org/officeDocument/2006/relationships/image" Target="../media/image13.wmf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wmf"/><Relationship Id="rId3" Type="http://schemas.openxmlformats.org/officeDocument/2006/relationships/image" Target="../media/image17.wmf"/><Relationship Id="rId7" Type="http://schemas.openxmlformats.org/officeDocument/2006/relationships/image" Target="../media/image21.wmf"/><Relationship Id="rId12" Type="http://schemas.openxmlformats.org/officeDocument/2006/relationships/image" Target="../media/image26.wmf"/><Relationship Id="rId2" Type="http://schemas.openxmlformats.org/officeDocument/2006/relationships/image" Target="../media/image16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0.png"/><Relationship Id="rId11" Type="http://schemas.openxmlformats.org/officeDocument/2006/relationships/image" Target="../media/image25.wmf"/><Relationship Id="rId5" Type="http://schemas.openxmlformats.org/officeDocument/2006/relationships/image" Target="../media/image19.wmf"/><Relationship Id="rId10" Type="http://schemas.openxmlformats.org/officeDocument/2006/relationships/image" Target="../media/image24.jpeg"/><Relationship Id="rId4" Type="http://schemas.openxmlformats.org/officeDocument/2006/relationships/image" Target="../media/image18.png"/><Relationship Id="rId9" Type="http://schemas.openxmlformats.org/officeDocument/2006/relationships/image" Target="../media/image23.jpe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2.jpeg"/><Relationship Id="rId3" Type="http://schemas.openxmlformats.org/officeDocument/2006/relationships/image" Target="../media/image27.wmf"/><Relationship Id="rId7" Type="http://schemas.openxmlformats.org/officeDocument/2006/relationships/image" Target="../media/image3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0.wmf"/><Relationship Id="rId5" Type="http://schemas.openxmlformats.org/officeDocument/2006/relationships/image" Target="../media/image29.wmf"/><Relationship Id="rId4" Type="http://schemas.openxmlformats.org/officeDocument/2006/relationships/image" Target="../media/image28.wmf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536480970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5" name="Zástupný symbol pro obsah 2"/>
          <p:cNvSpPr>
            <a:spLocks noGrp="1"/>
          </p:cNvSpPr>
          <p:nvPr/>
        </p:nvSpPr>
        <p:spPr>
          <a:xfrm>
            <a:off x="457200" y="1166019"/>
            <a:ext cx="8229600" cy="507129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dirty="0" smtClean="0"/>
              <a:t>  </a:t>
            </a:r>
            <a:endParaRPr lang="cs-CZ" dirty="0"/>
          </a:p>
          <a:p>
            <a:endParaRPr lang="cs-CZ" dirty="0"/>
          </a:p>
        </p:txBody>
      </p:sp>
      <p:sp>
        <p:nvSpPr>
          <p:cNvPr id="6" name="Zástupný symbol pro obsah 2"/>
          <p:cNvSpPr>
            <a:spLocks noGrp="1"/>
          </p:cNvSpPr>
          <p:nvPr/>
        </p:nvSpPr>
        <p:spPr>
          <a:xfrm>
            <a:off x="611560" y="1556792"/>
            <a:ext cx="8352928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Materiál je určený pro žáky 4. ročníku, pro výuku </a:t>
            </a:r>
            <a:r>
              <a:rPr lang="cs-CZ" sz="2800" dirty="0" smtClean="0"/>
              <a:t>přírodovědy.</a:t>
            </a:r>
            <a:endParaRPr lang="cs-CZ" sz="2800" dirty="0" smtClean="0"/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Prezentace na interaktivní </a:t>
            </a:r>
            <a:r>
              <a:rPr lang="cs-CZ" sz="2800" dirty="0" smtClean="0"/>
              <a:t>tabuli.</a:t>
            </a:r>
            <a:endParaRPr lang="cs-CZ" sz="2800" dirty="0" smtClean="0"/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První část je určena pro výklad nového učiva , další část lze využít pro samostatnou práci </a:t>
            </a:r>
            <a:r>
              <a:rPr lang="cs-CZ" sz="2800" dirty="0" smtClean="0"/>
              <a:t>žáků.</a:t>
            </a:r>
            <a:endParaRPr lang="cs-CZ" sz="2800" dirty="0" smtClean="0"/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Pomůcky: interaktivní pero, fixy na interaktivní </a:t>
            </a:r>
            <a:r>
              <a:rPr lang="cs-CZ" sz="2800" dirty="0" smtClean="0"/>
              <a:t>tabuli.</a:t>
            </a:r>
            <a:endParaRPr lang="cs-CZ" sz="2800" dirty="0" smtClean="0"/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Inovace: interaktivní způsob </a:t>
            </a:r>
            <a:r>
              <a:rPr lang="cs-CZ" sz="2800" dirty="0" smtClean="0"/>
              <a:t>učení.</a:t>
            </a:r>
            <a:endParaRPr lang="cs-CZ" sz="2800" dirty="0" smtClean="0"/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Metodické pokyny: žáci kroužkují správné </a:t>
            </a:r>
            <a:r>
              <a:rPr lang="cs-CZ" sz="2800" dirty="0" smtClean="0"/>
              <a:t>odpovědi.</a:t>
            </a:r>
            <a:endParaRPr lang="cs-CZ" sz="2800" dirty="0"/>
          </a:p>
          <a:p>
            <a:endParaRPr lang="cs-CZ" sz="2800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070912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r>
              <a:rPr lang="cs-CZ" sz="4000" dirty="0" smtClean="0">
                <a:solidFill>
                  <a:schemeClr val="accent1">
                    <a:lumMod val="75000"/>
                  </a:schemeClr>
                </a:solidFill>
              </a:rPr>
              <a:t>PŘIJÍMÁNÍ POTRAVY</a:t>
            </a:r>
            <a:endParaRPr lang="cs-CZ" sz="40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60466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>
                <a:solidFill>
                  <a:srgbClr val="C00000"/>
                </a:solidFill>
              </a:rPr>
              <a:t>K nejdůležitějším součástem potravy patří :</a:t>
            </a:r>
          </a:p>
          <a:p>
            <a:pPr marL="0" indent="0">
              <a:buNone/>
            </a:pP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83568" y="2420888"/>
            <a:ext cx="157145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Wingdings" pitchFamily="2" charset="2"/>
              <a:buChar char="Ø"/>
            </a:pPr>
            <a:r>
              <a:rPr lang="cs-CZ" sz="2400" dirty="0" smtClean="0">
                <a:solidFill>
                  <a:schemeClr val="accent3">
                    <a:lumMod val="75000"/>
                  </a:schemeClr>
                </a:solidFill>
              </a:rPr>
              <a:t>bílkoviny</a:t>
            </a:r>
            <a:endParaRPr lang="cs-CZ" sz="2400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83895" y="2980681"/>
            <a:ext cx="115275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Wingdings" pitchFamily="2" charset="2"/>
              <a:buChar char="Ø"/>
            </a:pPr>
            <a:r>
              <a:rPr lang="cs-CZ" sz="2400" dirty="0" smtClean="0">
                <a:solidFill>
                  <a:schemeClr val="accent3">
                    <a:lumMod val="75000"/>
                  </a:schemeClr>
                </a:solidFill>
              </a:rPr>
              <a:t>cukry</a:t>
            </a:r>
            <a:endParaRPr lang="cs-CZ" sz="2400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85677" y="3532366"/>
            <a:ext cx="101662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Wingdings" pitchFamily="2" charset="2"/>
              <a:buChar char="Ø"/>
            </a:pPr>
            <a:r>
              <a:rPr lang="cs-CZ" sz="2400" dirty="0" smtClean="0">
                <a:solidFill>
                  <a:schemeClr val="accent3">
                    <a:lumMod val="75000"/>
                  </a:schemeClr>
                </a:solidFill>
              </a:rPr>
              <a:t>tuky</a:t>
            </a:r>
            <a:endParaRPr lang="cs-CZ" sz="2400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713255" y="4149161"/>
            <a:ext cx="154093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Wingdings" pitchFamily="2" charset="2"/>
              <a:buChar char="Ø"/>
            </a:pPr>
            <a:r>
              <a:rPr lang="cs-CZ" sz="2400" dirty="0" smtClean="0">
                <a:solidFill>
                  <a:schemeClr val="accent3">
                    <a:lumMod val="75000"/>
                  </a:schemeClr>
                </a:solidFill>
              </a:rPr>
              <a:t>vitamíny</a:t>
            </a:r>
            <a:endParaRPr lang="cs-CZ" sz="2400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85677" y="4728111"/>
            <a:ext cx="232191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Wingdings" pitchFamily="2" charset="2"/>
              <a:buChar char="Ø"/>
            </a:pPr>
            <a:r>
              <a:rPr lang="cs-CZ" sz="2400" dirty="0">
                <a:solidFill>
                  <a:schemeClr val="accent3">
                    <a:lumMod val="75000"/>
                  </a:schemeClr>
                </a:solidFill>
              </a:rPr>
              <a:t>m</a:t>
            </a:r>
            <a:r>
              <a:rPr lang="cs-CZ" sz="2400" dirty="0" smtClean="0">
                <a:solidFill>
                  <a:schemeClr val="accent3">
                    <a:lumMod val="75000"/>
                  </a:schemeClr>
                </a:solidFill>
              </a:rPr>
              <a:t>inerální látky</a:t>
            </a:r>
            <a:endParaRPr lang="cs-CZ" sz="2400" dirty="0" smtClean="0"/>
          </a:p>
        </p:txBody>
      </p:sp>
      <p:sp>
        <p:nvSpPr>
          <p:cNvPr id="9" name="TextovéPole 8"/>
          <p:cNvSpPr txBox="1"/>
          <p:nvPr/>
        </p:nvSpPr>
        <p:spPr>
          <a:xfrm>
            <a:off x="729477" y="5363924"/>
            <a:ext cx="149823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Wingdings" pitchFamily="2" charset="2"/>
              <a:buChar char="Ø"/>
            </a:pPr>
            <a:r>
              <a:rPr lang="cs-CZ" sz="2400" dirty="0" smtClean="0">
                <a:solidFill>
                  <a:schemeClr val="accent3">
                    <a:lumMod val="75000"/>
                  </a:schemeClr>
                </a:solidFill>
              </a:rPr>
              <a:t>vlákniny</a:t>
            </a:r>
            <a:endParaRPr lang="cs-CZ" sz="2400" dirty="0">
              <a:solidFill>
                <a:schemeClr val="accent3">
                  <a:lumMod val="75000"/>
                </a:schemeClr>
              </a:solidFill>
            </a:endParaRPr>
          </a:p>
        </p:txBody>
      </p:sp>
      <p:pic>
        <p:nvPicPr>
          <p:cNvPr id="1027" name="Picture 3" descr="C:\Users\ProchazkovaE\AppData\Local\Microsoft\Windows\Temporary Internet Files\Content.IE5\OJV14C8I\MC90041296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2309433"/>
            <a:ext cx="1064621" cy="5922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ProchazkovaE\AppData\Local\Microsoft\Windows\Temporary Internet Files\Content.IE5\MMHF5AC4\MC90041189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63889" y="2226881"/>
            <a:ext cx="898520" cy="7367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ProchazkovaE\AppData\Local\Microsoft\Windows\Temporary Internet Files\Content.IE5\R6TMH8UR\MC90008993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61848" y="2355504"/>
            <a:ext cx="1033793" cy="7661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ProchazkovaE\AppData\Local\Microsoft\Windows\Temporary Internet Files\Content.IE5\VA2H4KKW\MC900335795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1" y="2322951"/>
            <a:ext cx="663823" cy="6406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7" name="Picture 13" descr="C:\Users\ProchazkovaE\AppData\Local\Microsoft\Windows\Temporary Internet Files\Content.IE5\R6TMH8UR\MC900250818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51562" y="3665902"/>
            <a:ext cx="753532" cy="667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C:\Users\ProchazkovaE\AppData\Local\Microsoft\Windows\Temporary Internet Files\Content.IE5\VA2H4KKW\MC900358671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32777" y="5264657"/>
            <a:ext cx="847334" cy="11215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9" name="Picture 15" descr="C:\Users\ProchazkovaE\AppData\Local\Microsoft\Windows\Temporary Internet Files\Content.IE5\R6TMH8UR\MC900215141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06634" y="5624394"/>
            <a:ext cx="911721" cy="7221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0" name="Picture 16" descr="C:\Users\ProchazkovaE\AppData\Local\Microsoft\Windows\Temporary Internet Files\Content.IE5\VA2H4KKW\MC900112422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24431" y="5773405"/>
            <a:ext cx="916035" cy="6128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1" name="Picture 17" descr="C:\Users\ProchazkovaE\AppData\Local\Microsoft\Windows\Temporary Internet Files\Content.IE5\JDMGALS6\MC900215361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46467" y="4977242"/>
            <a:ext cx="917253" cy="8029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2" name="Picture 18" descr="C:\Users\ProchazkovaE\AppData\Local\Microsoft\Windows\Temporary Internet Files\Content.IE5\O5OWQL3P\MC900215367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43935" y="4676957"/>
            <a:ext cx="1175423" cy="9641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3" name="Picture 19" descr="C:\Users\ProchazkovaE\AppData\Local\Microsoft\Windows\Temporary Internet Files\Content.IE5\O5OWQL3P\MC900191681[1].wmf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48864" y="3999864"/>
            <a:ext cx="1043721" cy="9506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4" name="Picture 20" descr="C:\Users\ProchazkovaE\AppData\Local\Microsoft\Windows\Temporary Internet Files\Content.IE5\VA2H4KKW\MC900215145[1].wmf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15652" y="4752882"/>
            <a:ext cx="1238061" cy="10426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6" name="Picture 22" descr="C:\Users\ProchazkovaE\AppData\Local\Microsoft\Windows\Temporary Internet Files\Content.IE5\O5OWQL3P\MC900334782[1].wmf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1" y="3706561"/>
            <a:ext cx="1053616" cy="9703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7" name="Picture 23" descr="C:\Users\ProchazkovaE\AppData\Local\Microsoft\Windows\Temporary Internet Files\Content.IE5\O5OWQL3P\MC900353876[1].wmf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17026" y="3450096"/>
            <a:ext cx="1397251" cy="15058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817322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10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10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10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10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10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10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9" dur="500" fill="hold"/>
                                        <p:tgtEl>
                                          <p:spTgt spid="10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0" dur="500" fill="hold"/>
                                        <p:tgtEl>
                                          <p:spTgt spid="10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5" dur="500" fill="hold"/>
                                        <p:tgtEl>
                                          <p:spTgt spid="10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6" dur="500" fill="hold"/>
                                        <p:tgtEl>
                                          <p:spTgt spid="10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1" dur="500" fill="hold"/>
                                        <p:tgtEl>
                                          <p:spTgt spid="10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2" dur="500" fill="hold"/>
                                        <p:tgtEl>
                                          <p:spTgt spid="10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7" dur="500" fill="hold"/>
                                        <p:tgtEl>
                                          <p:spTgt spid="10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8" dur="500" fill="hold"/>
                                        <p:tgtEl>
                                          <p:spTgt spid="10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3" dur="500" fill="hold"/>
                                        <p:tgtEl>
                                          <p:spTgt spid="10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4" dur="500" fill="hold"/>
                                        <p:tgtEl>
                                          <p:spTgt spid="10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9" dur="500" fill="hold"/>
                                        <p:tgtEl>
                                          <p:spTgt spid="10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0" dur="500" fill="hold"/>
                                        <p:tgtEl>
                                          <p:spTgt spid="10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1" fill="hold">
                      <p:stCondLst>
                        <p:cond delay="indefinite"/>
                      </p:stCondLst>
                      <p:childTnLst>
                        <p:par>
                          <p:cTn id="122" fill="hold">
                            <p:stCondLst>
                              <p:cond delay="0"/>
                            </p:stCondLst>
                            <p:childTnLst>
                              <p:par>
                                <p:cTn id="1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5" dur="500" fill="hold"/>
                                        <p:tgtEl>
                                          <p:spTgt spid="10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6" dur="500" fill="hold"/>
                                        <p:tgtEl>
                                          <p:spTgt spid="10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/>
      <p:bldP spid="4" grpId="0"/>
      <p:bldP spid="5" grpId="0"/>
      <p:bldP spid="6" grpId="0"/>
      <p:bldP spid="7" grpId="0"/>
      <p:bldP spid="8" grpId="0"/>
      <p:bldP spid="9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Obdélník 23"/>
          <p:cNvSpPr/>
          <p:nvPr/>
        </p:nvSpPr>
        <p:spPr>
          <a:xfrm>
            <a:off x="5215235" y="4987023"/>
            <a:ext cx="3441646" cy="1767553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cv</a:t>
            </a:r>
            <a:endParaRPr lang="cs-CZ" dirty="0"/>
          </a:p>
        </p:txBody>
      </p:sp>
      <p:sp>
        <p:nvSpPr>
          <p:cNvPr id="23" name="Obdélník 22"/>
          <p:cNvSpPr/>
          <p:nvPr/>
        </p:nvSpPr>
        <p:spPr>
          <a:xfrm>
            <a:off x="5215235" y="3179505"/>
            <a:ext cx="3441646" cy="1767553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cv</a:t>
            </a:r>
            <a:endParaRPr lang="cs-CZ" dirty="0"/>
          </a:p>
        </p:txBody>
      </p:sp>
      <p:sp>
        <p:nvSpPr>
          <p:cNvPr id="22" name="Obdélník 21"/>
          <p:cNvSpPr/>
          <p:nvPr/>
        </p:nvSpPr>
        <p:spPr>
          <a:xfrm>
            <a:off x="5188014" y="1378814"/>
            <a:ext cx="3441646" cy="1767553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cv</a:t>
            </a:r>
            <a:endParaRPr lang="cs-CZ" dirty="0"/>
          </a:p>
        </p:txBody>
      </p:sp>
      <p:sp>
        <p:nvSpPr>
          <p:cNvPr id="21" name="Obdélník 20"/>
          <p:cNvSpPr/>
          <p:nvPr/>
        </p:nvSpPr>
        <p:spPr>
          <a:xfrm>
            <a:off x="482282" y="4987024"/>
            <a:ext cx="3441646" cy="1767553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cv</a:t>
            </a:r>
            <a:endParaRPr lang="cs-CZ" dirty="0"/>
          </a:p>
        </p:txBody>
      </p:sp>
      <p:sp>
        <p:nvSpPr>
          <p:cNvPr id="20" name="Obdélník 19"/>
          <p:cNvSpPr/>
          <p:nvPr/>
        </p:nvSpPr>
        <p:spPr>
          <a:xfrm>
            <a:off x="482282" y="3179373"/>
            <a:ext cx="3441646" cy="1767553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cv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482282" y="1378814"/>
            <a:ext cx="3441646" cy="1767553"/>
          </a:xfrm>
          <a:prstGeom prst="rect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cv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199" y="274638"/>
            <a:ext cx="8172461" cy="1143000"/>
          </a:xfrm>
          <a:solidFill>
            <a:schemeClr val="accent6">
              <a:lumMod val="60000"/>
              <a:lumOff val="40000"/>
            </a:schemeClr>
          </a:solidFill>
          <a:ln w="19050">
            <a:solidFill>
              <a:schemeClr val="tx1"/>
            </a:solidFill>
          </a:ln>
        </p:spPr>
        <p:txBody>
          <a:bodyPr>
            <a:noAutofit/>
          </a:bodyPr>
          <a:lstStyle/>
          <a:p>
            <a:r>
              <a:rPr lang="cs-CZ" sz="3200" dirty="0" smtClean="0"/>
              <a:t>Z dané dvojice potravin zakroužkuj tu,</a:t>
            </a:r>
            <a:br>
              <a:rPr lang="cs-CZ" sz="3200" dirty="0" smtClean="0"/>
            </a:br>
            <a:r>
              <a:rPr lang="cs-CZ" sz="3200" dirty="0" smtClean="0"/>
              <a:t>o které si myslíš, že je k jídlu </a:t>
            </a:r>
            <a:r>
              <a:rPr lang="cs-CZ" sz="3200" dirty="0" smtClean="0"/>
              <a:t>vhodnější.</a:t>
            </a:r>
            <a:endParaRPr lang="cs-CZ" sz="3200" dirty="0"/>
          </a:p>
        </p:txBody>
      </p:sp>
      <p:pic>
        <p:nvPicPr>
          <p:cNvPr id="1026" name="Picture 2" descr="C:\Users\ProchazkovaE\AppData\Local\Microsoft\Windows\Temporary Internet Files\Content.IE5\MMHF5AC4\MC90023422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0937" y="1594123"/>
            <a:ext cx="1512168" cy="12889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ProchazkovaE\AppData\Local\Microsoft\Windows\Temporary Internet Files\Content.IE5\R6TMH8UR\MC90001296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1593704"/>
            <a:ext cx="1194660" cy="12151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ProchazkovaE\AppData\Local\Microsoft\Windows\Temporary Internet Files\Content.IE5\OJV14C8I\MC900441708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1618175"/>
            <a:ext cx="1227584" cy="12275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ProchazkovaE\AppData\Local\Microsoft\Windows\Temporary Internet Files\Content.IE5\TN3PGN12\MC90019932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83493" y="1556793"/>
            <a:ext cx="1201763" cy="16449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ProchazkovaE\AppData\Local\Microsoft\Windows\Temporary Internet Files\Content.IE5\OJV14C8I\MC900441776[1]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94859" y="3697958"/>
            <a:ext cx="1099193" cy="10991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ProchazkovaE\AppData\Local\Microsoft\Windows\Temporary Internet Files\Content.IE5\TLWFA20Q\MC900413024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5105" y="3697958"/>
            <a:ext cx="1852639" cy="8977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ProchazkovaE\AppData\Local\Microsoft\Windows\Temporary Internet Files\Content.IE5\MMHF5AC4\MC900234247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83493" y="3540529"/>
            <a:ext cx="1280315" cy="11141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ProchazkovaE\AppData\Local\Microsoft\Windows\Temporary Internet Files\Content.IE5\VA2H4KKW\MP900434151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51882" y="3544523"/>
            <a:ext cx="1584176" cy="1054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C:\Users\ProchazkovaE\AppData\Local\Microsoft\Windows\Temporary Internet Files\Content.IE5\OJV14C8I\MP900422953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9731" y="5285728"/>
            <a:ext cx="1986748" cy="13689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9" name="Picture 15" descr="C:\Users\ProchazkovaE\AppData\Local\Microsoft\Windows\Temporary Internet Files\Content.IE5\MMHF5AC4\MC900412964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75476" y="5086878"/>
            <a:ext cx="1593411" cy="15678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0" name="Picture 16" descr="C:\Users\ProchazkovaE\AppData\Local\Microsoft\Windows\Temporary Internet Files\Content.IE5\OJV14C8I\MC900084682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15910" y="5640228"/>
            <a:ext cx="2015483" cy="9061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260807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10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5" dur="5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8" dur="5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3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6" dur="500"/>
                                        <p:tgtEl>
                                          <p:spTgt spid="10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9" dur="500"/>
                                        <p:tgtEl>
                                          <p:spTgt spid="10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4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7" dur="500"/>
                                        <p:tgtEl>
                                          <p:spTgt spid="10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0" dur="500"/>
                                        <p:tgtEl>
                                          <p:spTgt spid="10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" grpId="0" animBg="1"/>
      <p:bldP spid="23" grpId="0" animBg="1"/>
      <p:bldP spid="22" grpId="0" animBg="1"/>
      <p:bldP spid="21" grpId="0" animBg="1"/>
      <p:bldP spid="20" grpId="0" animBg="1"/>
      <p:bldP spid="4" grpId="0" animBg="1"/>
      <p:bldP spid="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B050"/>
                </a:solidFill>
              </a:rPr>
              <a:t>Samostatná práce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914400" lvl="1" indent="-514350">
              <a:buFont typeface="+mj-lt"/>
              <a:buAutoNum type="arabicPeriod"/>
            </a:pPr>
            <a:r>
              <a:rPr lang="cs-CZ" sz="2000" dirty="0" smtClean="0">
                <a:solidFill>
                  <a:schemeClr val="bg2">
                    <a:lumMod val="10000"/>
                  </a:schemeClr>
                </a:solidFill>
              </a:rPr>
              <a:t>Zkus vysvětlit, jak se </a:t>
            </a:r>
            <a:r>
              <a:rPr lang="cs-CZ" sz="2000" i="1" u="sng" dirty="0" smtClean="0">
                <a:solidFill>
                  <a:schemeClr val="bg2">
                    <a:lumMod val="10000"/>
                  </a:schemeClr>
                </a:solidFill>
              </a:rPr>
              <a:t>živí</a:t>
            </a:r>
            <a:r>
              <a:rPr lang="cs-CZ" sz="2000" dirty="0" smtClean="0">
                <a:solidFill>
                  <a:schemeClr val="bg2">
                    <a:lumMod val="10000"/>
                  </a:schemeClr>
                </a:solidFill>
              </a:rPr>
              <a:t> rostliny?</a:t>
            </a:r>
          </a:p>
          <a:p>
            <a:pPr marL="914400" lvl="1" indent="-514350">
              <a:buFont typeface="+mj-lt"/>
              <a:buAutoNum type="arabicPeriod"/>
            </a:pPr>
            <a:r>
              <a:rPr lang="cs-CZ" sz="2000" dirty="0" smtClean="0">
                <a:solidFill>
                  <a:schemeClr val="bg2">
                    <a:lumMod val="10000"/>
                  </a:schemeClr>
                </a:solidFill>
              </a:rPr>
              <a:t>Jaký je rozdíl mezi potravou domácích zvířat a volně žijících zvířat?</a:t>
            </a:r>
          </a:p>
          <a:p>
            <a:pPr marL="914400" lvl="1" indent="-514350">
              <a:buFont typeface="+mj-lt"/>
              <a:buAutoNum type="arabicPeriod"/>
            </a:pPr>
            <a:r>
              <a:rPr lang="cs-CZ" sz="2000" dirty="0" smtClean="0">
                <a:solidFill>
                  <a:schemeClr val="bg2">
                    <a:lumMod val="10000"/>
                  </a:schemeClr>
                </a:solidFill>
              </a:rPr>
              <a:t>Co to znamená, že náš jídelníček má být </a:t>
            </a:r>
            <a:r>
              <a:rPr lang="cs-CZ" sz="2000" i="1" u="sng" dirty="0" smtClean="0">
                <a:solidFill>
                  <a:schemeClr val="bg2">
                    <a:lumMod val="10000"/>
                  </a:schemeClr>
                </a:solidFill>
              </a:rPr>
              <a:t>pestrý</a:t>
            </a:r>
            <a:r>
              <a:rPr lang="cs-CZ" sz="2000" dirty="0" smtClean="0">
                <a:solidFill>
                  <a:schemeClr val="bg2">
                    <a:lumMod val="10000"/>
                  </a:schemeClr>
                </a:solidFill>
              </a:rPr>
              <a:t>?</a:t>
            </a:r>
          </a:p>
          <a:p>
            <a:pPr marL="914400" lvl="1" indent="-514350">
              <a:buFont typeface="+mj-lt"/>
              <a:buAutoNum type="arabicPeriod"/>
            </a:pPr>
            <a:r>
              <a:rPr lang="cs-CZ" sz="2000" dirty="0" smtClean="0">
                <a:solidFill>
                  <a:schemeClr val="bg2">
                    <a:lumMod val="10000"/>
                  </a:schemeClr>
                </a:solidFill>
              </a:rPr>
              <a:t>Dokážeš vysvětlit slovo </a:t>
            </a:r>
            <a:r>
              <a:rPr lang="cs-CZ" sz="2000" i="1" u="sng" dirty="0" smtClean="0">
                <a:solidFill>
                  <a:schemeClr val="bg2">
                    <a:lumMod val="10000"/>
                  </a:schemeClr>
                </a:solidFill>
              </a:rPr>
              <a:t>vegetarián</a:t>
            </a:r>
            <a:r>
              <a:rPr lang="cs-CZ" sz="2000" dirty="0" smtClean="0">
                <a:solidFill>
                  <a:schemeClr val="bg2">
                    <a:lumMod val="10000"/>
                  </a:schemeClr>
                </a:solidFill>
              </a:rPr>
              <a:t>?</a:t>
            </a:r>
          </a:p>
          <a:p>
            <a:pPr marL="914400" lvl="1" indent="-514350">
              <a:buFont typeface="+mj-lt"/>
              <a:buAutoNum type="arabicPeriod"/>
            </a:pPr>
            <a:r>
              <a:rPr lang="cs-CZ" sz="2000" dirty="0" smtClean="0">
                <a:solidFill>
                  <a:schemeClr val="bg2">
                    <a:lumMod val="10000"/>
                  </a:schemeClr>
                </a:solidFill>
              </a:rPr>
              <a:t>Jak rozumíš slovům </a:t>
            </a:r>
            <a:r>
              <a:rPr lang="cs-CZ" sz="2000" i="1" u="sng" dirty="0" smtClean="0">
                <a:solidFill>
                  <a:schemeClr val="bg2">
                    <a:lumMod val="10000"/>
                  </a:schemeClr>
                </a:solidFill>
              </a:rPr>
              <a:t>masožravec</a:t>
            </a:r>
            <a:r>
              <a:rPr lang="cs-CZ" sz="2000" dirty="0" smtClean="0">
                <a:solidFill>
                  <a:schemeClr val="bg2">
                    <a:lumMod val="10000"/>
                  </a:schemeClr>
                </a:solidFill>
              </a:rPr>
              <a:t>, </a:t>
            </a:r>
            <a:r>
              <a:rPr lang="cs-CZ" sz="2000" i="1" u="sng" dirty="0" smtClean="0">
                <a:solidFill>
                  <a:schemeClr val="bg2">
                    <a:lumMod val="10000"/>
                  </a:schemeClr>
                </a:solidFill>
              </a:rPr>
              <a:t>býložravec</a:t>
            </a:r>
            <a:r>
              <a:rPr lang="cs-CZ" sz="2000" dirty="0" smtClean="0">
                <a:solidFill>
                  <a:schemeClr val="bg2">
                    <a:lumMod val="10000"/>
                  </a:schemeClr>
                </a:solidFill>
              </a:rPr>
              <a:t> a </a:t>
            </a:r>
            <a:r>
              <a:rPr lang="cs-CZ" sz="2000" i="1" u="sng" dirty="0" smtClean="0">
                <a:solidFill>
                  <a:schemeClr val="bg2">
                    <a:lumMod val="10000"/>
                  </a:schemeClr>
                </a:solidFill>
              </a:rPr>
              <a:t>všežravec</a:t>
            </a:r>
            <a:r>
              <a:rPr lang="cs-CZ" sz="2000" dirty="0" smtClean="0">
                <a:solidFill>
                  <a:schemeClr val="bg2">
                    <a:lumMod val="10000"/>
                  </a:schemeClr>
                </a:solidFill>
              </a:rPr>
              <a:t>? </a:t>
            </a:r>
          </a:p>
          <a:p>
            <a:pPr marL="914400" lvl="1" indent="-514350">
              <a:buFont typeface="+mj-lt"/>
              <a:buAutoNum type="arabicPeriod"/>
            </a:pPr>
            <a:r>
              <a:rPr lang="cs-CZ" sz="2000" dirty="0" smtClean="0">
                <a:solidFill>
                  <a:schemeClr val="bg2">
                    <a:lumMod val="10000"/>
                  </a:schemeClr>
                </a:solidFill>
              </a:rPr>
              <a:t>Z potravin na obrázcích vypiš potraviny nevhodné pro správnou životosprávu.</a:t>
            </a:r>
            <a:endParaRPr lang="cs-CZ" sz="2000" dirty="0">
              <a:solidFill>
                <a:schemeClr val="bg2">
                  <a:lumMod val="10000"/>
                </a:schemeClr>
              </a:solidFill>
            </a:endParaRPr>
          </a:p>
        </p:txBody>
      </p:sp>
      <p:pic>
        <p:nvPicPr>
          <p:cNvPr id="2050" name="Picture 2" descr="C:\Users\ProchazkovaE\AppData\Local\Microsoft\Windows\Temporary Internet Files\Content.IE5\VA2H4KKW\MC90023335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4581128"/>
            <a:ext cx="1368152" cy="11777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ProchazkovaE\AppData\Local\Microsoft\Windows\Temporary Internet Files\Content.IE5\VA2H4KKW\MC90023310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81883" y="4565295"/>
            <a:ext cx="1409323" cy="11935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Users\ProchazkovaE\AppData\Local\Microsoft\Windows\Temporary Internet Files\Content.IE5\JDMGALS6\MC90041243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02111" y="4573513"/>
            <a:ext cx="1611936" cy="13635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0" name="Picture 12" descr="C:\Users\ProchazkovaE\AppData\Local\Microsoft\Windows\Temporary Internet Files\Content.IE5\O5OWQL3P\MC900358675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54898" y="4692845"/>
            <a:ext cx="947325" cy="12056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2" name="Picture 14" descr="C:\Users\ProchazkovaE\AppData\Local\Microsoft\Windows\Temporary Internet Files\Content.IE5\O5OWQL3P\MC900434769[1].p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62043" y="4742433"/>
            <a:ext cx="1305163" cy="13051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3" name="Picture 15" descr="C:\Users\ProchazkovaE\AppData\Local\Microsoft\Windows\Temporary Internet Files\Content.IE5\R6TMH8UR\MP900321110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91819" y="4783412"/>
            <a:ext cx="764488" cy="10717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236660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20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0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20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0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20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20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20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20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http://microsoft.com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62180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208</TotalTime>
  <Words>190</Words>
  <Application>Microsoft Office PowerPoint</Application>
  <PresentationFormat>Předvádění na obrazovce (4:3)</PresentationFormat>
  <Paragraphs>41</Paragraphs>
  <Slides>6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Anotace</vt:lpstr>
      <vt:lpstr>PŘIJÍMÁNÍ POTRAVY</vt:lpstr>
      <vt:lpstr>Z dané dvojice potravin zakroužkuj tu, o které si myslíš, že je k jídlu vhodnější.</vt:lpstr>
      <vt:lpstr>Samostatná práce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Martin Králík</cp:lastModifiedBy>
  <cp:revision>38</cp:revision>
  <dcterms:created xsi:type="dcterms:W3CDTF">2011-08-21T15:31:45Z</dcterms:created>
  <dcterms:modified xsi:type="dcterms:W3CDTF">2012-03-09T18:57:15Z</dcterms:modified>
</cp:coreProperties>
</file>