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4" r:id="rId6"/>
    <p:sldId id="263" r:id="rId7"/>
    <p:sldId id="265" r:id="rId8"/>
    <p:sldId id="266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 autoAdjust="0"/>
    <p:restoredTop sz="94590" autoAdjust="0"/>
  </p:normalViewPr>
  <p:slideViewPr>
    <p:cSldViewPr>
      <p:cViewPr>
        <p:scale>
          <a:sx n="107" d="100"/>
          <a:sy n="107" d="100"/>
        </p:scale>
        <p:origin x="-84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27CF86-7A6B-4215-8019-BD997AAE9A5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A2BE51-B99B-4920-89DB-4A4A24CD7A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2825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85800" y="1143000"/>
            <a:ext cx="7772400" cy="4572000"/>
            <a:chOff x="1371600" y="1143000"/>
            <a:chExt cx="7772400" cy="5715000"/>
          </a:xfrm>
          <a:effectLst>
            <a:reflection blurRad="6350" stA="50000" endA="300" endPos="15500" dist="50800" dir="5400000" sy="-100000" algn="bl" rotWithShape="0"/>
          </a:effectLst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676401"/>
            <a:ext cx="6400800" cy="192405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8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9737"/>
            <a:ext cx="6400800" cy="1522862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 algn="ctr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  <a:defRPr sz="20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2286000" y="3794763"/>
            <a:ext cx="45720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1"/>
          <p:cNvGrpSpPr/>
          <p:nvPr/>
        </p:nvGrpSpPr>
        <p:grpSpPr>
          <a:xfrm>
            <a:off x="0" y="1143000"/>
            <a:ext cx="7772400" cy="2743200"/>
            <a:chOff x="0" y="1143000"/>
            <a:chExt cx="7772400" cy="2743200"/>
          </a:xfrm>
        </p:grpSpPr>
        <p:sp>
          <p:nvSpPr>
            <p:cNvPr id="9" name="Rectangle 8"/>
            <p:cNvSpPr/>
            <p:nvPr/>
          </p:nvSpPr>
          <p:spPr>
            <a:xfrm>
              <a:off x="0" y="1143000"/>
              <a:ext cx="7772400" cy="2743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371600"/>
              <a:ext cx="7543800" cy="2286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1600200"/>
              <a:ext cx="7315200" cy="1828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600200"/>
            <a:ext cx="6858000" cy="114300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 cap="none" baseline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2756848"/>
            <a:ext cx="6858000" cy="640080"/>
          </a:xfrm>
        </p:spPr>
        <p:txBody>
          <a:bodyPr vert="horz" lIns="91440" tIns="45720" rIns="91440" bIns="45720" rtlCol="0" anchor="t" anchorCtr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>
            <a:lvl1pPr marL="0" indent="0">
              <a:buNone/>
              <a:defRPr sz="1600" b="0" kern="120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53000" y="6574536"/>
            <a:ext cx="2133600" cy="274320"/>
          </a:xfrm>
        </p:spPr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8240" y="6574536"/>
            <a:ext cx="365760" cy="274320"/>
          </a:xfrm>
        </p:spPr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7400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536" y="1828800"/>
            <a:ext cx="3108960" cy="454470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46288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46288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92103" y="1825934"/>
            <a:ext cx="3108960" cy="639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92103" y="2667000"/>
            <a:ext cx="3108960" cy="372015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10800000">
            <a:off x="2071048" y="2548267"/>
            <a:ext cx="6400800" cy="1588"/>
          </a:xfrm>
          <a:prstGeom prst="line">
            <a:avLst/>
          </a:prstGeom>
          <a:ln w="28575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1"/>
          <p:cNvGrpSpPr/>
          <p:nvPr/>
        </p:nvGrpSpPr>
        <p:grpSpPr>
          <a:xfrm>
            <a:off x="0" y="0"/>
            <a:ext cx="9144000" cy="6400800"/>
            <a:chOff x="0" y="457200"/>
            <a:chExt cx="9144000" cy="64008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1" name="Rectangle 10"/>
            <p:cNvSpPr/>
            <p:nvPr/>
          </p:nvSpPr>
          <p:spPr>
            <a:xfrm>
              <a:off x="0" y="457200"/>
              <a:ext cx="9144000" cy="6400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8600" y="685800"/>
              <a:ext cx="8686800" cy="61722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57200" y="914400"/>
              <a:ext cx="8229600" cy="5943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858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9144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430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867400" y="6574536"/>
            <a:ext cx="2133600" cy="274320"/>
          </a:xfrm>
        </p:spPr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430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9" name="Rectangle 8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828800"/>
            <a:ext cx="4926013" cy="4343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3600"/>
            <a:ext cx="1371600" cy="38862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 rot="5400000">
            <a:off x="3268981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4" name="Straight Connector 13"/>
          <p:cNvCxnSpPr/>
          <p:nvPr/>
        </p:nvCxnSpPr>
        <p:spPr>
          <a:xfrm rot="10800000">
            <a:off x="1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94678"/>
            <a:ext cx="7315200" cy="778778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5400000">
            <a:off x="3268980" y="-3268981"/>
            <a:ext cx="777240" cy="7315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rot="10800000">
            <a:off x="0" y="789296"/>
            <a:ext cx="73152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13"/>
          <p:cNvGrpSpPr/>
          <p:nvPr/>
        </p:nvGrpSpPr>
        <p:grpSpPr>
          <a:xfrm>
            <a:off x="1371600" y="1143000"/>
            <a:ext cx="7772400" cy="5257800"/>
            <a:chOff x="1371600" y="1143000"/>
            <a:chExt cx="7772400" cy="5715000"/>
          </a:xfrm>
          <a:effectLst>
            <a:reflection blurRad="6350" stA="50000" endA="300" endPos="6000" dist="50800" dir="5400000" sy="-100000" algn="bl" rotWithShape="0"/>
          </a:effectLst>
        </p:grpSpPr>
        <p:sp>
          <p:nvSpPr>
            <p:cNvPr id="15" name="Rectangle 14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"/>
            <a:ext cx="7315200" cy="77724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114300">
                    <a:srgbClr val="F1F1F1"/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75304" y="1828800"/>
            <a:ext cx="4928616" cy="4562856"/>
          </a:xfrm>
          <a:effectLst>
            <a:reflection blurRad="6350" stA="50000" endA="300" endPos="6000" dist="50800" dir="5400000" sy="-100000" algn="bl" rotWithShape="0"/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2130552"/>
            <a:ext cx="1371600" cy="3886200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57150" prstMaterial="metal">
              <a:bevelT w="25400" h="12700" prst="softRound"/>
            </a:sp3d>
          </a:bodyPr>
          <a:lstStyle>
            <a:lvl1pPr marL="0" indent="0">
              <a:buNone/>
              <a:defRPr sz="1400" b="0" kern="12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Clr>
                <a:schemeClr val="bg1">
                  <a:lumMod val="65000"/>
                </a:schemeClr>
              </a:buClr>
              <a:buSzPct val="80000"/>
              <a:buFont typeface="Wingdings 2" pitchFamily="18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1143000"/>
            <a:ext cx="7772400" cy="5715000"/>
            <a:chOff x="1371600" y="1143000"/>
            <a:chExt cx="7772400" cy="5715000"/>
          </a:xfrm>
        </p:grpSpPr>
        <p:sp>
          <p:nvSpPr>
            <p:cNvPr id="8" name="Rectangle 7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828801"/>
            <a:ext cx="6553200" cy="454470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81600" y="6574536"/>
            <a:ext cx="2133600" cy="274320"/>
          </a:xfrm>
        </p:spPr>
        <p:txBody>
          <a:bodyPr/>
          <a:lstStyle/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74536"/>
            <a:ext cx="2895600" cy="27432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 flipV="1">
            <a:off x="836676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4940146" y="3428206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409296" y="152400"/>
            <a:ext cx="734704" cy="5851525"/>
          </a:xfrm>
        </p:spPr>
        <p:txBody>
          <a:bodyPr vert="eaVert"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1371600" y="1143000"/>
            <a:ext cx="7772400" cy="5715000"/>
            <a:chOff x="1371600" y="1143000"/>
            <a:chExt cx="7772400" cy="5715000"/>
          </a:xfrm>
        </p:grpSpPr>
        <p:sp>
          <p:nvSpPr>
            <p:cNvPr id="11" name="Rectangle 10"/>
            <p:cNvSpPr/>
            <p:nvPr/>
          </p:nvSpPr>
          <p:spPr>
            <a:xfrm>
              <a:off x="1371600" y="1143000"/>
              <a:ext cx="7772400" cy="57150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600200" y="1371600"/>
              <a:ext cx="7315200" cy="54864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828800" y="1600200"/>
              <a:ext cx="6858000" cy="52578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0" y="0"/>
            <a:ext cx="777240" cy="6858000"/>
          </a:xfrm>
          <a:prstGeom prst="rect">
            <a:avLst/>
          </a:pr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1828800"/>
            <a:ext cx="6400800" cy="45447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balanced" dir="t">
                <a:rot lat="0" lon="0" rev="4200000"/>
              </a:lightRig>
            </a:scene3d>
            <a:sp3d extrusionH="31750" prstMaterial="metal">
              <a:bevelT w="25400" h="12700" prst="softRound"/>
            </a:sp3d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78240" y="6574536"/>
            <a:ext cx="365760" cy="274320"/>
          </a:xfrm>
          <a:prstGeom prst="rect">
            <a:avLst/>
          </a:prstGeom>
        </p:spPr>
        <p:txBody>
          <a:bodyPr vert="horz" lIns="45720" tIns="45720" rIns="4572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5FB05C9-EAD4-45D6-9903-C3FA0555A5DD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2667000" y="3429000"/>
            <a:ext cx="6858000" cy="1588"/>
          </a:xfrm>
          <a:prstGeom prst="line">
            <a:avLst/>
          </a:prstGeom>
          <a:ln w="57150">
            <a:gradFill>
              <a:gsLst>
                <a:gs pos="0">
                  <a:srgbClr val="BEBFBF"/>
                </a:gs>
                <a:gs pos="100000">
                  <a:srgbClr val="F1F1F1"/>
                </a:gs>
              </a:gsLst>
              <a:lin ang="5400000" scaled="0"/>
            </a:gra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Date Placeholder 15"/>
          <p:cNvSpPr>
            <a:spLocks noGrp="1"/>
          </p:cNvSpPr>
          <p:nvPr>
            <p:ph type="dt" sz="half" idx="2"/>
          </p:nvPr>
        </p:nvSpPr>
        <p:spPr>
          <a:xfrm>
            <a:off x="6553200" y="6574536"/>
            <a:ext cx="2133600" cy="27432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E5E859A-BD5A-45A0-B7A6-86B2F4169358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1828800" y="6574536"/>
            <a:ext cx="2895600" cy="274320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16200000">
            <a:off x="-2660177" y="3005919"/>
            <a:ext cx="6248400" cy="84616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1">
              <a:lumMod val="75000"/>
              <a:lumOff val="25000"/>
            </a:schemeClr>
          </a:solidFill>
          <a:effectLst>
            <a:innerShdw blurRad="63500">
              <a:srgbClr val="F1F1F1"/>
            </a:inn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20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1pPr>
      <a:lvl2pPr marL="682625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2pPr>
      <a:lvl3pPr marL="1023938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3pPr>
      <a:lvl4pPr marL="1377950" indent="-3540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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4pPr>
      <a:lvl5pPr marL="1719263" indent="-341313" algn="l" defTabSz="914400" rtl="0" eaLnBrk="1" latinLnBrk="0" hangingPunct="1">
        <a:spcBef>
          <a:spcPts val="1500"/>
        </a:spcBef>
        <a:buClr>
          <a:schemeClr val="tx1">
            <a:lumMod val="50000"/>
            <a:lumOff val="50000"/>
          </a:schemeClr>
        </a:buClr>
        <a:buSzPct val="80000"/>
        <a:buFont typeface="Wingdings 2" pitchFamily="18" charset="2"/>
        <a:buChar char=""/>
        <a:defRPr sz="1800" b="0" kern="1200">
          <a:solidFill>
            <a:schemeClr val="tx1">
              <a:lumMod val="65000"/>
              <a:lumOff val="3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5512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4320479"/>
          </a:xfrm>
        </p:spPr>
        <p:txBody>
          <a:bodyPr>
            <a:normAutofit/>
          </a:bodyPr>
          <a:lstStyle/>
          <a:p>
            <a:pPr algn="l"/>
            <a:r>
              <a:rPr lang="cs-CZ" sz="2400" b="0" dirty="0" smtClean="0">
                <a:solidFill>
                  <a:schemeClr val="tx1"/>
                </a:solidFill>
              </a:rPr>
              <a:t>Název školy: ZŠ Varnsdorf, Edisonova 2821, okres Děčín, příspěvková organizace</a:t>
            </a:r>
            <a:br>
              <a:rPr lang="cs-CZ" sz="2400" b="0" dirty="0" smtClean="0">
                <a:solidFill>
                  <a:schemeClr val="tx1"/>
                </a:solidFill>
              </a:rPr>
            </a:br>
            <a:r>
              <a:rPr lang="cs-CZ" sz="2400" b="0" dirty="0" smtClean="0">
                <a:solidFill>
                  <a:schemeClr val="tx1"/>
                </a:solidFill>
              </a:rPr>
              <a:t>Jazyk a jazyková komunikace, Anglický jazyk, </a:t>
            </a:r>
            <a:r>
              <a:rPr lang="cs-CZ" sz="2400" dirty="0" smtClean="0">
                <a:solidFill>
                  <a:schemeClr val="tx1"/>
                </a:solidFill>
              </a:rPr>
              <a:t>Minulý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čas průběhový</a:t>
            </a:r>
            <a:r>
              <a:rPr lang="cs-CZ" sz="2400" b="0" dirty="0" smtClean="0">
                <a:solidFill>
                  <a:schemeClr val="tx1"/>
                </a:solidFill>
              </a:rPr>
              <a:t/>
            </a:r>
            <a:br>
              <a:rPr lang="cs-CZ" sz="2400" b="0" dirty="0" smtClean="0">
                <a:solidFill>
                  <a:schemeClr val="tx1"/>
                </a:solidFill>
              </a:rPr>
            </a:br>
            <a:r>
              <a:rPr lang="cs-CZ" sz="2400" b="0" dirty="0" smtClean="0">
                <a:solidFill>
                  <a:schemeClr val="tx1"/>
                </a:solidFill>
              </a:rPr>
              <a:t>Autor: Michaela </a:t>
            </a:r>
            <a:r>
              <a:rPr lang="cs-CZ" sz="2400" b="0" dirty="0" err="1" smtClean="0">
                <a:solidFill>
                  <a:schemeClr val="tx1"/>
                </a:solidFill>
              </a:rPr>
              <a:t>Galbavá</a:t>
            </a:r>
            <a:r>
              <a:rPr lang="cs-CZ" sz="2400" b="0" dirty="0" smtClean="0">
                <a:solidFill>
                  <a:schemeClr val="tx1"/>
                </a:solidFill>
              </a:rPr>
              <a:t>, </a:t>
            </a:r>
            <a:r>
              <a:rPr lang="cs-CZ" sz="2400" b="0" dirty="0" err="1" smtClean="0">
                <a:solidFill>
                  <a:schemeClr val="tx1"/>
                </a:solidFill>
              </a:rPr>
              <a:t>DiS</a:t>
            </a:r>
            <a:r>
              <a:rPr lang="cs-CZ" sz="2400" b="0" dirty="0" smtClean="0">
                <a:solidFill>
                  <a:schemeClr val="tx1"/>
                </a:solidFill>
              </a:rPr>
              <a:t>.</a:t>
            </a:r>
            <a:br>
              <a:rPr lang="cs-CZ" sz="2400" b="0" dirty="0" smtClean="0">
                <a:solidFill>
                  <a:schemeClr val="tx1"/>
                </a:solidFill>
              </a:rPr>
            </a:br>
            <a:r>
              <a:rPr lang="cs-CZ" sz="2400" b="0" dirty="0" smtClean="0">
                <a:solidFill>
                  <a:schemeClr val="tx1"/>
                </a:solidFill>
              </a:rPr>
              <a:t>Název materiálu: </a:t>
            </a:r>
            <a:r>
              <a:rPr lang="cs-CZ" sz="2400" b="1" dirty="0" smtClean="0">
                <a:solidFill>
                  <a:schemeClr val="tx1"/>
                </a:solidFill>
              </a:rPr>
              <a:t>VY_22_INOVACE_</a:t>
            </a:r>
            <a:r>
              <a:rPr lang="en-US" sz="2400" b="1" dirty="0" smtClean="0">
                <a:solidFill>
                  <a:schemeClr val="tx1"/>
                </a:solidFill>
              </a:rPr>
              <a:t>13</a:t>
            </a:r>
            <a:r>
              <a:rPr lang="cs-CZ" sz="2400" b="1" dirty="0" smtClean="0">
                <a:solidFill>
                  <a:schemeClr val="tx1"/>
                </a:solidFill>
              </a:rPr>
              <a:t>/I.SADA</a:t>
            </a:r>
            <a:r>
              <a:rPr lang="cs-CZ" sz="2400" b="0" dirty="0" smtClean="0">
                <a:solidFill>
                  <a:schemeClr val="tx1"/>
                </a:solidFill>
              </a:rPr>
              <a:t/>
            </a:r>
            <a:br>
              <a:rPr lang="cs-CZ" sz="2400" b="0" dirty="0" smtClean="0">
                <a:solidFill>
                  <a:schemeClr val="tx1"/>
                </a:solidFill>
              </a:rPr>
            </a:br>
            <a:r>
              <a:rPr lang="cs-CZ" sz="2400" b="0" dirty="0">
                <a:solidFill>
                  <a:schemeClr val="tx1"/>
                </a:solidFill>
              </a:rPr>
              <a:t/>
            </a:r>
            <a:br>
              <a:rPr lang="cs-CZ" sz="2400" b="0" dirty="0">
                <a:solidFill>
                  <a:schemeClr val="tx1"/>
                </a:solidFill>
              </a:rPr>
            </a:br>
            <a:r>
              <a:rPr lang="cs-CZ" sz="2400" b="1" dirty="0" smtClean="0">
                <a:solidFill>
                  <a:schemeClr val="tx1"/>
                </a:solidFill>
              </a:rPr>
              <a:t>Anotace: </a:t>
            </a:r>
            <a:r>
              <a:rPr lang="cs-CZ" sz="2400" b="0" dirty="0" smtClean="0">
                <a:solidFill>
                  <a:schemeClr val="tx1"/>
                </a:solidFill>
              </a:rPr>
              <a:t>Prezentace je určena pro žáky </a:t>
            </a:r>
            <a:r>
              <a:rPr lang="cs-CZ" sz="2400" b="0" dirty="0" err="1" smtClean="0">
                <a:solidFill>
                  <a:schemeClr val="tx1"/>
                </a:solidFill>
              </a:rPr>
              <a:t>II.stupně</a:t>
            </a:r>
            <a:r>
              <a:rPr lang="cs-CZ" sz="2400" b="0" dirty="0" smtClean="0">
                <a:solidFill>
                  <a:schemeClr val="tx1"/>
                </a:solidFill>
              </a:rPr>
              <a:t> ZŠ, slouží k výkladu a </a:t>
            </a:r>
            <a:r>
              <a:rPr lang="cs-CZ" sz="2400" b="0" smtClean="0">
                <a:solidFill>
                  <a:schemeClr val="tx1"/>
                </a:solidFill>
              </a:rPr>
              <a:t>opakování </a:t>
            </a:r>
            <a:r>
              <a:rPr lang="cs-CZ" sz="2400" smtClean="0">
                <a:solidFill>
                  <a:schemeClr val="tx1"/>
                </a:solidFill>
              </a:rPr>
              <a:t>minulého</a:t>
            </a:r>
            <a:r>
              <a:rPr lang="cs-CZ" sz="240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času průběhového</a:t>
            </a:r>
            <a:r>
              <a:rPr lang="cs-CZ" sz="2400" b="0" dirty="0" smtClean="0">
                <a:solidFill>
                  <a:schemeClr val="tx1"/>
                </a:solidFill>
              </a:rPr>
              <a:t/>
            </a:r>
            <a:br>
              <a:rPr lang="cs-CZ" sz="2400" b="0" dirty="0" smtClean="0">
                <a:solidFill>
                  <a:schemeClr val="tx1"/>
                </a:solidFill>
              </a:rPr>
            </a:br>
            <a:r>
              <a:rPr lang="cs-CZ" sz="2400" b="0" dirty="0" smtClean="0">
                <a:solidFill>
                  <a:schemeClr val="tx1"/>
                </a:solidFill>
              </a:rPr>
              <a:t>Období: září – prosinec 2011</a:t>
            </a:r>
            <a:endParaRPr lang="cs-CZ" sz="24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5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6200000">
            <a:off x="-2593615" y="3033776"/>
            <a:ext cx="6248400" cy="846161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</a:t>
            </a:r>
            <a:r>
              <a:rPr lang="en-US" dirty="0" smtClean="0">
                <a:solidFill>
                  <a:schemeClr val="tx1"/>
                </a:solidFill>
              </a:rPr>
              <a:t>as</a:t>
            </a:r>
            <a:r>
              <a:rPr lang="cs-CZ" dirty="0" smtClean="0">
                <a:solidFill>
                  <a:schemeClr val="tx1"/>
                </a:solidFill>
              </a:rPr>
              <a:t>t </a:t>
            </a:r>
            <a:r>
              <a:rPr lang="cs-CZ" dirty="0" err="1" smtClean="0">
                <a:solidFill>
                  <a:schemeClr val="tx1"/>
                </a:solidFill>
              </a:rPr>
              <a:t>continuous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23628" y="1628800"/>
            <a:ext cx="7776863" cy="4744704"/>
          </a:xfrm>
        </p:spPr>
        <p:txBody>
          <a:bodyPr>
            <a:normAutofit/>
          </a:bodyPr>
          <a:lstStyle/>
          <a:p>
            <a:pPr marL="0" lvl="0" indent="0" hangingPunct="0">
              <a:buClr>
                <a:srgbClr val="000000"/>
              </a:buClr>
              <a:buSzPct val="45000"/>
              <a:buFont typeface="StarSymbol"/>
              <a:buChar char="●"/>
            </a:pPr>
            <a:r>
              <a:rPr lang="cs-CZ" sz="2400" dirty="0" err="1">
                <a:solidFill>
                  <a:srgbClr val="000000"/>
                </a:solidFill>
                <a:latin typeface="Albany" pitchFamily="34"/>
                <a:ea typeface="HG Mincho Light J" pitchFamily="2"/>
                <a:cs typeface="Arial Unicode MS" pitchFamily="2"/>
              </a:rPr>
              <a:t>We</a:t>
            </a:r>
            <a:r>
              <a:rPr lang="cs-CZ" sz="2400" dirty="0">
                <a:solidFill>
                  <a:srgbClr val="000000"/>
                </a:solidFill>
                <a:latin typeface="Albany" pitchFamily="34"/>
                <a:ea typeface="HG Mincho Light J" pitchFamily="2"/>
                <a:cs typeface="Arial Unicode MS" pitchFamily="2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lbany" pitchFamily="34"/>
                <a:ea typeface="HG Mincho Light J" pitchFamily="2"/>
                <a:cs typeface="Arial Unicode MS" pitchFamily="2"/>
              </a:rPr>
              <a:t>use the past continuous to say that somebody was in the middle of doing something at a certain time. </a:t>
            </a:r>
          </a:p>
          <a:p>
            <a:pPr marL="0" lvl="0" indent="0" hangingPunct="0">
              <a:buClr>
                <a:srgbClr val="000000"/>
              </a:buClr>
              <a:buSzPct val="45000"/>
              <a:buFont typeface="StarSymbol"/>
              <a:buChar char="●"/>
            </a:pPr>
            <a:r>
              <a:rPr lang="en-US" sz="2400" dirty="0">
                <a:solidFill>
                  <a:srgbClr val="000000"/>
                </a:solidFill>
                <a:latin typeface="Albany" pitchFamily="34"/>
                <a:ea typeface="HG Mincho Light J" pitchFamily="2"/>
                <a:cs typeface="Arial Unicode MS" pitchFamily="2"/>
              </a:rPr>
              <a:t>The action or situation had already started before this time but had not finished</a:t>
            </a:r>
            <a:r>
              <a:rPr lang="en-US" sz="2400" dirty="0" smtClean="0">
                <a:solidFill>
                  <a:srgbClr val="000000"/>
                </a:solidFill>
                <a:latin typeface="Albany" pitchFamily="34"/>
                <a:ea typeface="HG Mincho Light J" pitchFamily="2"/>
                <a:cs typeface="Arial Unicode MS" pitchFamily="2"/>
              </a:rPr>
              <a:t>.</a:t>
            </a:r>
            <a:endParaRPr lang="en-US" sz="2400" dirty="0">
              <a:solidFill>
                <a:schemeClr val="tx1"/>
              </a:solidFill>
            </a:endParaRPr>
          </a:p>
          <a:p>
            <a:endParaRPr lang="en-US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  <a:latin typeface="Albany" pitchFamily="34"/>
                <a:ea typeface="HG Mincho Light J" pitchFamily="2"/>
                <a:cs typeface="Arial Unicode MS" pitchFamily="2"/>
              </a:rPr>
              <a:t>I started doing </a:t>
            </a:r>
            <a:r>
              <a:rPr lang="en-US" sz="2400" dirty="0" smtClean="0">
                <a:solidFill>
                  <a:schemeClr val="tx1"/>
                </a:solidFill>
              </a:rPr>
              <a:t>			</a:t>
            </a:r>
            <a:r>
              <a:rPr lang="en-US" sz="2400" dirty="0" smtClean="0">
                <a:solidFill>
                  <a:srgbClr val="000000"/>
                </a:solidFill>
                <a:latin typeface="Albany" pitchFamily="34"/>
                <a:ea typeface="HG Mincho Light J" pitchFamily="2"/>
                <a:cs typeface="Arial Unicode MS" pitchFamily="2"/>
              </a:rPr>
              <a:t>I </a:t>
            </a:r>
            <a:r>
              <a:rPr lang="en-US" sz="2400" dirty="0">
                <a:solidFill>
                  <a:srgbClr val="000000"/>
                </a:solidFill>
                <a:latin typeface="Albany" pitchFamily="34"/>
                <a:ea typeface="HG Mincho Light J" pitchFamily="2"/>
                <a:cs typeface="Arial Unicode MS" pitchFamily="2"/>
              </a:rPr>
              <a:t>finished doing</a:t>
            </a:r>
          </a:p>
          <a:p>
            <a:pPr marL="0" lvl="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smtClean="0">
                <a:solidFill>
                  <a:schemeClr val="tx1"/>
                </a:solidFill>
              </a:rPr>
              <a:t>	      </a:t>
            </a:r>
            <a:r>
              <a:rPr lang="en-US" sz="2400" dirty="0" smtClean="0">
                <a:solidFill>
                  <a:srgbClr val="000000"/>
                </a:solidFill>
                <a:latin typeface="Albany" pitchFamily="34"/>
                <a:ea typeface="HG Mincho Light J" pitchFamily="2"/>
                <a:cs typeface="Arial Unicode MS" pitchFamily="2"/>
              </a:rPr>
              <a:t>I </a:t>
            </a:r>
            <a:r>
              <a:rPr lang="en-US" sz="2400" dirty="0">
                <a:solidFill>
                  <a:srgbClr val="000000"/>
                </a:solidFill>
                <a:latin typeface="Albany" pitchFamily="34"/>
                <a:ea typeface="HG Mincho Light J" pitchFamily="2"/>
                <a:cs typeface="Arial Unicode MS" pitchFamily="2"/>
              </a:rPr>
              <a:t>was doing 	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Past </a:t>
            </a:r>
            <a:r>
              <a:rPr lang="en-US" sz="2400" dirty="0" smtClean="0">
                <a:solidFill>
                  <a:schemeClr val="tx1"/>
                </a:solidFill>
              </a:rPr>
              <a:t>					 Past </a:t>
            </a:r>
            <a:r>
              <a:rPr lang="en-US" sz="2400" dirty="0">
                <a:solidFill>
                  <a:schemeClr val="tx1"/>
                </a:solidFill>
              </a:rPr>
              <a:t>	  </a:t>
            </a:r>
            <a:r>
              <a:rPr lang="en-US" sz="2400" dirty="0" smtClean="0">
                <a:solidFill>
                  <a:schemeClr val="tx1"/>
                </a:solidFill>
              </a:rPr>
              <a:t>               Now</a:t>
            </a:r>
            <a:endParaRPr lang="en-US" sz="2400" dirty="0">
              <a:solidFill>
                <a:schemeClr val="tx1"/>
              </a:solidFill>
            </a:endParaRPr>
          </a:p>
          <a:p>
            <a:endParaRPr lang="en-US" dirty="0" smtClean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1283949" y="5517232"/>
            <a:ext cx="7704856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Šipka dolů 10"/>
          <p:cNvSpPr/>
          <p:nvPr/>
        </p:nvSpPr>
        <p:spPr>
          <a:xfrm>
            <a:off x="1619672" y="4509120"/>
            <a:ext cx="72008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ů 11"/>
          <p:cNvSpPr/>
          <p:nvPr/>
        </p:nvSpPr>
        <p:spPr>
          <a:xfrm>
            <a:off x="6444208" y="4509120"/>
            <a:ext cx="72008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ů 12"/>
          <p:cNvSpPr/>
          <p:nvPr/>
        </p:nvSpPr>
        <p:spPr>
          <a:xfrm>
            <a:off x="3707904" y="5013176"/>
            <a:ext cx="72008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ů 13"/>
          <p:cNvSpPr/>
          <p:nvPr/>
        </p:nvSpPr>
        <p:spPr>
          <a:xfrm>
            <a:off x="4932040" y="5047184"/>
            <a:ext cx="72008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lů 14"/>
          <p:cNvSpPr/>
          <p:nvPr/>
        </p:nvSpPr>
        <p:spPr>
          <a:xfrm>
            <a:off x="4184340" y="5013176"/>
            <a:ext cx="34327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54964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Past continuous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2295059"/>
              </p:ext>
            </p:extLst>
          </p:nvPr>
        </p:nvGraphicFramePr>
        <p:xfrm>
          <a:off x="2057400" y="1828800"/>
          <a:ext cx="6763072" cy="41148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983084"/>
                <a:gridCol w="989086"/>
                <a:gridCol w="4790902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US" sz="2400" b="0" dirty="0" smtClean="0"/>
                        <a:t>Past continuous</a:t>
                      </a:r>
                      <a:r>
                        <a:rPr lang="en-US" sz="2400" b="0" baseline="0" dirty="0" smtClean="0"/>
                        <a:t> </a:t>
                      </a:r>
                      <a:endParaRPr lang="cs-CZ" sz="2400" b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was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You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were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was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She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was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was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We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were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You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were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They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were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třída 5A\AppData\Local\Microsoft\Windows\Temporary Internet Files\Content.IE5\67U3ZZ6V\MC9004404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20688"/>
            <a:ext cx="1368152" cy="1507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3304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E</a:t>
            </a:r>
            <a:r>
              <a:rPr lang="en-US" dirty="0" smtClean="0">
                <a:solidFill>
                  <a:schemeClr val="tx1"/>
                </a:solidFill>
              </a:rPr>
              <a:t>xamples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I was talking about the past continuous when someone knocked on the door.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Students were sitting when the teacher came.</a:t>
            </a:r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chemeClr val="tx1"/>
                </a:solidFill>
              </a:rPr>
              <a:t>It was raining, so we didn</a:t>
            </a:r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‘t go out.</a:t>
            </a:r>
            <a:endParaRPr lang="en-US" sz="2400" dirty="0" smtClean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chemeClr val="tx1"/>
                </a:solidFill>
              </a:rPr>
              <a:t>In 2002 he was living in New Zealand.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Today she is wearing a skirt, but yesterday she was wearing jeans.</a:t>
            </a:r>
          </a:p>
        </p:txBody>
      </p:sp>
      <p:pic>
        <p:nvPicPr>
          <p:cNvPr id="2051" name="Picture 3" descr="C:\Users\třída 5A\AppData\Local\Microsoft\Windows\Temporary Internet Files\Content.IE5\67U3ZZ6V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3907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tx1"/>
                </a:solidFill>
              </a:rPr>
              <a:t>Past </a:t>
            </a:r>
            <a:r>
              <a:rPr lang="en-US" sz="3600" dirty="0">
                <a:solidFill>
                  <a:schemeClr val="tx1"/>
                </a:solidFill>
              </a:rPr>
              <a:t>continuous - negative</a:t>
            </a:r>
            <a:endParaRPr lang="cs-CZ" sz="3600" dirty="0">
              <a:solidFill>
                <a:schemeClr val="tx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1472655"/>
              </p:ext>
            </p:extLst>
          </p:nvPr>
        </p:nvGraphicFramePr>
        <p:xfrm>
          <a:off x="1475656" y="1828800"/>
          <a:ext cx="7344816" cy="41148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52128"/>
                <a:gridCol w="1368152"/>
                <a:gridCol w="4824536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US" sz="2400" b="0" dirty="0" smtClean="0"/>
                        <a:t>Past continuous</a:t>
                      </a:r>
                      <a:r>
                        <a:rPr lang="en-US" sz="2400" b="0" baseline="0" dirty="0" smtClean="0"/>
                        <a:t> – negative </a:t>
                      </a:r>
                      <a:endParaRPr lang="cs-CZ" sz="2400" b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wasn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rebuchet MS"/>
                        </a:rPr>
                        <a:t>‘t</a:t>
                      </a:r>
                      <a:endParaRPr lang="cs-CZ" sz="2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You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weren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rebuchet MS"/>
                        </a:rPr>
                        <a:t>‘t</a:t>
                      </a:r>
                      <a:endParaRPr lang="cs-CZ" sz="2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wasn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rebuchet MS"/>
                        </a:rPr>
                        <a:t>‘t</a:t>
                      </a:r>
                      <a:endParaRPr lang="cs-CZ" sz="2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She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wasn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rebuchet MS"/>
                        </a:rPr>
                        <a:t>‘t</a:t>
                      </a:r>
                      <a:endParaRPr lang="cs-CZ" sz="2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wasn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rebuchet MS"/>
                        </a:rPr>
                        <a:t>‘t</a:t>
                      </a:r>
                      <a:endParaRPr lang="cs-CZ" sz="2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We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weren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rebuchet MS"/>
                        </a:rPr>
                        <a:t>‘t</a:t>
                      </a:r>
                      <a:endParaRPr lang="cs-CZ" sz="2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smtClean="0"/>
                        <a:t>You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weren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rebuchet MS"/>
                        </a:rPr>
                        <a:t>‘t</a:t>
                      </a:r>
                      <a:endParaRPr lang="cs-CZ" sz="2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They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weren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rebuchet MS"/>
                        </a:rPr>
                        <a:t>‘t</a:t>
                      </a:r>
                      <a:endParaRPr lang="cs-CZ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watching,</a:t>
                      </a:r>
                      <a:r>
                        <a:rPr lang="en-US" sz="2400" baseline="0" dirty="0" smtClean="0"/>
                        <a:t> reading, playing,…</a:t>
                      </a:r>
                      <a:endParaRPr lang="cs-CZ" sz="24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třída 5A\AppData\Local\Microsoft\Windows\Temporary Internet Files\Content.IE5\ONCBMYT5\MC900437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1816100" cy="17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2965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Examples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What did she say?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don‘t know. I wasn</a:t>
            </a:r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‘t listening.</a:t>
            </a: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wasn</a:t>
            </a:r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‘t raining when we went out.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We weren‘t sleeping when you came back home!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It wasn‘t snowing when I arrived.</a:t>
            </a:r>
          </a:p>
          <a:p>
            <a:endParaRPr lang="en-US" sz="2400" dirty="0" smtClean="0">
              <a:solidFill>
                <a:schemeClr val="tx1"/>
              </a:solidFill>
              <a:latin typeface="Trebuchet MS"/>
            </a:endParaRPr>
          </a:p>
          <a:p>
            <a:pPr marL="0" indent="0">
              <a:buNone/>
            </a:pP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C:\Users\třída 5A\AppData\Local\Microsoft\Windows\Temporary Internet Files\Content.IE5\D255VUM6\MC9004379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1863725" cy="1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0356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6200000">
            <a:off x="-2812577" y="2853518"/>
            <a:ext cx="6553201" cy="846161"/>
          </a:xfrm>
        </p:spPr>
        <p:txBody>
          <a:bodyPr/>
          <a:lstStyle/>
          <a:p>
            <a:r>
              <a:rPr lang="en-US" sz="3600" dirty="0" smtClean="0">
                <a:solidFill>
                  <a:schemeClr val="tx1"/>
                </a:solidFill>
              </a:rPr>
              <a:t>Past continuous - questions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We use Was, were + -</a:t>
            </a:r>
            <a:r>
              <a:rPr lang="en-US" sz="2400" dirty="0" err="1" smtClean="0">
                <a:solidFill>
                  <a:schemeClr val="tx1"/>
                </a:solidFill>
              </a:rPr>
              <a:t>ing</a:t>
            </a:r>
            <a:r>
              <a:rPr lang="en-US" sz="2400" dirty="0" smtClean="0">
                <a:solidFill>
                  <a:schemeClr val="tx1"/>
                </a:solidFill>
              </a:rPr>
              <a:t> form to make questions:</a:t>
            </a:r>
          </a:p>
          <a:p>
            <a:pPr marL="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WH …. + was, were + person + -</a:t>
            </a:r>
            <a:r>
              <a:rPr lang="en-US" sz="2400" dirty="0" err="1" smtClean="0">
                <a:solidFill>
                  <a:schemeClr val="tx1"/>
                </a:solidFill>
              </a:rPr>
              <a:t>ing</a:t>
            </a:r>
            <a:r>
              <a:rPr lang="en-US" sz="2400" dirty="0" smtClean="0">
                <a:solidFill>
                  <a:schemeClr val="tx1"/>
                </a:solidFill>
              </a:rPr>
              <a:t> form?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What were you doing at 10,30 yesterday?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486344"/>
              </p:ext>
            </p:extLst>
          </p:nvPr>
        </p:nvGraphicFramePr>
        <p:xfrm>
          <a:off x="1187624" y="2996952"/>
          <a:ext cx="7632847" cy="13716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81941"/>
                <a:gridCol w="2434367"/>
                <a:gridCol w="4116539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7030A0"/>
                          </a:solidFill>
                        </a:rPr>
                        <a:t>Was</a:t>
                      </a:r>
                      <a:endParaRPr lang="cs-CZ" sz="24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7030A0"/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/>
                        <a:t> playing,</a:t>
                      </a:r>
                      <a:r>
                        <a:rPr lang="en-US" sz="2400" b="0" baseline="0" dirty="0" smtClean="0"/>
                        <a:t> listening,….?</a:t>
                      </a:r>
                      <a:endParaRPr lang="cs-CZ" sz="24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FF0000"/>
                          </a:solidFill>
                        </a:rPr>
                        <a:t>Were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FF0000"/>
                          </a:solidFill>
                        </a:rPr>
                        <a:t>you, we, they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/>
                        <a:t> playing,</a:t>
                      </a:r>
                      <a:r>
                        <a:rPr lang="en-US" sz="2400" b="0" baseline="0" dirty="0" smtClean="0"/>
                        <a:t> listening,….?</a:t>
                      </a:r>
                      <a:endParaRPr lang="cs-CZ" sz="2400" b="0" dirty="0" smtClean="0"/>
                    </a:p>
                  </a:txBody>
                  <a:tcPr/>
                </a:tc>
              </a:tr>
              <a:tr h="16572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accent6"/>
                          </a:solidFill>
                        </a:rPr>
                        <a:t>Was</a:t>
                      </a:r>
                      <a:endParaRPr lang="cs-CZ" sz="2400" b="1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accent6"/>
                          </a:solidFill>
                        </a:rPr>
                        <a:t>he, she, it</a:t>
                      </a:r>
                      <a:endParaRPr lang="cs-CZ" sz="2400" b="1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/>
                        <a:t> playing,</a:t>
                      </a:r>
                      <a:r>
                        <a:rPr lang="en-US" sz="2400" b="0" baseline="0" dirty="0" smtClean="0"/>
                        <a:t> listening,….?</a:t>
                      </a:r>
                      <a:endParaRPr lang="cs-CZ" sz="2400" b="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6" name="Picture 4" descr="C:\Users\třída 5A\AppData\Local\Microsoft\Windows\Temporary Internet Files\Content.IE5\ONCBMYT5\MC900437803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6631"/>
            <a:ext cx="186055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6585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6200000">
            <a:off x="-2908683" y="2960949"/>
            <a:ext cx="6248400" cy="936101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Examples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2056680"/>
            <a:ext cx="6622504" cy="4316823"/>
          </a:xfrm>
        </p:spPr>
        <p:txBody>
          <a:bodyPr/>
          <a:lstStyle/>
          <a:p>
            <a:r>
              <a:rPr lang="en-US" sz="2400" dirty="0" smtClean="0">
                <a:solidFill>
                  <a:schemeClr val="tx1"/>
                </a:solidFill>
              </a:rPr>
              <a:t>Where were you living in 1995?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What was Paul doing when you came?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Were you working at three o</a:t>
            </a:r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‘clock?</a:t>
            </a:r>
            <a:endParaRPr lang="en-US" sz="2400" dirty="0" smtClean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chemeClr val="tx1"/>
                </a:solidFill>
              </a:rPr>
              <a:t>Was she busy when you phoned her?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2" descr="C:\Users\třída 5A\AppData\Local\Microsoft\Windows\Temporary Internet Files\Content.IE5\67U3ZZ6V\MC9004379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725144"/>
            <a:ext cx="1905000" cy="137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3722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Short answers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Yes, I was.</a:t>
            </a:r>
          </a:p>
          <a:p>
            <a:pPr marL="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chemeClr val="tx1"/>
                </a:solidFill>
              </a:rPr>
              <a:t>Yes, ______ were.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smtClean="0">
                <a:solidFill>
                  <a:srgbClr val="C00000"/>
                </a:solidFill>
              </a:rPr>
              <a:t>we, you, they</a:t>
            </a:r>
          </a:p>
          <a:p>
            <a:pPr marL="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chemeClr val="tx1"/>
                </a:solidFill>
              </a:rPr>
              <a:t>Yes, ______ was.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smtClean="0">
                <a:solidFill>
                  <a:srgbClr val="C00000"/>
                </a:solidFill>
              </a:rPr>
              <a:t>he, she, it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5335432" y="1844824"/>
            <a:ext cx="3108960" cy="4336504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No , wasn</a:t>
            </a:r>
            <a:r>
              <a:rPr lang="en-US" sz="2400" dirty="0">
                <a:solidFill>
                  <a:schemeClr val="tx1"/>
                </a:solidFill>
                <a:latin typeface="Trebuchet MS"/>
              </a:rPr>
              <a:t>‘</a:t>
            </a:r>
            <a:r>
              <a:rPr lang="en-US" sz="2400" dirty="0" smtClean="0">
                <a:solidFill>
                  <a:schemeClr val="tx1"/>
                </a:solidFill>
              </a:rPr>
              <a:t>t.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chemeClr val="tx1"/>
                </a:solidFill>
              </a:rPr>
              <a:t>No, _____weren</a:t>
            </a:r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‘t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>
                <a:solidFill>
                  <a:srgbClr val="C00000"/>
                </a:solidFill>
              </a:rPr>
              <a:t>we, you, they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chemeClr val="tx1"/>
                </a:solidFill>
              </a:rPr>
              <a:t>No, _____wasn</a:t>
            </a:r>
            <a:r>
              <a:rPr lang="en-US" sz="2400" dirty="0" smtClean="0">
                <a:solidFill>
                  <a:schemeClr val="tx1"/>
                </a:solidFill>
                <a:latin typeface="Trebuchet MS"/>
              </a:rPr>
              <a:t>‘t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>
                <a:solidFill>
                  <a:srgbClr val="C00000"/>
                </a:solidFill>
              </a:rPr>
              <a:t>he, she, it</a:t>
            </a:r>
          </a:p>
          <a:p>
            <a:endParaRPr lang="cs-CZ" dirty="0"/>
          </a:p>
        </p:txBody>
      </p:sp>
      <p:sp>
        <p:nvSpPr>
          <p:cNvPr id="8" name="Šipka nahoru 7"/>
          <p:cNvSpPr/>
          <p:nvPr/>
        </p:nvSpPr>
        <p:spPr>
          <a:xfrm>
            <a:off x="3536574" y="5517232"/>
            <a:ext cx="171329" cy="82809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nahoru 9"/>
          <p:cNvSpPr/>
          <p:nvPr/>
        </p:nvSpPr>
        <p:spPr>
          <a:xfrm>
            <a:off x="3603309" y="3284984"/>
            <a:ext cx="171329" cy="82809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nahoru 11"/>
          <p:cNvSpPr/>
          <p:nvPr/>
        </p:nvSpPr>
        <p:spPr>
          <a:xfrm>
            <a:off x="6889912" y="5545251"/>
            <a:ext cx="171329" cy="82809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nahoru 12"/>
          <p:cNvSpPr/>
          <p:nvPr/>
        </p:nvSpPr>
        <p:spPr>
          <a:xfrm>
            <a:off x="6804248" y="3317486"/>
            <a:ext cx="171329" cy="82809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547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Examples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What were you doing at 10,30 yesterday?</a:t>
            </a:r>
          </a:p>
          <a:p>
            <a:pPr lvl="5"/>
            <a:r>
              <a:rPr lang="en-US" sz="2400" dirty="0" smtClean="0"/>
              <a:t>I</a:t>
            </a:r>
            <a:r>
              <a:rPr lang="en-US" sz="2400" dirty="0" smtClean="0">
                <a:latin typeface="Trebuchet MS"/>
              </a:rPr>
              <a:t> was playing tennis.</a:t>
            </a:r>
            <a:endParaRPr lang="en-US" sz="2400" dirty="0" smtClean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chemeClr val="tx1"/>
                </a:solidFill>
              </a:rPr>
              <a:t>Was it raining when you arrived?</a:t>
            </a:r>
          </a:p>
          <a:p>
            <a:pPr lvl="5">
              <a:lnSpc>
                <a:spcPct val="150000"/>
              </a:lnSpc>
            </a:pPr>
            <a:r>
              <a:rPr lang="en-US" sz="2400" dirty="0" smtClean="0"/>
              <a:t>Yes, it was.</a:t>
            </a:r>
            <a:endParaRPr lang="en-US" sz="24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</a:rPr>
              <a:t>Was it snowing when they came?</a:t>
            </a:r>
          </a:p>
          <a:p>
            <a:pPr lvl="5">
              <a:lnSpc>
                <a:spcPct val="150000"/>
              </a:lnSpc>
            </a:pPr>
            <a:r>
              <a:rPr lang="en-US" sz="2400" dirty="0" smtClean="0"/>
              <a:t>No, it wasn</a:t>
            </a:r>
            <a:r>
              <a:rPr lang="en-US" sz="2400" dirty="0" smtClean="0">
                <a:latin typeface="Trebuchet MS"/>
              </a:rPr>
              <a:t>‘t.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2286000" lvl="5" indent="0">
              <a:lnSpc>
                <a:spcPct val="150000"/>
              </a:lnSpc>
              <a:buNone/>
            </a:pPr>
            <a:endParaRPr lang="en-US" sz="2400" dirty="0" smtClean="0"/>
          </a:p>
          <a:p>
            <a:pPr marL="2286000" lvl="5" indent="0">
              <a:buNone/>
            </a:pPr>
            <a:endParaRPr lang="en-US" sz="2400" dirty="0" smtClean="0"/>
          </a:p>
        </p:txBody>
      </p:sp>
      <p:pic>
        <p:nvPicPr>
          <p:cNvPr id="4098" name="Picture 2" descr="C:\Users\třída 5A\AppData\Local\Microsoft\Windows\Temporary Internet Files\Content.IE5\D255VUM6\MC9004344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597" y="4869160"/>
            <a:ext cx="193992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14752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28600" y="1600200"/>
            <a:ext cx="6858000" cy="676672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Použité zdroje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228600" y="2756848"/>
            <a:ext cx="8159824" cy="1248216"/>
          </a:xfrm>
        </p:spPr>
        <p:txBody>
          <a:bodyPr>
            <a:no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Veškeré obrázky použity z galerie Office.microsoft.com, citováno </a:t>
            </a:r>
            <a:r>
              <a:rPr lang="en-US" sz="2400" dirty="0" smtClean="0">
                <a:solidFill>
                  <a:schemeClr val="tx1"/>
                </a:solidFill>
              </a:rPr>
              <a:t>18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r>
              <a:rPr lang="en-US" sz="2400" dirty="0" smtClean="0">
                <a:solidFill>
                  <a:schemeClr val="tx1"/>
                </a:solidFill>
              </a:rPr>
              <a:t>11</a:t>
            </a:r>
            <a:r>
              <a:rPr lang="cs-CZ" sz="2400" dirty="0" smtClean="0">
                <a:solidFill>
                  <a:schemeClr val="tx1"/>
                </a:solidFill>
              </a:rPr>
              <a:t>.2011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Časová osa vytvořena s pomocí nástrojů Microsoft </a:t>
            </a:r>
            <a:r>
              <a:rPr lang="cs-CZ" sz="2400" dirty="0" err="1" smtClean="0">
                <a:solidFill>
                  <a:schemeClr val="tx1"/>
                </a:solidFill>
              </a:rPr>
              <a:t>Power</a:t>
            </a:r>
            <a:r>
              <a:rPr lang="cs-CZ" sz="2400" dirty="0" smtClean="0">
                <a:solidFill>
                  <a:schemeClr val="tx1"/>
                </a:solidFill>
              </a:rPr>
              <a:t> Point, vytvořeno </a:t>
            </a:r>
            <a:r>
              <a:rPr lang="en-US" sz="2400" dirty="0" smtClean="0">
                <a:solidFill>
                  <a:schemeClr val="tx1"/>
                </a:solidFill>
              </a:rPr>
              <a:t>18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r>
              <a:rPr lang="en-US" sz="2400" dirty="0" smtClean="0">
                <a:solidFill>
                  <a:schemeClr val="tx1"/>
                </a:solidFill>
              </a:rPr>
              <a:t>11</a:t>
            </a:r>
            <a:r>
              <a:rPr lang="cs-CZ" sz="2400" dirty="0" smtClean="0">
                <a:solidFill>
                  <a:schemeClr val="tx1"/>
                </a:solidFill>
              </a:rPr>
              <a:t>.2011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5512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64737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Vlastní 1">
      <a:dk1>
        <a:sysClr val="windowText" lastClr="000000"/>
      </a:dk1>
      <a:lt1>
        <a:sysClr val="window" lastClr="FFFFFF"/>
      </a:lt1>
      <a:dk2>
        <a:srgbClr val="B13F9A"/>
      </a:dk2>
      <a:lt2>
        <a:srgbClr val="F1D7E0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nfinity">
      <a:fillStyleLst>
        <a:solidFill>
          <a:schemeClr val="phClr">
            <a:shade val="95000"/>
            <a:satMod val="115000"/>
          </a:schemeClr>
        </a:solidFill>
        <a:gradFill rotWithShape="1">
          <a:gsLst>
            <a:gs pos="0">
              <a:schemeClr val="phClr">
                <a:tint val="90000"/>
                <a:alpha val="50000"/>
                <a:satMod val="150000"/>
              </a:schemeClr>
            </a:gs>
            <a:gs pos="35000">
              <a:schemeClr val="phClr">
                <a:tint val="100000"/>
                <a:alpha val="80000"/>
                <a:satMod val="130000"/>
              </a:schemeClr>
            </a:gs>
            <a:gs pos="100000">
              <a:schemeClr val="phClr">
                <a:tint val="100000"/>
                <a:shade val="90000"/>
                <a:alpha val="95000"/>
                <a:satMod val="11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1000"/>
                <a:alpha val="90000"/>
                <a:satMod val="130000"/>
              </a:schemeClr>
            </a:gs>
            <a:gs pos="50000">
              <a:schemeClr val="phClr">
                <a:shade val="93000"/>
                <a:alpha val="70000"/>
                <a:satMod val="130000"/>
              </a:schemeClr>
            </a:gs>
            <a:gs pos="75000">
              <a:schemeClr val="phClr">
                <a:shade val="94000"/>
                <a:alpha val="50000"/>
                <a:satMod val="135000"/>
              </a:schemeClr>
            </a:gs>
            <a:gs pos="100000">
              <a:schemeClr val="phClr">
                <a:shade val="94000"/>
                <a:alpha val="50000"/>
                <a:satMod val="135000"/>
              </a:schemeClr>
            </a:gs>
          </a:gsLst>
          <a:lin ang="0" scaled="0"/>
        </a:gradFill>
      </a:fillStyleLst>
      <a:lnStyleLst>
        <a:ln w="19050" cap="flat" cmpd="sng" algn="ctr">
          <a:solidFill>
            <a:schemeClr val="phClr">
              <a:shade val="95000"/>
            </a:schemeClr>
          </a:solidFill>
          <a:prstDash val="solid"/>
        </a:ln>
        <a:ln w="31750" cap="flat" cmpd="sng" algn="ctr">
          <a:solidFill>
            <a:schemeClr val="phClr">
              <a:shade val="95000"/>
              <a:satMod val="110000"/>
            </a:schemeClr>
          </a:solidFill>
          <a:prstDash val="solid"/>
        </a:ln>
        <a:ln w="57150" cap="flat" cmpd="dbl" algn="ctr">
          <a:solidFill>
            <a:schemeClr val="phClr">
              <a:shade val="95000"/>
              <a:satMod val="130000"/>
            </a:schemeClr>
          </a:solidFill>
          <a:prstDash val="solid"/>
        </a:ln>
      </a:lnStyleLst>
      <a:effectStyleLst>
        <a:effectStyle>
          <a:effectLst>
            <a:outerShdw blurRad="63500" dist="25400" dir="5400000" sx="101000" sy="101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dir="5400000" sx="101000" sy="101000" algn="ctr" rotWithShape="0">
              <a:srgbClr val="000000">
                <a:alpha val="50000"/>
              </a:srgbClr>
            </a:outerShdw>
            <a:reflection blurRad="12700" stA="26000" endPos="15000" dist="19050" dir="5400000" sy="-100000" rotWithShape="0"/>
          </a:effectLst>
        </a:effectStyle>
        <a:effectStyle>
          <a:effectLst>
            <a:innerShdw blurRad="101600" dist="12700">
              <a:srgbClr val="000000">
                <a:alpha val="35000"/>
              </a:srgbClr>
            </a:innerShdw>
            <a:reflection blurRad="12700" stA="26000" endPos="25000" dist="1905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5400000"/>
            </a:lightRig>
          </a:scene3d>
          <a:sp3d>
            <a:bevelT w="381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250000"/>
              </a:schemeClr>
            </a:gs>
            <a:gs pos="40000">
              <a:schemeClr val="phClr">
                <a:tint val="90000"/>
                <a:shade val="80000"/>
                <a:satMod val="200000"/>
              </a:schemeClr>
            </a:gs>
            <a:gs pos="100000">
              <a:schemeClr val="phClr">
                <a:shade val="20000"/>
                <a:satMod val="17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TC010258013[[fn=Motiv Nekonečno]]</Template>
  <TotalTime>183</TotalTime>
  <Words>456</Words>
  <Application>Microsoft Office PowerPoint</Application>
  <PresentationFormat>Předvádění na obrazovce (4:3)</PresentationFormat>
  <Paragraphs>123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1</vt:lpstr>
      <vt:lpstr>Název školy: ZŠ Varnsdorf, Edisonova 2821, okres Děčín, příspěvková organizace Jazyk a jazyková komunikace, Anglický jazyk, Minulý čas průběhový Autor: Michaela Galbavá, DiS. Název materiálu: VY_22_INOVACE_13/I.SADA  Anotace: Prezentace je určena pro žáky II.stupně ZŠ, slouží k výkladu a opakování minulého času průběhového Období: září – prosinec 2011</vt:lpstr>
      <vt:lpstr>Past continuous</vt:lpstr>
      <vt:lpstr>Past continuous</vt:lpstr>
      <vt:lpstr>Examples</vt:lpstr>
      <vt:lpstr>Past continuous - negative</vt:lpstr>
      <vt:lpstr>Examples</vt:lpstr>
      <vt:lpstr>Past continuous - questions</vt:lpstr>
      <vt:lpstr>Examples</vt:lpstr>
      <vt:lpstr>Short answers</vt:lpstr>
      <vt:lpstr>Examples</vt:lpstr>
      <vt:lpstr>Použité zdroje</vt:lpstr>
    </vt:vector>
  </TitlesOfParts>
  <Company>ZŠ Edisonova 2821, Varnsdorf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Past continuous - výklad</dc:title>
  <dc:creator>Michaela Galbavá, DiS.</dc:creator>
  <cp:lastModifiedBy>dana</cp:lastModifiedBy>
  <cp:revision>27</cp:revision>
  <dcterms:created xsi:type="dcterms:W3CDTF">2011-10-14T13:22:45Z</dcterms:created>
  <dcterms:modified xsi:type="dcterms:W3CDTF">2012-03-10T10:32:01Z</dcterms:modified>
</cp:coreProperties>
</file>