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88" r:id="rId2"/>
    <p:sldId id="261" r:id="rId3"/>
    <p:sldId id="260" r:id="rId4"/>
    <p:sldId id="262" r:id="rId5"/>
    <p:sldId id="273" r:id="rId6"/>
    <p:sldId id="274" r:id="rId7"/>
    <p:sldId id="276" r:id="rId8"/>
    <p:sldId id="263" r:id="rId9"/>
    <p:sldId id="277" r:id="rId10"/>
    <p:sldId id="285" r:id="rId11"/>
    <p:sldId id="279" r:id="rId12"/>
    <p:sldId id="280" r:id="rId13"/>
    <p:sldId id="282" r:id="rId14"/>
    <p:sldId id="286" r:id="rId15"/>
    <p:sldId id="28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589047-7BA8-4E11-9B16-36ADE87FE612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A587A0-4E6A-4F41-A6B3-4B19FC2743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44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A587A0-4E6A-4F41-A6B3-4B19FC27436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52600" y="990600"/>
            <a:ext cx="6400800" cy="2514600"/>
          </a:xfrm>
          <a:ln w="76200" cmpd="tri"/>
        </p:spPr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752600" y="3886200"/>
            <a:ext cx="6400800" cy="1752600"/>
          </a:xfrm>
          <a:ln w="6350"/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914400" y="6400800"/>
            <a:ext cx="1905000" cy="457200"/>
          </a:xfrm>
        </p:spPr>
        <p:txBody>
          <a:bodyPr anchorCtr="0"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505200" y="6400800"/>
            <a:ext cx="2895600" cy="457200"/>
          </a:xfrm>
        </p:spPr>
        <p:txBody>
          <a:bodyPr anchorCtr="0"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 anchorCtr="0"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0" y="0"/>
            <a:ext cx="6362700" cy="6858000"/>
            <a:chOff x="0" y="0"/>
            <a:chExt cx="4008" cy="4320"/>
          </a:xfrm>
        </p:grpSpPr>
        <p:pic>
          <p:nvPicPr>
            <p:cNvPr id="4104" name="Picture 8" descr="C:\My Documents\bits\Expbanna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invGray">
            <a:xfrm>
              <a:off x="0" y="0"/>
              <a:ext cx="432" cy="4320"/>
            </a:xfrm>
            <a:prstGeom prst="rect">
              <a:avLst/>
            </a:prstGeom>
            <a:noFill/>
          </p:spPr>
        </p:pic>
        <p:pic>
          <p:nvPicPr>
            <p:cNvPr id="4105" name="Picture 9" descr="D:\FRONTPAGE THEMES\EXPEDITN\EXPHORSA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08" y="3600"/>
              <a:ext cx="1800" cy="60"/>
            </a:xfrm>
            <a:prstGeom prst="rect">
              <a:avLst/>
            </a:prstGeom>
            <a:noFill/>
          </p:spPr>
        </p:pic>
      </p:grpSp>
      <p:pic>
        <p:nvPicPr>
          <p:cNvPr id="4106" name="Picture 10" descr="P:\!Themes\Expedition\EXPHORSA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81200" y="3657600"/>
            <a:ext cx="5715000" cy="95250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2038" y="1766888"/>
            <a:ext cx="3808412" cy="4113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22850" y="1766888"/>
            <a:ext cx="3808413" cy="4113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96100" y="381000"/>
            <a:ext cx="1943100" cy="54991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2038" y="381000"/>
            <a:ext cx="5681662" cy="54991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810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2038" y="1766888"/>
            <a:ext cx="3808412" cy="411321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5022850" y="1766888"/>
            <a:ext cx="3808413" cy="4113212"/>
          </a:xfrm>
        </p:spPr>
        <p:txBody>
          <a:bodyPr/>
          <a:lstStyle/>
          <a:p>
            <a:r>
              <a:rPr lang="cs-CZ" smtClean="0"/>
              <a:t>Klepnutím na ikonu přidáte klipart.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382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429000" y="64008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0104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My Documents\bits\Expbanna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invGray">
          <a:xfrm>
            <a:off x="0" y="0"/>
            <a:ext cx="685800" cy="6858000"/>
          </a:xfrm>
          <a:prstGeom prst="rect">
            <a:avLst/>
          </a:prstGeom>
          <a:noFill/>
        </p:spPr>
      </p:pic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810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4008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chemeClr val="tx2"/>
                </a:solidFill>
                <a:latin typeface="Arial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4008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defRPr sz="1400">
                <a:solidFill>
                  <a:schemeClr val="tx2"/>
                </a:solidFill>
                <a:latin typeface="Arial" pitchFamily="34" charset="0"/>
              </a:defRPr>
            </a:lvl1pPr>
          </a:lstStyle>
          <a:p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chemeClr val="tx2"/>
                </a:solidFill>
                <a:latin typeface="Arial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3079" name="Picture 7" descr="P:\!Themes\Expedition\EXPHORSA.GI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066800" y="1574800"/>
            <a:ext cx="7772400" cy="130175"/>
          </a:xfrm>
          <a:prstGeom prst="rect">
            <a:avLst/>
          </a:prstGeom>
          <a:noFill/>
        </p:spPr>
      </p:pic>
      <p:sp>
        <p:nvSpPr>
          <p:cNvPr id="3080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1766888"/>
            <a:ext cx="7769225" cy="411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Blip>
          <a:blip r:embed="rId17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Blip>
          <a:blip r:embed="rId18"/>
        </a:buBlip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8/Code-de-Hammurabi-1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e/e1/Brueghel-tower-of-babel.jpg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a/ae/Hanging_Gardens_of_Babylon.jpg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a/Pergamon_Museum_Berlin_2007109.jpg" TargetMode="External"/><Relationship Id="rId2" Type="http://schemas.openxmlformats.org/officeDocument/2006/relationships/hyperlink" Target="http://upload.wikimedia.org/wikipedia/commons/c/c0/Pergamonmuseum_Ishtartor_06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upload.wikimedia.org/wikipedia/commons/3/3c/Berl%C3%ADn_-_Pergamon_-_Porta_d'Ishtar_-_Lleons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4/4c/Kinadshburn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upload.wikimedia.org/wikipedia/commons/9/9d/Starov%C4%9Bk%C3%BD-Bl%C3%ADzk%C3%BD-v%C3%BDchod.png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a/Babylon_tower.jpg" TargetMode="External"/><Relationship Id="rId2" Type="http://schemas.openxmlformats.org/officeDocument/2006/relationships/hyperlink" Target="http://upload.wikimedia.org/wikipedia/commons/5/58/Code-de-Hammurabi-1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1/Map_of_Assyria.png?uselang=cs" TargetMode="External"/><Relationship Id="rId5" Type="http://schemas.openxmlformats.org/officeDocument/2006/relationships/hyperlink" Target="http://upload.wikimedia.org/wikipedia/commons/b/bf/Illustrerad_Verldshistoria_band_I_Ill_047.jpg?uselang=cs" TargetMode="External"/><Relationship Id="rId4" Type="http://schemas.openxmlformats.org/officeDocument/2006/relationships/hyperlink" Target="http://upload.wikimedia.org/wikipedia/commons/5/52/AssurbanipalbyGeorgeSStuart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988840"/>
            <a:ext cx="7704856" cy="4392488"/>
          </a:xfrm>
        </p:spPr>
        <p:txBody>
          <a:bodyPr/>
          <a:lstStyle/>
          <a:p>
            <a:pPr algn="l"/>
            <a:r>
              <a:rPr lang="cs-CZ" sz="1400" b="1" dirty="0"/>
              <a:t>NÁZEV:			</a:t>
            </a:r>
            <a:r>
              <a:rPr lang="cs-CZ" sz="1400" b="1" dirty="0" smtClean="0"/>
              <a:t>VY_32_INOVACE_22DST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ČÍSLO PROJEKTU:		CZ.1.07/1.4.00/21.1700	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NÁZEV PROJEKTU:		Moderní škola 2011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ŠKOLA:			</a:t>
            </a:r>
            <a:r>
              <a:rPr lang="cs-CZ" sz="1400" dirty="0"/>
              <a:t>Základní škola a Mateřská škola Nemilany</a:t>
            </a:r>
            <a:br>
              <a:rPr lang="cs-CZ" sz="1400" dirty="0"/>
            </a:br>
            <a:r>
              <a:rPr lang="cs-CZ" sz="1400" b="1" dirty="0"/>
              <a:t>VYUČUJÍCÍ:		</a:t>
            </a:r>
            <a:r>
              <a:rPr lang="cs-CZ" sz="1400" dirty="0" smtClean="0"/>
              <a:t>Mgr</a:t>
            </a:r>
            <a:r>
              <a:rPr lang="cs-CZ" sz="1400" dirty="0"/>
              <a:t>. Iveta </a:t>
            </a:r>
            <a:r>
              <a:rPr lang="cs-CZ" sz="1400" dirty="0" err="1"/>
              <a:t>Šlahařová</a:t>
            </a:r>
            <a:r>
              <a:rPr lang="cs-CZ" sz="1400" dirty="0"/>
              <a:t>	</a:t>
            </a:r>
            <a:br>
              <a:rPr lang="cs-CZ" sz="1400" dirty="0"/>
            </a:br>
            <a:r>
              <a:rPr lang="cs-CZ" sz="1400" b="1" dirty="0"/>
              <a:t>TÉMATICKÁ OBLAST:</a:t>
            </a:r>
            <a:r>
              <a:rPr lang="cs-CZ" sz="1400" dirty="0"/>
              <a:t>	Starověk			 </a:t>
            </a:r>
            <a:br>
              <a:rPr lang="cs-CZ" sz="1400" dirty="0"/>
            </a:br>
            <a:r>
              <a:rPr lang="cs-CZ" sz="1400" b="1" dirty="0"/>
              <a:t> 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 </a:t>
            </a:r>
            <a:r>
              <a:rPr lang="cs-CZ" sz="1400" b="1" dirty="0" smtClean="0"/>
              <a:t>PŘEDMĚT:</a:t>
            </a:r>
            <a:r>
              <a:rPr lang="cs-CZ" sz="1400" b="1" dirty="0"/>
              <a:t> </a:t>
            </a:r>
            <a:r>
              <a:rPr lang="cs-CZ" sz="1400" b="1" dirty="0" smtClean="0"/>
              <a:t>  </a:t>
            </a:r>
            <a:r>
              <a:rPr lang="cs-CZ" sz="1400" dirty="0" smtClean="0"/>
              <a:t>D</a:t>
            </a:r>
            <a:r>
              <a:rPr lang="cs-CZ" sz="1400" b="1" dirty="0"/>
              <a:t>		ROČNÍK:	</a:t>
            </a:r>
            <a:r>
              <a:rPr lang="cs-CZ" sz="1400" dirty="0"/>
              <a:t>6.</a:t>
            </a:r>
            <a:r>
              <a:rPr lang="cs-CZ" sz="1400" b="1" dirty="0"/>
              <a:t> </a:t>
            </a:r>
            <a:r>
              <a:rPr lang="cs-CZ" sz="1400" dirty="0"/>
              <a:t>	</a:t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 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NÁZEV MATERIÁLU:	</a:t>
            </a:r>
            <a:r>
              <a:rPr lang="cs-CZ" sz="1400" dirty="0"/>
              <a:t>Mezopotámie- Babyloňané a Asyřané</a:t>
            </a:r>
            <a:br>
              <a:rPr lang="cs-CZ" sz="1400" dirty="0"/>
            </a:br>
            <a:r>
              <a:rPr lang="cs-CZ" sz="1400" b="1" dirty="0"/>
              <a:t> 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 smtClean="0"/>
              <a:t>ANOTACE:		</a:t>
            </a:r>
            <a:r>
              <a:rPr lang="cs-CZ" sz="1400" dirty="0" smtClean="0"/>
              <a:t>Materiál </a:t>
            </a:r>
            <a:r>
              <a:rPr lang="cs-CZ" sz="1400" dirty="0"/>
              <a:t>je určen pro práci na interaktivní tabuli. </a:t>
            </a:r>
            <a:br>
              <a:rPr lang="cs-CZ" sz="1400" dirty="0"/>
            </a:br>
            <a:r>
              <a:rPr lang="cs-CZ" sz="1400" dirty="0" smtClean="0"/>
              <a:t>			Prezentace </a:t>
            </a:r>
            <a:r>
              <a:rPr lang="cs-CZ" sz="1400" dirty="0"/>
              <a:t>informuje o posledních dvou civilizacích žijících na </a:t>
            </a:r>
            <a:r>
              <a:rPr lang="cs-CZ" sz="1400" dirty="0" smtClean="0"/>
              <a:t>				území </a:t>
            </a:r>
            <a:r>
              <a:rPr lang="cs-CZ" sz="1400" dirty="0"/>
              <a:t>starověké Mezopotámie. Seznamuje </a:t>
            </a:r>
            <a:r>
              <a:rPr lang="cs-CZ" sz="1400" dirty="0" smtClean="0"/>
              <a:t>žáky </a:t>
            </a:r>
            <a:r>
              <a:rPr lang="cs-CZ" sz="1400" dirty="0"/>
              <a:t>se základními </a:t>
            </a:r>
            <a:r>
              <a:rPr lang="cs-CZ" sz="1400" dirty="0" smtClean="0"/>
              <a:t>				pojmy</a:t>
            </a:r>
            <a:r>
              <a:rPr lang="cs-CZ" sz="1400" dirty="0"/>
              <a:t>, dovednostmi a počiny významných panovníků Babyloňanů </a:t>
            </a:r>
            <a:r>
              <a:rPr lang="cs-CZ" sz="1400" dirty="0" smtClean="0"/>
              <a:t>			a </a:t>
            </a:r>
            <a:r>
              <a:rPr lang="cs-CZ" sz="1400" dirty="0"/>
              <a:t>Asyřanů. </a:t>
            </a:r>
          </a:p>
        </p:txBody>
      </p:sp>
      <p:pic>
        <p:nvPicPr>
          <p:cNvPr id="1026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66737"/>
            <a:ext cx="5534025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2619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MEZOPOTÁMIE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(STAROVĚK)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Civilizace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357430"/>
            <a:ext cx="8402667" cy="3522670"/>
          </a:xfrm>
        </p:spPr>
        <p:txBody>
          <a:bodyPr/>
          <a:lstStyle/>
          <a:p>
            <a:pPr lvl="1">
              <a:lnSpc>
                <a:spcPct val="150000"/>
              </a:lnSpc>
              <a:spcBef>
                <a:spcPts val="600"/>
              </a:spcBef>
            </a:pPr>
            <a:r>
              <a:rPr lang="cs-CZ" b="1" dirty="0" smtClean="0"/>
              <a:t>Sumerové</a:t>
            </a:r>
            <a:r>
              <a:rPr lang="cs-CZ" dirty="0" smtClean="0"/>
              <a:t> (3000 – 2340 přnl.)</a:t>
            </a:r>
          </a:p>
          <a:p>
            <a:pPr lvl="1">
              <a:lnSpc>
                <a:spcPct val="150000"/>
              </a:lnSpc>
              <a:spcBef>
                <a:spcPts val="600"/>
              </a:spcBef>
              <a:buNone/>
            </a:pPr>
            <a:endParaRPr lang="cs-CZ" sz="1600" dirty="0" smtClean="0"/>
          </a:p>
          <a:p>
            <a:pPr lvl="1">
              <a:lnSpc>
                <a:spcPct val="150000"/>
              </a:lnSpc>
              <a:spcBef>
                <a:spcPts val="600"/>
              </a:spcBef>
            </a:pPr>
            <a:r>
              <a:rPr lang="cs-CZ" b="1" dirty="0" err="1" smtClean="0"/>
              <a:t>Akkadové</a:t>
            </a:r>
            <a:r>
              <a:rPr lang="cs-CZ" dirty="0" smtClean="0"/>
              <a:t> (2340 – 2000 přnl.)</a:t>
            </a:r>
          </a:p>
          <a:p>
            <a:pPr lvl="1">
              <a:lnSpc>
                <a:spcPct val="150000"/>
              </a:lnSpc>
              <a:spcBef>
                <a:spcPts val="600"/>
              </a:spcBef>
              <a:buNone/>
            </a:pPr>
            <a:endParaRPr lang="cs-CZ" sz="1600" dirty="0" smtClean="0"/>
          </a:p>
          <a:p>
            <a:pPr lvl="1">
              <a:lnSpc>
                <a:spcPct val="150000"/>
              </a:lnSpc>
              <a:spcBef>
                <a:spcPts val="600"/>
              </a:spcBef>
            </a:pPr>
            <a:r>
              <a:rPr lang="cs-CZ" b="1" dirty="0" smtClean="0"/>
              <a:t>Babyloňané a Asyřané </a:t>
            </a:r>
            <a:r>
              <a:rPr lang="cs-CZ" dirty="0" smtClean="0"/>
              <a:t>(2000 – 6. století přnl.)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Babyloňané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766888"/>
            <a:ext cx="8858280" cy="4591070"/>
          </a:xfrm>
        </p:spPr>
        <p:txBody>
          <a:bodyPr/>
          <a:lstStyle/>
          <a:p>
            <a:pPr lvl="1">
              <a:spcBef>
                <a:spcPts val="0"/>
              </a:spcBef>
            </a:pPr>
            <a:r>
              <a:rPr lang="cs-CZ" dirty="0" smtClean="0"/>
              <a:t> </a:t>
            </a:r>
            <a:r>
              <a:rPr lang="cs-CZ" sz="26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jih</a:t>
            </a:r>
            <a:r>
              <a:rPr lang="cs-CZ" sz="2600" dirty="0" smtClean="0"/>
              <a:t> Mezopotámie</a:t>
            </a:r>
          </a:p>
          <a:p>
            <a:pPr lvl="1">
              <a:spcBef>
                <a:spcPts val="0"/>
              </a:spcBef>
            </a:pPr>
            <a:r>
              <a:rPr lang="cs-CZ" sz="2600" dirty="0" smtClean="0"/>
              <a:t> hlavní město </a:t>
            </a:r>
            <a:r>
              <a:rPr lang="cs-CZ" sz="26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Babylón</a:t>
            </a:r>
          </a:p>
          <a:p>
            <a:pPr lvl="1">
              <a:spcBef>
                <a:spcPts val="0"/>
              </a:spcBef>
            </a:pPr>
            <a:r>
              <a:rPr lang="cs-CZ" sz="2600" dirty="0" smtClean="0"/>
              <a:t> zemědělci</a:t>
            </a:r>
          </a:p>
          <a:p>
            <a:pPr lvl="1">
              <a:spcBef>
                <a:spcPts val="0"/>
              </a:spcBef>
              <a:buNone/>
            </a:pPr>
            <a:endParaRPr lang="cs-CZ" sz="2600" dirty="0" smtClean="0"/>
          </a:p>
          <a:p>
            <a:pPr lvl="1">
              <a:spcBef>
                <a:spcPts val="0"/>
              </a:spcBef>
            </a:pPr>
            <a:r>
              <a:rPr lang="cs-CZ" sz="2600" dirty="0" smtClean="0"/>
              <a:t> král </a:t>
            </a:r>
            <a:r>
              <a:rPr lang="cs-CZ" sz="26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Chammurapi</a:t>
            </a:r>
            <a:r>
              <a:rPr lang="cs-CZ" sz="2600" dirty="0" smtClean="0"/>
              <a:t> 	- </a:t>
            </a:r>
            <a:r>
              <a:rPr lang="cs-CZ" sz="2600" dirty="0" err="1" smtClean="0"/>
              <a:t>starobabylónská</a:t>
            </a:r>
            <a:r>
              <a:rPr lang="cs-CZ" sz="2600" dirty="0" smtClean="0"/>
              <a:t> říše</a:t>
            </a:r>
          </a:p>
          <a:p>
            <a:pPr lvl="1">
              <a:spcBef>
                <a:spcPts val="0"/>
              </a:spcBef>
              <a:buNone/>
            </a:pPr>
            <a:r>
              <a:rPr lang="cs-CZ" sz="2600" dirty="0" smtClean="0"/>
              <a:t>					- silný vladař i bojovník</a:t>
            </a:r>
          </a:p>
          <a:p>
            <a:pPr lvl="1">
              <a:spcBef>
                <a:spcPts val="0"/>
              </a:spcBef>
              <a:buNone/>
            </a:pPr>
            <a:r>
              <a:rPr lang="cs-CZ" sz="2600" dirty="0" smtClean="0"/>
              <a:t>					- </a:t>
            </a:r>
            <a:r>
              <a:rPr lang="cs-CZ" sz="2600" dirty="0" err="1" smtClean="0"/>
              <a:t>Chammurapiho</a:t>
            </a:r>
            <a:r>
              <a:rPr lang="cs-CZ" sz="2600" dirty="0" smtClean="0"/>
              <a:t> </a:t>
            </a:r>
            <a:r>
              <a:rPr lang="cs-CZ" sz="26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zákoník</a:t>
            </a:r>
            <a:r>
              <a:rPr lang="cs-CZ" sz="2600" dirty="0" smtClean="0"/>
              <a:t>  </a:t>
            </a:r>
          </a:p>
          <a:p>
            <a:pPr lvl="1">
              <a:spcBef>
                <a:spcPts val="0"/>
              </a:spcBef>
              <a:buNone/>
            </a:pPr>
            <a:endParaRPr lang="cs-CZ" sz="1600" dirty="0" smtClean="0"/>
          </a:p>
          <a:p>
            <a:pPr lvl="1">
              <a:spcBef>
                <a:spcPts val="0"/>
              </a:spcBef>
            </a:pPr>
            <a:r>
              <a:rPr lang="cs-CZ" sz="2600" dirty="0" smtClean="0"/>
              <a:t> král </a:t>
            </a:r>
            <a:r>
              <a:rPr lang="cs-CZ" sz="26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Nebukadnesar</a:t>
            </a:r>
            <a:r>
              <a:rPr lang="cs-CZ" sz="2600" dirty="0" smtClean="0"/>
              <a:t> 	- </a:t>
            </a:r>
            <a:r>
              <a:rPr lang="cs-CZ" sz="2600" dirty="0" err="1" smtClean="0"/>
              <a:t>novobabylónská</a:t>
            </a:r>
            <a:r>
              <a:rPr lang="cs-CZ" sz="2600" dirty="0" smtClean="0"/>
              <a:t> říše</a:t>
            </a:r>
          </a:p>
          <a:p>
            <a:pPr lvl="1">
              <a:spcBef>
                <a:spcPts val="0"/>
              </a:spcBef>
              <a:buNone/>
            </a:pPr>
            <a:r>
              <a:rPr lang="cs-CZ" sz="2600" dirty="0" smtClean="0"/>
              <a:t>					- zikkurat </a:t>
            </a:r>
            <a:r>
              <a:rPr lang="cs-CZ" sz="26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Babylonská věž</a:t>
            </a:r>
          </a:p>
          <a:p>
            <a:pPr lvl="1">
              <a:spcBef>
                <a:spcPts val="0"/>
              </a:spcBef>
              <a:buNone/>
            </a:pPr>
            <a:r>
              <a:rPr lang="cs-CZ" sz="2600" dirty="0" smtClean="0"/>
              <a:t>					- visuté </a:t>
            </a:r>
            <a:r>
              <a:rPr lang="cs-CZ" sz="26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zahrady</a:t>
            </a:r>
            <a:r>
              <a:rPr lang="cs-CZ" sz="2600" dirty="0" smtClean="0"/>
              <a:t> královny Semiramis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err="1" smtClean="0"/>
              <a:t>Chammurapiho</a:t>
            </a:r>
            <a:r>
              <a:rPr lang="cs-CZ" sz="3200" b="1" dirty="0" smtClean="0"/>
              <a:t> zákoník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1988840"/>
            <a:ext cx="5256584" cy="3888432"/>
          </a:xfrm>
        </p:spPr>
        <p:txBody>
          <a:bodyPr/>
          <a:lstStyle/>
          <a:p>
            <a:pPr lvl="1"/>
            <a:r>
              <a:rPr lang="cs-CZ" dirty="0" smtClean="0"/>
              <a:t>1800 přnl.</a:t>
            </a:r>
          </a:p>
          <a:p>
            <a:pPr lvl="1"/>
            <a:r>
              <a:rPr lang="cs-CZ" dirty="0" smtClean="0"/>
              <a:t>282 článků řešících právní otázky: </a:t>
            </a:r>
          </a:p>
          <a:p>
            <a:pPr lvl="1">
              <a:buNone/>
            </a:pPr>
            <a:r>
              <a:rPr lang="cs-CZ" dirty="0" smtClean="0"/>
              <a:t>	- </a:t>
            </a:r>
            <a:r>
              <a:rPr lang="cs-CZ" i="1" dirty="0" smtClean="0"/>
              <a:t>rodiny</a:t>
            </a:r>
          </a:p>
          <a:p>
            <a:pPr lvl="1">
              <a:buNone/>
            </a:pPr>
            <a:r>
              <a:rPr lang="cs-CZ" i="1" dirty="0" smtClean="0"/>
              <a:t>	- soukromého vlastnictví a majetku</a:t>
            </a:r>
          </a:p>
          <a:p>
            <a:pPr lvl="1">
              <a:buNone/>
            </a:pPr>
            <a:r>
              <a:rPr lang="cs-CZ" i="1" dirty="0" smtClean="0"/>
              <a:t>	- obchodu, cen a mezd </a:t>
            </a:r>
          </a:p>
          <a:p>
            <a:pPr lvl="1">
              <a:buNone/>
            </a:pPr>
            <a:r>
              <a:rPr lang="cs-CZ" i="1" dirty="0" smtClean="0"/>
              <a:t>	- půjček a jejich splácení</a:t>
            </a:r>
          </a:p>
          <a:p>
            <a:pPr lvl="1">
              <a:buNone/>
            </a:pPr>
            <a:r>
              <a:rPr lang="cs-CZ" i="1" dirty="0" smtClean="0"/>
              <a:t>	- násilných zločinů </a:t>
            </a:r>
          </a:p>
          <a:p>
            <a:pPr lvl="1">
              <a:buNone/>
            </a:pPr>
            <a:r>
              <a:rPr lang="cs-CZ" i="1" dirty="0" smtClean="0"/>
              <a:t>	- postavení různých společenských  	vrstev (vč. otroků)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580112" y="1916832"/>
            <a:ext cx="3251151" cy="4680520"/>
          </a:xfrm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pPr algn="ctr">
              <a:buNone/>
            </a:pPr>
            <a:endParaRPr lang="cs-CZ" sz="800" dirty="0" smtClean="0">
              <a:hlinkClick r:id="rId3"/>
            </a:endParaRPr>
          </a:p>
          <a:p>
            <a:pPr algn="ctr">
              <a:buNone/>
            </a:pPr>
            <a:endParaRPr lang="cs-CZ" sz="2000" dirty="0"/>
          </a:p>
        </p:txBody>
      </p:sp>
      <p:pic>
        <p:nvPicPr>
          <p:cNvPr id="8" name="Obrázek 7" descr="Code-de-Hammurabi-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24128" y="2060848"/>
            <a:ext cx="2959899" cy="43651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smtClean="0"/>
              <a:t>Oko za oko, zub za zub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785786" y="1766888"/>
            <a:ext cx="8358214" cy="4662508"/>
          </a:xfrm>
        </p:spPr>
        <p:txBody>
          <a:bodyPr/>
          <a:lstStyle/>
          <a:p>
            <a:pPr>
              <a:buNone/>
            </a:pPr>
            <a:r>
              <a:rPr lang="cs-CZ" sz="2000" i="1" dirty="0" smtClean="0"/>
              <a:t>1. 		Jestliže někdo někoho obvinil a uvrhl naň podezření z vraždy, avšak 	neusvědčil jej, bude ten, kdo ho obvinil, usmrcen.</a:t>
            </a:r>
            <a:endParaRPr lang="cs-CZ" sz="2000" dirty="0" smtClean="0"/>
          </a:p>
          <a:p>
            <a:pPr>
              <a:buNone/>
            </a:pPr>
            <a:r>
              <a:rPr lang="cs-CZ" sz="2000" i="1" dirty="0" smtClean="0"/>
              <a:t>22. 	Jestliže se někdo dopustil loupeže a bude dopaden, tento člověk bude 	usmrcen.</a:t>
            </a:r>
            <a:endParaRPr lang="cs-CZ" sz="2000" dirty="0" smtClean="0"/>
          </a:p>
          <a:p>
            <a:pPr>
              <a:buNone/>
            </a:pPr>
            <a:r>
              <a:rPr lang="cs-CZ" sz="2000" i="1" dirty="0" smtClean="0"/>
              <a:t>195. 	Jestliže dítě udeřilo svého otce, uříznou mu jeho ruku.</a:t>
            </a:r>
            <a:endParaRPr lang="cs-CZ" sz="2000" dirty="0" smtClean="0"/>
          </a:p>
          <a:p>
            <a:pPr>
              <a:buNone/>
            </a:pPr>
            <a:r>
              <a:rPr lang="cs-CZ" sz="2000" i="1" dirty="0" smtClean="0"/>
              <a:t>196. 	Jestliže právoplatný občan vyrazil oko příslušníku plnoprávných 	občanů, vyrvou mu oko.</a:t>
            </a:r>
            <a:endParaRPr lang="cs-CZ" sz="2000" dirty="0" smtClean="0"/>
          </a:p>
          <a:p>
            <a:pPr>
              <a:buNone/>
            </a:pPr>
            <a:r>
              <a:rPr lang="cs-CZ" sz="2000" i="1" dirty="0" smtClean="0"/>
              <a:t>198. 	Jestliže vyrval oko nevolníka nebo zlomil kost nevolníka, zaplatí jednu 	minu stříbra.</a:t>
            </a:r>
            <a:endParaRPr lang="cs-CZ" sz="2000" dirty="0" smtClean="0"/>
          </a:p>
          <a:p>
            <a:pPr>
              <a:buNone/>
            </a:pPr>
            <a:r>
              <a:rPr lang="cs-CZ" sz="2000" i="1" dirty="0" smtClean="0"/>
              <a:t>205. 	Jestliže otrok jiné osoby udeřil příslušníka třídy plnoprávných občanů 	ve tvář, uříznou mu ucho.</a:t>
            </a:r>
            <a:endParaRPr lang="cs-CZ" sz="2000" dirty="0" smtClean="0"/>
          </a:p>
          <a:p>
            <a:pPr>
              <a:buNone/>
            </a:pPr>
            <a:r>
              <a:rPr lang="cs-CZ" sz="2000" i="1" dirty="0" smtClean="0"/>
              <a:t>233. 	Jestliže stavitel postavil někomu dům a neudělal své dílo pevně a zeď 	spadne, tento stavitel pevně vystaví tuto zeď ze svých vlastních 	prostředků.</a:t>
            </a: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smtClean="0"/>
              <a:t>Babylonská věž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043608" y="2708920"/>
            <a:ext cx="3816424" cy="3888432"/>
          </a:xfrm>
        </p:spPr>
        <p:txBody>
          <a:bodyPr/>
          <a:lstStyle/>
          <a:p>
            <a:pPr lvl="1">
              <a:spcBef>
                <a:spcPts val="3000"/>
              </a:spcBef>
            </a:pPr>
            <a:r>
              <a:rPr lang="cs-CZ" dirty="0" smtClean="0"/>
              <a:t>nejslavnější zikkurat</a:t>
            </a:r>
          </a:p>
          <a:p>
            <a:pPr lvl="1">
              <a:spcBef>
                <a:spcPts val="3000"/>
              </a:spcBef>
            </a:pPr>
            <a:r>
              <a:rPr lang="cs-CZ" dirty="0" smtClean="0"/>
              <a:t>91 metrů vysoká</a:t>
            </a:r>
          </a:p>
          <a:p>
            <a:pPr lvl="1">
              <a:spcBef>
                <a:spcPts val="3000"/>
              </a:spcBef>
            </a:pPr>
            <a:r>
              <a:rPr lang="cs-CZ" dirty="0" smtClean="0"/>
              <a:t>7 poschodí</a:t>
            </a:r>
          </a:p>
          <a:p>
            <a:pPr lvl="1">
              <a:spcBef>
                <a:spcPts val="3000"/>
              </a:spcBef>
            </a:pPr>
            <a:r>
              <a:rPr lang="cs-CZ" dirty="0" smtClean="0"/>
              <a:t>záznam v Bibli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148064" y="1844824"/>
            <a:ext cx="3600400" cy="4752528"/>
          </a:xfrm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pPr>
              <a:buNone/>
            </a:pPr>
            <a:endParaRPr lang="cs-CZ" sz="2000" dirty="0" smtClean="0">
              <a:hlinkClick r:id="rId2"/>
            </a:endParaRP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/>
          </a:p>
        </p:txBody>
      </p:sp>
      <p:pic>
        <p:nvPicPr>
          <p:cNvPr id="6" name="Obrázek 5" descr="Babylon_towe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2085696"/>
            <a:ext cx="3168352" cy="42956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smtClean="0"/>
              <a:t>Visuté zahrady královny Semiramis</a:t>
            </a:r>
            <a:br>
              <a:rPr lang="cs-CZ" sz="3200" b="1" dirty="0" smtClean="0"/>
            </a:br>
            <a:endParaRPr lang="cs-CZ" sz="2800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62038" y="4149080"/>
            <a:ext cx="7758434" cy="1584176"/>
          </a:xfrm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pPr algn="ctr">
              <a:buNone/>
            </a:pPr>
            <a:endParaRPr lang="cs-CZ" sz="2000" dirty="0" smtClean="0">
              <a:hlinkClick r:id="rId2"/>
            </a:endParaRPr>
          </a:p>
          <a:p>
            <a:pPr algn="ctr">
              <a:buNone/>
            </a:pPr>
            <a:r>
              <a:rPr lang="cs-CZ" sz="2000" dirty="0" smtClean="0">
                <a:hlinkClick r:id="rId2"/>
              </a:rPr>
              <a:t>http://upload.wikimedia.org/wikipedia/commons/a/ae/Hanging_Gardens_of_Babylon.jpg</a:t>
            </a:r>
            <a:endParaRPr lang="cs-CZ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915816" y="2276872"/>
            <a:ext cx="5915447" cy="1590104"/>
          </a:xfrm>
        </p:spPr>
        <p:txBody>
          <a:bodyPr/>
          <a:lstStyle/>
          <a:p>
            <a:pPr lvl="1">
              <a:spcBef>
                <a:spcPts val="0"/>
              </a:spcBef>
            </a:pPr>
            <a:r>
              <a:rPr lang="cs-CZ" sz="26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1 ze 7 divů světa</a:t>
            </a:r>
            <a:endParaRPr lang="cs-CZ" sz="2600" dirty="0" smtClean="0"/>
          </a:p>
          <a:p>
            <a:pPr lvl="1">
              <a:spcBef>
                <a:spcPts val="0"/>
              </a:spcBef>
            </a:pPr>
            <a:r>
              <a:rPr lang="cs-CZ" sz="2600" dirty="0" smtClean="0"/>
              <a:t> asi 600 </a:t>
            </a:r>
            <a:r>
              <a:rPr lang="cs-CZ" sz="2600" dirty="0" err="1" smtClean="0"/>
              <a:t>nl</a:t>
            </a:r>
            <a:r>
              <a:rPr lang="cs-CZ" sz="2600" dirty="0" smtClean="0"/>
              <a:t>.</a:t>
            </a:r>
          </a:p>
          <a:p>
            <a:pPr lvl="1">
              <a:spcBef>
                <a:spcPts val="0"/>
              </a:spcBef>
            </a:pPr>
            <a:r>
              <a:rPr lang="cs-CZ" sz="2600" dirty="0" smtClean="0"/>
              <a:t>dar od krále </a:t>
            </a:r>
            <a:r>
              <a:rPr lang="cs-CZ" sz="2600" dirty="0" err="1" smtClean="0"/>
              <a:t>Nabukadnesara</a:t>
            </a:r>
            <a:r>
              <a:rPr lang="cs-CZ" sz="26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err="1" smtClean="0"/>
              <a:t>Ištařina</a:t>
            </a:r>
            <a:r>
              <a:rPr lang="cs-CZ" sz="3200" b="1" dirty="0" smtClean="0"/>
              <a:t> brána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915816" y="1988840"/>
            <a:ext cx="4441854" cy="3236918"/>
          </a:xfrm>
        </p:spPr>
        <p:txBody>
          <a:bodyPr/>
          <a:lstStyle/>
          <a:p>
            <a:pPr lvl="1"/>
            <a:r>
              <a:rPr lang="cs-CZ" dirty="0" smtClean="0"/>
              <a:t>jedna z bran Babylónu</a:t>
            </a:r>
          </a:p>
          <a:p>
            <a:pPr lvl="1"/>
            <a:r>
              <a:rPr lang="cs-CZ" dirty="0" smtClean="0"/>
              <a:t>glazované barevné cihly</a:t>
            </a:r>
          </a:p>
          <a:p>
            <a:pPr lvl="1"/>
            <a:r>
              <a:rPr lang="cs-CZ" dirty="0" smtClean="0"/>
              <a:t>motivy draků, býků a lvů</a:t>
            </a:r>
          </a:p>
          <a:p>
            <a:pPr lvl="1"/>
            <a:r>
              <a:rPr lang="cs-CZ" dirty="0" smtClean="0"/>
              <a:t>15 metrů vysoká</a:t>
            </a:r>
          </a:p>
          <a:p>
            <a:pPr lvl="1"/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971600" y="4077072"/>
            <a:ext cx="7920880" cy="2232248"/>
          </a:xfrm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pPr algn="ctr">
              <a:buNone/>
            </a:pPr>
            <a:r>
              <a:rPr lang="cs-CZ" sz="1800" dirty="0" smtClean="0">
                <a:hlinkClick r:id="rId2"/>
              </a:rPr>
              <a:t>http://upload.wikimedia.org/wikipedia/commons/c/c0/Pergamonmuseum_Ishtartor_06.jpg</a:t>
            </a:r>
            <a:endParaRPr lang="cs-CZ" sz="1800" dirty="0" smtClean="0"/>
          </a:p>
          <a:p>
            <a:pPr algn="ctr">
              <a:buNone/>
            </a:pPr>
            <a:endParaRPr lang="cs-CZ" sz="800" dirty="0" smtClean="0"/>
          </a:p>
          <a:p>
            <a:pPr algn="ctr">
              <a:buNone/>
            </a:pPr>
            <a:r>
              <a:rPr lang="cs-CZ" sz="1800" dirty="0" smtClean="0">
                <a:hlinkClick r:id="rId3"/>
              </a:rPr>
              <a:t>http://upload.wikimedia.org/wikipedia/commons/9/9a/Pergamon_Museum_Berlin_2007109.jpg</a:t>
            </a:r>
            <a:endParaRPr lang="cs-CZ" sz="1800" dirty="0" smtClean="0"/>
          </a:p>
          <a:p>
            <a:pPr algn="ctr">
              <a:buNone/>
            </a:pPr>
            <a:endParaRPr lang="cs-CZ" sz="800" dirty="0" smtClean="0"/>
          </a:p>
          <a:p>
            <a:pPr algn="ctr">
              <a:buNone/>
            </a:pPr>
            <a:r>
              <a:rPr lang="cs-CZ" sz="1800" dirty="0" smtClean="0">
                <a:hlinkClick r:id="rId4"/>
              </a:rPr>
              <a:t>http://upload.wikimedia.org/wikipedia/commons/3/3c/Berl%C3%ADn_-_Pergamon_-_Porta_d%27Ishtar_-_Lleons.JPG</a:t>
            </a:r>
            <a:endParaRPr lang="cs-CZ" sz="1800" dirty="0" smtClean="0"/>
          </a:p>
          <a:p>
            <a:pPr algn="ctr"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Shrnutí: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2204864"/>
            <a:ext cx="8676456" cy="4367408"/>
          </a:xfrm>
        </p:spPr>
        <p:txBody>
          <a:bodyPr/>
          <a:lstStyle/>
          <a:p>
            <a:pPr lvl="1">
              <a:spcBef>
                <a:spcPts val="1200"/>
              </a:spcBef>
            </a:pPr>
            <a:r>
              <a:rPr lang="cs-CZ" sz="2600" b="1" dirty="0" smtClean="0"/>
              <a:t>O čem pojednával </a:t>
            </a:r>
            <a:r>
              <a:rPr lang="cs-CZ" sz="2600" b="1" dirty="0" err="1" smtClean="0"/>
              <a:t>Chammurapiho</a:t>
            </a:r>
            <a:r>
              <a:rPr lang="cs-CZ" sz="2600" b="1" dirty="0" smtClean="0"/>
              <a:t> zákoník?</a:t>
            </a:r>
          </a:p>
          <a:p>
            <a:pPr lvl="1">
              <a:spcBef>
                <a:spcPts val="1200"/>
              </a:spcBef>
              <a:buNone/>
            </a:pPr>
            <a:endParaRPr lang="cs-CZ" sz="2600" b="1" dirty="0" smtClean="0"/>
          </a:p>
          <a:p>
            <a:pPr lvl="1">
              <a:spcBef>
                <a:spcPts val="1200"/>
              </a:spcBef>
            </a:pPr>
            <a:r>
              <a:rPr lang="cs-CZ" sz="2600" b="1" dirty="0" smtClean="0"/>
              <a:t>Kdo nechal vybudovat Babylonskou věž?</a:t>
            </a:r>
          </a:p>
          <a:p>
            <a:pPr lvl="1">
              <a:spcBef>
                <a:spcPts val="1200"/>
              </a:spcBef>
            </a:pPr>
            <a:endParaRPr lang="cs-CZ" sz="2600" b="1" dirty="0" smtClean="0"/>
          </a:p>
          <a:p>
            <a:pPr lvl="1">
              <a:spcBef>
                <a:spcPts val="1200"/>
              </a:spcBef>
            </a:pPr>
            <a:r>
              <a:rPr lang="cs-CZ" sz="2600" b="1" dirty="0" smtClean="0"/>
              <a:t>Čím jsou zajímavé Visuté zahrady </a:t>
            </a:r>
            <a:r>
              <a:rPr lang="cs-CZ" sz="2600" b="1" dirty="0" err="1" smtClean="0"/>
              <a:t>Semiramidiny</a:t>
            </a:r>
            <a:r>
              <a:rPr lang="cs-CZ" sz="2600" b="1" dirty="0" smtClean="0"/>
              <a:t>?</a:t>
            </a:r>
          </a:p>
          <a:p>
            <a:pPr lvl="1">
              <a:spcBef>
                <a:spcPts val="1200"/>
              </a:spcBef>
            </a:pPr>
            <a:endParaRPr lang="cs-CZ" sz="2600" b="1" dirty="0" smtClean="0"/>
          </a:p>
          <a:p>
            <a:pPr lvl="1">
              <a:spcBef>
                <a:spcPts val="1200"/>
              </a:spcBef>
            </a:pPr>
            <a:r>
              <a:rPr lang="cs-CZ" sz="2600" b="1" dirty="0" smtClean="0"/>
              <a:t>Kde bychom dnes našli kopii </a:t>
            </a:r>
            <a:r>
              <a:rPr lang="cs-CZ" sz="2600" b="1" dirty="0" err="1" smtClean="0"/>
              <a:t>Ištařiny</a:t>
            </a:r>
            <a:r>
              <a:rPr lang="cs-CZ" sz="2600" b="1" dirty="0" smtClean="0"/>
              <a:t> brány?</a:t>
            </a:r>
          </a:p>
          <a:p>
            <a:pPr lvl="1">
              <a:spcBef>
                <a:spcPts val="0"/>
              </a:spcBef>
              <a:buNone/>
            </a:pPr>
            <a:endParaRPr lang="cs-CZ" sz="1400" b="1" dirty="0" smtClean="0"/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Asyřané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785926"/>
            <a:ext cx="8501122" cy="4714908"/>
          </a:xfrm>
        </p:spPr>
        <p:txBody>
          <a:bodyPr/>
          <a:lstStyle/>
          <a:p>
            <a:pPr lvl="1"/>
            <a:r>
              <a:rPr lang="cs-CZ" dirty="0" smtClean="0"/>
              <a:t> </a:t>
            </a:r>
            <a:r>
              <a:rPr lang="cs-CZ" sz="26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sever</a:t>
            </a:r>
            <a:r>
              <a:rPr lang="cs-CZ" sz="2600" dirty="0" smtClean="0"/>
              <a:t> Mezopotámie</a:t>
            </a:r>
          </a:p>
          <a:p>
            <a:pPr lvl="1"/>
            <a:r>
              <a:rPr lang="cs-CZ" sz="2600" dirty="0" smtClean="0"/>
              <a:t> hlavní město </a:t>
            </a:r>
            <a:r>
              <a:rPr lang="cs-CZ" sz="26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Aššur</a:t>
            </a:r>
            <a:endParaRPr lang="cs-CZ" sz="2600" b="1" dirty="0" smtClean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lvl="1"/>
            <a:r>
              <a:rPr lang="cs-CZ" sz="2600" dirty="0" smtClean="0"/>
              <a:t> pastevci, kočovníci, krutí válečníci</a:t>
            </a:r>
          </a:p>
          <a:p>
            <a:pPr lvl="1">
              <a:buNone/>
            </a:pPr>
            <a:endParaRPr lang="cs-CZ" sz="2600" dirty="0" smtClean="0"/>
          </a:p>
          <a:p>
            <a:pPr lvl="1">
              <a:spcBef>
                <a:spcPts val="0"/>
              </a:spcBef>
            </a:pPr>
            <a:r>
              <a:rPr lang="cs-CZ" sz="2600" dirty="0" smtClean="0"/>
              <a:t> král </a:t>
            </a:r>
            <a:r>
              <a:rPr lang="cs-CZ" sz="26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Aššurbanipal</a:t>
            </a:r>
            <a:r>
              <a:rPr lang="cs-CZ" sz="2600" dirty="0" smtClean="0"/>
              <a:t>	- dobyl Egypt</a:t>
            </a:r>
          </a:p>
          <a:p>
            <a:pPr lvl="1">
              <a:spcBef>
                <a:spcPts val="0"/>
              </a:spcBef>
              <a:buNone/>
            </a:pPr>
            <a:r>
              <a:rPr lang="cs-CZ" sz="2600" dirty="0" smtClean="0"/>
              <a:t>					- sídlo v Ninive</a:t>
            </a:r>
          </a:p>
          <a:p>
            <a:pPr lvl="1">
              <a:spcBef>
                <a:spcPts val="0"/>
              </a:spcBef>
              <a:buNone/>
            </a:pPr>
            <a:r>
              <a:rPr lang="cs-CZ" sz="2600" dirty="0" smtClean="0"/>
              <a:t>					- </a:t>
            </a:r>
            <a:r>
              <a:rPr lang="cs-CZ" sz="26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knihovna</a:t>
            </a:r>
            <a:r>
              <a:rPr lang="cs-CZ" sz="2600" dirty="0" smtClean="0"/>
              <a:t>! (</a:t>
            </a:r>
            <a:r>
              <a:rPr lang="cs-CZ" sz="2600" i="1" dirty="0" smtClean="0"/>
              <a:t>25 000 </a:t>
            </a:r>
            <a:r>
              <a:rPr lang="cs-CZ" sz="2600" i="1" dirty="0" err="1" smtClean="0"/>
              <a:t>hlin</a:t>
            </a:r>
            <a:r>
              <a:rPr lang="cs-CZ" sz="2600" i="1" dirty="0" smtClean="0"/>
              <a:t>. tabulek</a:t>
            </a:r>
            <a:r>
              <a:rPr lang="cs-CZ" sz="2600" dirty="0" smtClean="0"/>
              <a:t>)</a:t>
            </a:r>
          </a:p>
          <a:p>
            <a:pPr lvl="1">
              <a:spcBef>
                <a:spcPts val="0"/>
              </a:spcBef>
            </a:pPr>
            <a:endParaRPr lang="cs-CZ" sz="2600" dirty="0" smtClean="0"/>
          </a:p>
          <a:p>
            <a:pPr lvl="1">
              <a:spcBef>
                <a:spcPts val="0"/>
              </a:spcBef>
            </a:pPr>
            <a:r>
              <a:rPr lang="cs-CZ" sz="2600" dirty="0" smtClean="0"/>
              <a:t> přemoženi a vypleněni Babylóňany </a:t>
            </a:r>
          </a:p>
          <a:p>
            <a:pPr lvl="1">
              <a:spcBef>
                <a:spcPts val="0"/>
              </a:spcBef>
              <a:buNone/>
            </a:pPr>
            <a:endParaRPr lang="cs-CZ" sz="2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smtClean="0"/>
              <a:t>král </a:t>
            </a:r>
            <a:r>
              <a:rPr lang="cs-CZ" sz="3200" b="1" dirty="0" err="1" smtClean="0"/>
              <a:t>Aššurbanipal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547664" y="2852936"/>
            <a:ext cx="6984776" cy="2880320"/>
          </a:xfrm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pPr algn="ctr">
              <a:buNone/>
            </a:pPr>
            <a:endParaRPr lang="cs-CZ" sz="2000" dirty="0" smtClean="0">
              <a:hlinkClick r:id="rId2"/>
            </a:endParaRP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AssurbanipalbyGeorgeSStuar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31640" y="1844824"/>
            <a:ext cx="3171825" cy="4762500"/>
          </a:xfrm>
          <a:prstGeom prst="rect">
            <a:avLst/>
          </a:prstGeom>
        </p:spPr>
      </p:pic>
      <p:pic>
        <p:nvPicPr>
          <p:cNvPr id="5" name="Obrázek 4" descr="Illustrerad_Verldshistoria_band_I_Ill_04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6016" y="3140968"/>
            <a:ext cx="3589492" cy="23676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smtClean="0"/>
              <a:t>mapa Asýrie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051720" y="1988840"/>
            <a:ext cx="5976664" cy="4248472"/>
          </a:xfrm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pPr>
              <a:buNone/>
            </a:pPr>
            <a:endParaRPr lang="cs-CZ" dirty="0" smtClean="0">
              <a:hlinkClick r:id="rId2"/>
            </a:endParaRPr>
          </a:p>
          <a:p>
            <a:pPr>
              <a:buNone/>
            </a:pPr>
            <a:endParaRPr lang="cs-CZ" dirty="0" smtClean="0">
              <a:hlinkClick r:id="rId2"/>
            </a:endParaRPr>
          </a:p>
        </p:txBody>
      </p:sp>
      <p:pic>
        <p:nvPicPr>
          <p:cNvPr id="6" name="Obrázek 5" descr="Map_of_Assyri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39752" y="2204864"/>
            <a:ext cx="5422836" cy="37273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Shrnutí: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420888"/>
            <a:ext cx="8363719" cy="3459212"/>
          </a:xfrm>
        </p:spPr>
        <p:txBody>
          <a:bodyPr/>
          <a:lstStyle/>
          <a:p>
            <a:pPr lvl="1"/>
            <a:r>
              <a:rPr lang="cs-CZ" sz="2600" b="1" dirty="0" smtClean="0"/>
              <a:t>Jak se jmenoval nejvýznamnější král Asýrie?</a:t>
            </a:r>
          </a:p>
          <a:p>
            <a:pPr lvl="1"/>
            <a:endParaRPr lang="cs-CZ" sz="2600" b="1" dirty="0" smtClean="0"/>
          </a:p>
          <a:p>
            <a:pPr lvl="1">
              <a:buNone/>
            </a:pPr>
            <a:endParaRPr lang="cs-CZ" sz="2600" b="1" dirty="0" smtClean="0"/>
          </a:p>
          <a:p>
            <a:pPr lvl="1"/>
            <a:r>
              <a:rPr lang="cs-CZ" sz="2600" b="1" dirty="0" smtClean="0"/>
              <a:t> Čím je zajímavá knihovna v Ninive?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Zdroje: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132856"/>
            <a:ext cx="7769225" cy="4113212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sz="1800" dirty="0" smtClean="0">
                <a:hlinkClick r:id="rId2"/>
              </a:rPr>
              <a:t>http://upload.wikimedia.org/wikipedia/commons/5/58/Code-de-Hammurabi-1.jpg?uselang=cs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hlinkClick r:id="rId3"/>
              </a:rPr>
              <a:t>http://upload.wikimedia.org/wikipedia/commons/4/4a/Babylon_tower.jpg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hlinkClick r:id="rId4"/>
              </a:rPr>
              <a:t>http://upload.wikimedia.org/wikipedia/commons/5/52/AssurbanipalbyGeorgeSStuart.jpg?uselang=cs</a:t>
            </a:r>
            <a:endParaRPr lang="cs-CZ" sz="1800" dirty="0" smtClean="0"/>
          </a:p>
          <a:p>
            <a:pPr>
              <a:buFont typeface="Arial" pitchFamily="34" charset="0"/>
              <a:buChar char="•"/>
            </a:pPr>
            <a:endParaRPr lang="cs-CZ" sz="1800" dirty="0" smtClean="0"/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hlinkClick r:id="rId5"/>
              </a:rPr>
              <a:t>http://upload.wikimedia.org/wikipedia/commons/b/bf/Illustrerad_Verldshistoria_band_I_Ill_047.jpg?uselang=cs</a:t>
            </a:r>
            <a:endParaRPr lang="cs-CZ" sz="1800" dirty="0" smtClean="0"/>
          </a:p>
          <a:p>
            <a:pPr>
              <a:buFont typeface="Arial" pitchFamily="34" charset="0"/>
              <a:buChar char="•"/>
            </a:pPr>
            <a:endParaRPr lang="cs-CZ" sz="1800" dirty="0" smtClean="0"/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hlinkClick r:id="rId6"/>
              </a:rPr>
              <a:t>http://upload.wikimedia.org/wikipedia/commons/c/c1/Map_of_Assyria.png?uselang=cs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Font typeface="Arial" pitchFamily="34" charset="0"/>
              <a:buChar char="•"/>
            </a:pPr>
            <a:endParaRPr lang="cs-CZ" sz="1800" dirty="0" smtClean="0"/>
          </a:p>
          <a:p>
            <a:pPr>
              <a:buFont typeface="Arial" pitchFamily="34" charset="0"/>
              <a:buChar char="•"/>
            </a:pPr>
            <a:endParaRPr lang="cs-CZ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Expedice">
  <a:themeElements>
    <a:clrScheme name="Expedice 2">
      <a:dk1>
        <a:srgbClr val="000000"/>
      </a:dk1>
      <a:lt1>
        <a:srgbClr val="FFFFFF"/>
      </a:lt1>
      <a:dk2>
        <a:srgbClr val="482400"/>
      </a:dk2>
      <a:lt2>
        <a:srgbClr val="808080"/>
      </a:lt2>
      <a:accent1>
        <a:srgbClr val="DFD6C3"/>
      </a:accent1>
      <a:accent2>
        <a:srgbClr val="D69B80"/>
      </a:accent2>
      <a:accent3>
        <a:srgbClr val="FFFFFF"/>
      </a:accent3>
      <a:accent4>
        <a:srgbClr val="000000"/>
      </a:accent4>
      <a:accent5>
        <a:srgbClr val="ECE8DE"/>
      </a:accent5>
      <a:accent6>
        <a:srgbClr val="C28C73"/>
      </a:accent6>
      <a:hlink>
        <a:srgbClr val="993300"/>
      </a:hlink>
      <a:folHlink>
        <a:srgbClr val="666600"/>
      </a:folHlink>
    </a:clrScheme>
    <a:fontScheme name="Expedic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Expedice 1">
        <a:dk1>
          <a:srgbClr val="000000"/>
        </a:dk1>
        <a:lt1>
          <a:srgbClr val="A7947B"/>
        </a:lt1>
        <a:dk2>
          <a:srgbClr val="482400"/>
        </a:dk2>
        <a:lt2>
          <a:srgbClr val="808080"/>
        </a:lt2>
        <a:accent1>
          <a:srgbClr val="DFD6C3"/>
        </a:accent1>
        <a:accent2>
          <a:srgbClr val="D69B80"/>
        </a:accent2>
        <a:accent3>
          <a:srgbClr val="D0C8BF"/>
        </a:accent3>
        <a:accent4>
          <a:srgbClr val="000000"/>
        </a:accent4>
        <a:accent5>
          <a:srgbClr val="ECE8DE"/>
        </a:accent5>
        <a:accent6>
          <a:srgbClr val="C28C73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2">
        <a:dk1>
          <a:srgbClr val="000000"/>
        </a:dk1>
        <a:lt1>
          <a:srgbClr val="FFFFFF"/>
        </a:lt1>
        <a:dk2>
          <a:srgbClr val="482400"/>
        </a:dk2>
        <a:lt2>
          <a:srgbClr val="808080"/>
        </a:lt2>
        <a:accent1>
          <a:srgbClr val="DFD6C3"/>
        </a:accent1>
        <a:accent2>
          <a:srgbClr val="D69B80"/>
        </a:accent2>
        <a:accent3>
          <a:srgbClr val="FFFFFF"/>
        </a:accent3>
        <a:accent4>
          <a:srgbClr val="000000"/>
        </a:accent4>
        <a:accent5>
          <a:srgbClr val="ECE8DE"/>
        </a:accent5>
        <a:accent6>
          <a:srgbClr val="C28C73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4">
        <a:dk1>
          <a:srgbClr val="000000"/>
        </a:dk1>
        <a:lt1>
          <a:srgbClr val="9D7643"/>
        </a:lt1>
        <a:dk2>
          <a:srgbClr val="FFFFFF"/>
        </a:dk2>
        <a:lt2>
          <a:srgbClr val="554025"/>
        </a:lt2>
        <a:accent1>
          <a:srgbClr val="CAA966"/>
        </a:accent1>
        <a:accent2>
          <a:srgbClr val="8488AC"/>
        </a:accent2>
        <a:accent3>
          <a:srgbClr val="CCBDB0"/>
        </a:accent3>
        <a:accent4>
          <a:srgbClr val="000000"/>
        </a:accent4>
        <a:accent5>
          <a:srgbClr val="E1D1B8"/>
        </a:accent5>
        <a:accent6>
          <a:srgbClr val="777B9B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Mezopotámie- Sumerové</Template>
  <TotalTime>255</TotalTime>
  <Words>217</Words>
  <Application>Microsoft Office PowerPoint</Application>
  <PresentationFormat>Předvádění na obrazovce (4:3)</PresentationFormat>
  <Paragraphs>100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Expedice</vt:lpstr>
      <vt:lpstr>NÁZEV:   VY_32_INOVACE_22DST ČÍSLO PROJEKTU:  CZ.1.07/1.4.00/21.1700  NÁZEV PROJEKTU:  Moderní škola 2011 ŠKOLA:   Základní škola a Mateřská škola Nemilany VYUČUJÍCÍ:  Mgr. Iveta Šlahařová  TÉMATICKÁ OBLAST: Starověk         PŘEDMĚT:   D  ROČNÍK: 6.      NÁZEV MATERIÁLU: Mezopotámie- Babyloňané a Asyřané   ANOTACE:  Materiál je určen pro práci na interaktivní tabuli.     Prezentace informuje o posledních dvou civilizacích žijících na     území starověké Mezopotámie. Seznamuje žáky se základními     pojmy, dovednostmi a počiny významných panovníků Babyloňanů    a Asyřanů. </vt:lpstr>
      <vt:lpstr>MEZOPOTÁMIE</vt:lpstr>
      <vt:lpstr>Civilizace</vt:lpstr>
      <vt:lpstr>Babyloňané</vt:lpstr>
      <vt:lpstr>Chammurapiho zákoník</vt:lpstr>
      <vt:lpstr>Oko za oko, zub za zub</vt:lpstr>
      <vt:lpstr>Babylonská věž</vt:lpstr>
      <vt:lpstr>Visuté zahrady královny Semiramis </vt:lpstr>
      <vt:lpstr>Ištařina brána</vt:lpstr>
      <vt:lpstr>Shrnutí:</vt:lpstr>
      <vt:lpstr>Asyřané</vt:lpstr>
      <vt:lpstr>král Aššurbanipal</vt:lpstr>
      <vt:lpstr>mapa Asýrie</vt:lpstr>
      <vt:lpstr>Shrnutí: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Akkadové</dc:title>
  <dc:creator>0JY9</dc:creator>
  <cp:lastModifiedBy>6KWG</cp:lastModifiedBy>
  <cp:revision>35</cp:revision>
  <dcterms:modified xsi:type="dcterms:W3CDTF">2012-08-14T21:10:54Z</dcterms:modified>
</cp:coreProperties>
</file>