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9" r:id="rId2"/>
    <p:sldId id="262" r:id="rId3"/>
    <p:sldId id="270" r:id="rId4"/>
    <p:sldId id="260" r:id="rId5"/>
    <p:sldId id="261" r:id="rId6"/>
    <p:sldId id="269" r:id="rId7"/>
    <p:sldId id="263" r:id="rId8"/>
    <p:sldId id="264" r:id="rId9"/>
    <p:sldId id="266" r:id="rId10"/>
    <p:sldId id="265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8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E5D731C-7712-4A4A-8FA8-0C096A8DADBA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52DD70-83B3-4D2F-81D7-1C2BBDB49D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wmf"/><Relationship Id="rId7" Type="http://schemas.openxmlformats.org/officeDocument/2006/relationships/hyperlink" Target="http://botanika.wendys.cz/kytky/foto.php?582:4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jpeg"/><Relationship Id="rId7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otanika.wendys.cz/kytky/foto.php?632:3" TargetMode="External"/><Relationship Id="rId5" Type="http://schemas.openxmlformats.org/officeDocument/2006/relationships/image" Target="../media/image15.wmf"/><Relationship Id="rId10" Type="http://schemas.openxmlformats.org/officeDocument/2006/relationships/image" Target="../media/image18.jpeg"/><Relationship Id="rId4" Type="http://schemas.openxmlformats.org/officeDocument/2006/relationships/image" Target="../media/image14.wmf"/><Relationship Id="rId9" Type="http://schemas.openxmlformats.org/officeDocument/2006/relationships/hyperlink" Target="http://botanika.wendys.cz/kytky/foto.php?693: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botanika.wendys.cz/kytky/foto.php?5784:5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manita_phalloides.jpg" TargetMode="External"/><Relationship Id="rId7" Type="http://schemas.openxmlformats.org/officeDocument/2006/relationships/image" Target="../media/image28.e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9869840"/>
              </p:ext>
            </p:extLst>
          </p:nvPr>
        </p:nvGraphicFramePr>
        <p:xfrm>
          <a:off x="467544" y="1412776"/>
          <a:ext cx="6720408" cy="2494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68152"/>
                <a:gridCol w="53522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 </a:t>
                      </a:r>
                      <a:r>
                        <a:rPr lang="cs-CZ" dirty="0" err="1" smtClean="0"/>
                        <a:t>Fitzová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Mgr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VY_32_Inovace_2.2.4 Podzimní</a:t>
                      </a:r>
                      <a:r>
                        <a:rPr lang="cs-CZ" baseline="0" dirty="0" smtClean="0"/>
                        <a:t> les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2.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žákům 2. ročníku jako upevňování znalostí o změnách v přírodě na </a:t>
                      </a:r>
                      <a:r>
                        <a:rPr lang="cs-CZ" smtClean="0"/>
                        <a:t>podzim.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74235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68760"/>
            <a:ext cx="7920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Podzim klepe na dveře </a:t>
            </a: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ve strakaté zástěře.</a:t>
            </a: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Stromy se už chvějí, </a:t>
            </a: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moc se neohřejí.</a:t>
            </a: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Venku hustá mlha, ale už se trhá.</a:t>
            </a: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Už se třepí, už se páře,</a:t>
            </a: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sluníčku jsou vidět tváře.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99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7389" y="872026"/>
            <a:ext cx="74191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8000"/>
                </a:solidFill>
              </a:rPr>
              <a:t>Podzim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008000"/>
                </a:solidFill>
              </a:rPr>
              <a:t>začíná </a:t>
            </a:r>
            <a:r>
              <a:rPr lang="cs-CZ" sz="6600" b="1" dirty="0" smtClean="0">
                <a:solidFill>
                  <a:srgbClr val="008000"/>
                </a:solidFill>
              </a:rPr>
              <a:t>23</a:t>
            </a:r>
            <a:r>
              <a:rPr lang="cs-CZ" sz="6000" b="1" dirty="0" smtClean="0">
                <a:solidFill>
                  <a:srgbClr val="008000"/>
                </a:solidFill>
              </a:rPr>
              <a:t>. září</a:t>
            </a:r>
            <a:endParaRPr lang="cs-CZ" sz="6000" b="1" dirty="0">
              <a:solidFill>
                <a:srgbClr val="008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9378" y="2204864"/>
            <a:ext cx="76351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je to den podzimní rovnodennosti </a:t>
            </a:r>
          </a:p>
          <a:p>
            <a:r>
              <a:rPr lang="cs-CZ" sz="4000" dirty="0" smtClean="0"/>
              <a:t>  (den i noc jsou stejně dlouhé)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1" y="4005064"/>
            <a:ext cx="52389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9900"/>
                </a:solidFill>
              </a:rPr>
              <a:t>Podzimní měsíce:</a:t>
            </a:r>
            <a:endParaRPr lang="cs-CZ" sz="4400" dirty="0">
              <a:solidFill>
                <a:srgbClr val="FF99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5197151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800080"/>
                </a:solidFill>
              </a:rPr>
              <a:t>ZÁŘÍ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5169490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33CC"/>
                </a:solidFill>
              </a:rPr>
              <a:t>ŘÍJEN</a:t>
            </a:r>
            <a:endParaRPr lang="cs-CZ" sz="4000" b="1" dirty="0">
              <a:solidFill>
                <a:srgbClr val="00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20" y="5169490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66"/>
                </a:solidFill>
              </a:rPr>
              <a:t>LISTOPAD</a:t>
            </a:r>
            <a:endParaRPr lang="cs-CZ" sz="40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091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fitzova\AppData\Local\Microsoft\Windows\Temporary Internet Files\Content.IE5\PSBFHVVI\MP9004069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819677"/>
            <a:ext cx="2953909" cy="2363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fitzova\AppData\Local\Microsoft\Windows\Temporary Internet Files\Content.IE5\50RHYVP1\MC900336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500" y="775178"/>
            <a:ext cx="2495408" cy="231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fitzova\AppData\Local\Microsoft\Windows\Temporary Internet Files\Content.IE5\9S3725G8\MP9004008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8680"/>
            <a:ext cx="2287915" cy="286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fitzova\AppData\Local\Microsoft\Windows\Temporary Internet Files\Content.IE5\PSBFHVVI\MC9001228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78" y="3618416"/>
            <a:ext cx="2851474" cy="284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fitzova\AppData\Local\Microsoft\Windows\Temporary Internet Files\Content.IE5\50RHYVP1\MP9004341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896717" y="2706768"/>
            <a:ext cx="2088232" cy="312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5678" y="435145"/>
            <a:ext cx="3247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POJMENUJ   NÁS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29366" y="3205224"/>
            <a:ext cx="1186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BŘÍZA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274355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DUB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00219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KAŠTAN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87999" y="5343599"/>
            <a:ext cx="1426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MODŘÍN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4952" y="600219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TRNKA</a:t>
            </a:r>
            <a:endParaRPr lang="cs-CZ" sz="2400" b="1" dirty="0"/>
          </a:p>
        </p:txBody>
      </p:sp>
      <p:pic>
        <p:nvPicPr>
          <p:cNvPr id="1026" name="Picture 2" descr="Trnka,Prunus spinosa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00464" y="4114015"/>
            <a:ext cx="2836048" cy="212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470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itzova\AppData\Local\Microsoft\Windows\Temporary Internet Files\Content.IE5\50RHYVP1\MP9004017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45" y="200309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tzova\AppData\Local\Microsoft\Windows\Temporary Internet Files\Content.IE5\50RHYVP1\MP9004117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604" y="3254263"/>
            <a:ext cx="2039062" cy="290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fitzova\AppData\Local\Microsoft\Windows\Temporary Internet Files\Content.IE5\PSBFHVVI\MC9001935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457" y="404664"/>
            <a:ext cx="2720458" cy="2334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fitzova\AppData\Local\Microsoft\Windows\Temporary Internet Files\Content.IE5\50RHYVP1\MC9003313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655" y="4082440"/>
            <a:ext cx="179443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3321461"/>
            <a:ext cx="175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BOROVICE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0079" y="2705902"/>
            <a:ext cx="1630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BRUSINKA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8939" y="2705902"/>
            <a:ext cx="750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BUK</a:t>
            </a:r>
            <a:endParaRPr lang="cs-CZ" sz="2400" b="1" dirty="0"/>
          </a:p>
        </p:txBody>
      </p:sp>
      <p:pic>
        <p:nvPicPr>
          <p:cNvPr id="2050" name="Picture 2" descr="Smrk ztepilý,Picea abies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41797"/>
            <a:ext cx="2718957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90967" y="6092345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SMRK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9220" y="6092344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JAVOR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91609" y="5861511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ŠÍPEK</a:t>
            </a:r>
            <a:endParaRPr lang="cs-CZ" sz="2400" b="1" dirty="0"/>
          </a:p>
        </p:txBody>
      </p:sp>
      <p:pic>
        <p:nvPicPr>
          <p:cNvPr id="2052" name="Picture 4" descr="Fagus sylvatica,Buk lesn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131719" y="2588971"/>
            <a:ext cx="1592206" cy="119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uk lesní,Fagus sylvatica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666" y="218653"/>
            <a:ext cx="3152793" cy="236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55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eřík Prestonové,Syringa x prestonia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0888"/>
            <a:ext cx="323850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itzova\AppData\Local\Microsoft\Windows\Temporary Internet Files\Content.IE5\K94M6HUV\MP9004386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680" y="1006759"/>
            <a:ext cx="2592288" cy="388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980728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lese můžeš vidět stromy a keře: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0048" y="4889644"/>
            <a:ext cx="7207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keř</a:t>
            </a:r>
            <a:endParaRPr lang="cs-CZ" sz="24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04048" y="4889644"/>
            <a:ext cx="1701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stromy</a:t>
            </a:r>
            <a:endParaRPr lang="cs-CZ" sz="24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71603" y="5290843"/>
            <a:ext cx="15584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Jak se liší 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77651" y="5764614"/>
            <a:ext cx="5282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KEŘE  NEMAJÍ  KMEN.  MAJÍ  POUZE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49516" y="5757063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VĚTVE.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828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ROZTŘIĎ  JEHLIČNATÉ A LISTNATÉ STROMY: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348880"/>
            <a:ext cx="1080120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SMRK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0801" y="1529209"/>
            <a:ext cx="1791199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BOROVICE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25788" y="3503530"/>
            <a:ext cx="1134126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BŘÍZA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29862" y="2435696"/>
            <a:ext cx="882098" cy="461665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DUB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4725144"/>
            <a:ext cx="1584176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MODŘÍN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27984" y="3501008"/>
            <a:ext cx="1368152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KAŠTAN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2204864"/>
            <a:ext cx="1620180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JAVOR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4725144"/>
            <a:ext cx="1224136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JEDLE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29862" y="4955976"/>
            <a:ext cx="882098" cy="46166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BUK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65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6197" y="764704"/>
            <a:ext cx="7024744" cy="67314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ZKONTROLUJ   SI: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89486" y="1651469"/>
            <a:ext cx="34563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JAVOR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DUB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BUK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KAŠTAN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BŘÍZA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82080" y="1700808"/>
            <a:ext cx="29523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MODŘÍN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BOROVICE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JEDLE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SMRK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01008" y="3923209"/>
            <a:ext cx="6739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ZNÁŠ  JEHLIČNATÝ  KEŘ  </a:t>
            </a:r>
            <a:r>
              <a:rPr lang="cs-CZ" sz="2800" dirty="0" smtClean="0">
                <a:solidFill>
                  <a:srgbClr val="FF0000"/>
                </a:solidFill>
              </a:rPr>
              <a:t>TIS</a:t>
            </a:r>
            <a:r>
              <a:rPr lang="cs-CZ" sz="2400" dirty="0" smtClean="0">
                <a:solidFill>
                  <a:srgbClr val="FF0000"/>
                </a:solidFill>
              </a:rPr>
              <a:t>?  JE JEDOVATÝ!!!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2" name="Picture 4" descr="http://upload.wikimedia.org/wikipedia/commons/thumb/2/2a/Cis001_kpjas.jpg/220px-Cis001_kpja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616" y="4581128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im.atlasrostlin.cz/tis-cerveny/118/1187-plant_main-cknuw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64130"/>
            <a:ext cx="1441852" cy="191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náhled obrázku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408" y="4581129"/>
            <a:ext cx="1484924" cy="1557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37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5612" y="836712"/>
            <a:ext cx="7024744" cy="685880"/>
          </a:xfrm>
        </p:spPr>
        <p:txBody>
          <a:bodyPr>
            <a:normAutofit/>
          </a:bodyPr>
          <a:lstStyle/>
          <a:p>
            <a:r>
              <a:rPr lang="cs-CZ" dirty="0" smtClean="0"/>
              <a:t>HÁDANKA: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89192" y="1993156"/>
            <a:ext cx="60486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Otec má tisíce synů,</a:t>
            </a:r>
            <a:br>
              <a:rPr lang="cs-CZ" sz="2800" dirty="0"/>
            </a:br>
            <a:r>
              <a:rPr lang="cs-CZ" sz="2800" dirty="0"/>
              <a:t>každému čepici sjedná a sobě nemůže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38455" y="3166696"/>
            <a:ext cx="2096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Dub </a:t>
            </a:r>
            <a:r>
              <a:rPr lang="cs-CZ" dirty="0"/>
              <a:t>a </a:t>
            </a:r>
            <a:r>
              <a:rPr lang="cs-CZ" dirty="0" smtClean="0"/>
              <a:t>žaludy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83512" y="3439179"/>
            <a:ext cx="504861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sz="2800" dirty="0"/>
              <a:t>Mám pěknou hlavičku a jednu nožičku,</a:t>
            </a:r>
            <a:br>
              <a:rPr lang="cs-CZ" sz="2800" dirty="0"/>
            </a:br>
            <a:r>
              <a:rPr lang="cs-CZ" sz="2800" dirty="0"/>
              <a:t>Hovím si v mechu v lesíčku</a:t>
            </a:r>
            <a:r>
              <a:rPr lang="cs-CZ" dirty="0"/>
              <a:t>.</a:t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44527" y="520678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řib</a:t>
            </a:r>
            <a:r>
              <a:rPr lang="cs-CZ" dirty="0"/>
              <a:t>, </a:t>
            </a:r>
            <a:r>
              <a:rPr lang="cs-CZ" dirty="0" smtClean="0"/>
              <a:t>houba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9165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52353"/>
            <a:ext cx="2119888" cy="829896"/>
          </a:xfrm>
        </p:spPr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pic>
        <p:nvPicPr>
          <p:cNvPr id="1028" name="obrázek 5" descr="http://nd05.jxs.cz/046/949/811a68085d_86566924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79" y="1492972"/>
            <a:ext cx="2592288" cy="2257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obrázek 4" descr="Muchomůrka zelená">
            <a:hlinkClick r:id="rId3" tooltip="&quot;Muchomůrka zelená&quot;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48265"/>
            <a:ext cx="2062226" cy="2859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9787" y="4474265"/>
            <a:ext cx="20265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POZOR  NA  TY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b="1" dirty="0" smtClean="0">
                <a:solidFill>
                  <a:srgbClr val="FF0000"/>
                </a:solidFill>
              </a:rPr>
              <a:t>JEDOVATÉ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2382" y="3149312"/>
            <a:ext cx="21717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JMENUJ   DALŠÍ JEDLÉ HOUBY!</a:t>
            </a:r>
            <a:endParaRPr lang="cs-CZ" b="1" dirty="0"/>
          </a:p>
        </p:txBody>
      </p:sp>
      <p:sp>
        <p:nvSpPr>
          <p:cNvPr id="15" name="Šipka doprava 14"/>
          <p:cNvSpPr/>
          <p:nvPr/>
        </p:nvSpPr>
        <p:spPr>
          <a:xfrm rot="1355933">
            <a:off x="1953185" y="5417040"/>
            <a:ext cx="1344022" cy="242316"/>
          </a:xfrm>
          <a:prstGeom prst="rightArrow">
            <a:avLst>
              <a:gd name="adj1" fmla="val 56289"/>
              <a:gd name="adj2" fmla="val 4685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5" y="3933056"/>
            <a:ext cx="1440160" cy="23387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643" y="1123771"/>
            <a:ext cx="1896096" cy="2233221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80728"/>
            <a:ext cx="27432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365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204864"/>
            <a:ext cx="7024744" cy="1503040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accent1">
                    <a:lumMod val="50000"/>
                  </a:schemeClr>
                </a:solidFill>
              </a:rPr>
              <a:t>Vyprávějte si, jak se chováte v lese.</a:t>
            </a:r>
          </a:p>
        </p:txBody>
      </p:sp>
    </p:spTree>
    <p:extLst>
      <p:ext uri="{BB962C8B-B14F-4D97-AF65-F5344CB8AC3E}">
        <p14:creationId xmlns:p14="http://schemas.microsoft.com/office/powerpoint/2010/main" val="193659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188640"/>
            <a:ext cx="6440760" cy="864096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Použité </a:t>
            </a:r>
            <a:r>
              <a:rPr lang="cs-CZ" b="1" dirty="0" smtClean="0">
                <a:solidFill>
                  <a:schemeClr val="tx1"/>
                </a:solidFill>
              </a:rPr>
              <a:t>zdroje: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96752"/>
            <a:ext cx="7632847" cy="4176464"/>
          </a:xfrm>
        </p:spPr>
        <p:txBody>
          <a:bodyPr>
            <a:normAutofit fontScale="90000"/>
          </a:bodyPr>
          <a:lstStyle/>
          <a:p>
            <a:pPr algn="l"/>
            <a:r>
              <a:rPr lang="cs-CZ" sz="1800" dirty="0"/>
              <a:t>Obrázky z galerie Klipart</a:t>
            </a:r>
            <a:br>
              <a:rPr lang="cs-CZ" sz="1800" dirty="0"/>
            </a:br>
            <a:r>
              <a:rPr lang="cs-CZ" sz="1800" dirty="0"/>
              <a:t>Tis </a:t>
            </a:r>
            <a:r>
              <a:rPr lang="cs-CZ" sz="1800" dirty="0" smtClean="0"/>
              <a:t>červený -</a:t>
            </a:r>
            <a:r>
              <a:rPr lang="cs-CZ" sz="1800" dirty="0"/>
              <a:t>AUTOR NEUVEDEN. </a:t>
            </a:r>
            <a:r>
              <a:rPr lang="cs-CZ" sz="1800" i="1" dirty="0"/>
              <a:t>Wikipedia.cz</a:t>
            </a:r>
            <a:r>
              <a:rPr lang="cs-CZ" sz="1800" dirty="0"/>
              <a:t> [online]. [cit. 28.10.2012]. Dostupný na WWW: &lt;http://upload.wikimedia.org/</a:t>
            </a:r>
            <a:r>
              <a:rPr lang="cs-CZ" sz="1800" dirty="0" err="1"/>
              <a:t>wikipedia</a:t>
            </a:r>
            <a:r>
              <a:rPr lang="cs-CZ" sz="1800" dirty="0"/>
              <a:t>/</a:t>
            </a:r>
            <a:r>
              <a:rPr lang="cs-CZ" sz="1800" dirty="0" err="1"/>
              <a:t>commons</a:t>
            </a:r>
            <a:r>
              <a:rPr lang="cs-CZ" sz="1800" dirty="0"/>
              <a:t>/</a:t>
            </a:r>
            <a:r>
              <a:rPr lang="cs-CZ" sz="1800" dirty="0" err="1"/>
              <a:t>thumb</a:t>
            </a:r>
            <a:r>
              <a:rPr lang="cs-CZ" sz="1800" dirty="0"/>
              <a:t>/2/2a/Cis001_kpjas.jpg/258px-Cis001_kpjas.jpg</a:t>
            </a:r>
            <a:r>
              <a:rPr lang="cs-CZ" sz="1800" dirty="0" smtClean="0"/>
              <a:t>&gt;.</a:t>
            </a:r>
            <a:br>
              <a:rPr lang="cs-CZ" sz="1800" dirty="0" smtClean="0"/>
            </a:br>
            <a:r>
              <a:rPr lang="cs-CZ" sz="1800" dirty="0" smtClean="0"/>
              <a:t> </a:t>
            </a:r>
            <a:r>
              <a:rPr lang="cs-CZ" sz="1800" dirty="0"/>
              <a:t>BURLE, Václav. </a:t>
            </a:r>
            <a:r>
              <a:rPr lang="cs-CZ" sz="1800" i="1" dirty="0"/>
              <a:t>burle.blog.cz</a:t>
            </a:r>
            <a:r>
              <a:rPr lang="cs-CZ" sz="1800" dirty="0"/>
              <a:t> [online]. [cit. 30.10.2012]. Dostupný na WWW: &lt;http://nd05.jxs.cz/046/949/811a68085d_86566924_o2.jpg&gt;.</a:t>
            </a:r>
            <a:br>
              <a:rPr lang="cs-CZ" sz="1800" dirty="0"/>
            </a:br>
            <a:r>
              <a:rPr lang="cs-CZ" sz="1600" dirty="0"/>
              <a:t>AUTOR NEUVEDEN. </a:t>
            </a:r>
            <a:r>
              <a:rPr lang="cs-CZ" sz="1600" i="1" dirty="0"/>
              <a:t>Wikipedia.cz</a:t>
            </a:r>
            <a:r>
              <a:rPr lang="cs-CZ" sz="1600" dirty="0"/>
              <a:t> [online]. [cit. 30.10.2012]. Dostupný na WWW: &lt;http://</a:t>
            </a:r>
            <a:r>
              <a:rPr lang="cs-CZ" sz="1600" dirty="0" smtClean="0"/>
              <a:t>upload.wikimedia.org/wikipedia/commons/thumb/7/71/Amanita_phalloides.jpg/258px</a:t>
            </a:r>
            <a:br>
              <a:rPr lang="cs-CZ" sz="1600" dirty="0" smtClean="0"/>
            </a:br>
            <a:r>
              <a:rPr lang="cs-CZ" sz="1800" dirty="0"/>
              <a:t>LÆSSØE, Thomas, DEL CONTE, Anna, FLETCHER, Neil. Houby: Praktický průvodce. London: </a:t>
            </a:r>
            <a:r>
              <a:rPr lang="cs-CZ" sz="1800" dirty="0" err="1"/>
              <a:t>Dorling</a:t>
            </a:r>
            <a:r>
              <a:rPr lang="cs-CZ" sz="1800" dirty="0"/>
              <a:t> </a:t>
            </a:r>
            <a:r>
              <a:rPr lang="cs-CZ" sz="1800" dirty="0" err="1"/>
              <a:t>Kindersley</a:t>
            </a:r>
            <a:r>
              <a:rPr lang="cs-CZ" sz="1800" dirty="0"/>
              <a:t>, 1996. ISBN </a:t>
            </a:r>
            <a:r>
              <a:rPr lang="cs-CZ" sz="1800" dirty="0" smtClean="0"/>
              <a:t>80-7321-114-9</a:t>
            </a:r>
            <a:br>
              <a:rPr lang="cs-CZ" sz="1800" dirty="0" smtClean="0"/>
            </a:br>
            <a:r>
              <a:rPr lang="cs-CZ" sz="1600" dirty="0"/>
              <a:t>PAZDERA, Zdeněk. </a:t>
            </a:r>
            <a:r>
              <a:rPr lang="cs-CZ" sz="1600" i="1" dirty="0"/>
              <a:t>Herbář </a:t>
            </a:r>
            <a:r>
              <a:rPr lang="cs-CZ" sz="1600" i="1" dirty="0" err="1"/>
              <a:t>Wendys</a:t>
            </a:r>
            <a:r>
              <a:rPr lang="cs-CZ" sz="1600" dirty="0"/>
              <a:t> [online]. [cit. 25.10.2012]. Dostupný na WWW: &lt;http://botanika.wendys.cz&gt;.</a:t>
            </a:r>
            <a:br>
              <a:rPr lang="cs-CZ" sz="16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62170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369</TotalTime>
  <Words>225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ZKONTROLUJ   SI:</vt:lpstr>
      <vt:lpstr>HÁDANKA:</vt:lpstr>
      <vt:lpstr>HOUBY</vt:lpstr>
      <vt:lpstr>Vyprávějte si, jak se chováte v lese.</vt:lpstr>
      <vt:lpstr>Obrázky z galerie Klipart Tis červený -AUTOR NEUVEDEN. Wikipedia.cz [online]. [cit. 28.10.2012]. Dostupný na WWW: &lt;http://upload.wikimedia.org/wikipedia/commons/thumb/2/2a/Cis001_kpjas.jpg/258px-Cis001_kpjas.jpg&gt;.  BURLE, Václav. burle.blog.cz [online]. [cit. 30.10.2012]. Dostupný na WWW: &lt;http://nd05.jxs.cz/046/949/811a68085d_86566924_o2.jpg&gt;. AUTOR NEUVEDEN. Wikipedia.cz [online]. [cit. 30.10.2012]. Dostupný na WWW: &lt;http://upload.wikimedia.org/wikipedia/commons/thumb/7/71/Amanita_phalloides.jpg/258px LÆSSØE, Thomas, DEL CONTE, Anna, FLETCHER, Neil. Houby: Praktický průvodce. London: Dorling Kindersley, 1996. ISBN 80-7321-114-9 PAZDERA, Zdeněk. Herbář Wendys [online]. [cit. 25.10.2012]. Dostupný na WWW: &lt;http://botanika.wendys.cz&gt;.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 v lese</dc:title>
  <dc:creator>Vlasta Fitzová</dc:creator>
  <cp:lastModifiedBy>Vlasta Fitzová</cp:lastModifiedBy>
  <cp:revision>35</cp:revision>
  <dcterms:created xsi:type="dcterms:W3CDTF">2012-10-27T20:13:20Z</dcterms:created>
  <dcterms:modified xsi:type="dcterms:W3CDTF">2012-11-20T17:44:03Z</dcterms:modified>
</cp:coreProperties>
</file>