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61" r:id="rId3"/>
    <p:sldId id="258" r:id="rId4"/>
    <p:sldId id="260" r:id="rId5"/>
    <p:sldId id="266" r:id="rId6"/>
    <p:sldId id="265" r:id="rId7"/>
    <p:sldId id="268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  <a:srgbClr val="008000"/>
    <a:srgbClr val="800000"/>
    <a:srgbClr val="3333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708CE0-A213-462C-836D-07D7B71757CF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EF436E-C636-4CCA-9F24-B114BE4CA5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872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642A-10DC-44EA-821E-9198D46FFA2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98FDF9-8613-4A1D-8346-89C8F3503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642A-10DC-44EA-821E-9198D46FFA2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98FDF9-8613-4A1D-8346-89C8F3503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642A-10DC-44EA-821E-9198D46FFA2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8FDF9-8613-4A1D-8346-89C8F35035D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642A-10DC-44EA-821E-9198D46FFA2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8FDF9-8613-4A1D-8346-89C8F3503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642A-10DC-44EA-821E-9198D46FFA2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798FDF9-8613-4A1D-8346-89C8F35035D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642A-10DC-44EA-821E-9198D46FFA2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8FDF9-8613-4A1D-8346-89C8F3503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642A-10DC-44EA-821E-9198D46FFA2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8FDF9-8613-4A1D-8346-89C8F3503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642A-10DC-44EA-821E-9198D46FFA2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8FDF9-8613-4A1D-8346-89C8F3503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642A-10DC-44EA-821E-9198D46FFA2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8FDF9-8613-4A1D-8346-89C8F35035D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642A-10DC-44EA-821E-9198D46FFA2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8FDF9-8613-4A1D-8346-89C8F3503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642A-10DC-44EA-821E-9198D46FFA2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8FDF9-8613-4A1D-8346-89C8F3503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3C4642A-10DC-44EA-821E-9198D46FFA2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98FDF9-8613-4A1D-8346-89C8F35035D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jpeg"/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12" Type="http://schemas.openxmlformats.org/officeDocument/2006/relationships/image" Target="../media/image16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Relationship Id="rId14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8663048"/>
              </p:ext>
            </p:extLst>
          </p:nvPr>
        </p:nvGraphicFramePr>
        <p:xfrm>
          <a:off x="611560" y="1196753"/>
          <a:ext cx="7632848" cy="31917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24136"/>
                <a:gridCol w="6408712"/>
              </a:tblGrid>
              <a:tr h="40061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00612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Vlasta </a:t>
                      </a:r>
                      <a:r>
                        <a:rPr lang="cs-CZ" dirty="0" err="1" smtClean="0"/>
                        <a:t>Fitzová</a:t>
                      </a:r>
                      <a:r>
                        <a:rPr lang="cs-CZ" dirty="0" smtClean="0"/>
                        <a:t>  </a:t>
                      </a:r>
                      <a:r>
                        <a:rPr lang="cs-CZ" dirty="0" err="1" smtClean="0"/>
                        <a:t>Mgr</a:t>
                      </a:r>
                      <a:endParaRPr lang="cs-CZ" dirty="0"/>
                    </a:p>
                  </a:txBody>
                  <a:tcPr anchor="ctr"/>
                </a:tc>
              </a:tr>
              <a:tr h="400612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VY_32_Inovace_2.3.1</a:t>
                      </a:r>
                      <a:r>
                        <a:rPr lang="cs-CZ" baseline="0" dirty="0" smtClean="0"/>
                        <a:t> Sčítání s přechodem přes 10</a:t>
                      </a:r>
                      <a:endParaRPr lang="cs-CZ" dirty="0"/>
                    </a:p>
                  </a:txBody>
                  <a:tcPr anchor="ctr"/>
                </a:tc>
              </a:tr>
              <a:tr h="400612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Matematika  </a:t>
                      </a:r>
                      <a:r>
                        <a:rPr lang="cs-CZ" dirty="0" smtClean="0"/>
                        <a:t>2. ročník</a:t>
                      </a:r>
                      <a:endParaRPr lang="cs-CZ" dirty="0"/>
                    </a:p>
                  </a:txBody>
                  <a:tcPr anchor="ctr"/>
                </a:tc>
              </a:tr>
              <a:tr h="400612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691467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Učivo je připraveno pro žáky druhé třídy k pochopení nové látky –sčítání přes deset s číslem 9. </a:t>
                      </a:r>
                      <a:r>
                        <a:rPr lang="cs-CZ" smtClean="0"/>
                        <a:t>Materiál je</a:t>
                      </a:r>
                      <a:r>
                        <a:rPr lang="cs-CZ" baseline="0" smtClean="0"/>
                        <a:t> připraven </a:t>
                      </a:r>
                      <a:r>
                        <a:rPr lang="cs-CZ" smtClean="0"/>
                        <a:t>pro práci s</a:t>
                      </a:r>
                      <a:r>
                        <a:rPr lang="cs-CZ" baseline="0" smtClean="0"/>
                        <a:t> interaktivní tabulí.</a:t>
                      </a:r>
                      <a:endParaRPr lang="cs-CZ" smtClean="0"/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8463521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 flipH="1">
            <a:off x="4793086" y="4380329"/>
            <a:ext cx="322509" cy="49721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 flipH="1" flipV="1">
            <a:off x="5214429" y="4373488"/>
            <a:ext cx="396625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749870" y="548680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71168" y="3357463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56367" y="3357463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839980" y="1700808"/>
            <a:ext cx="279031" cy="46805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229230" y="4360384"/>
            <a:ext cx="361660" cy="5171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74721" y="589330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61841" y="2199956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47338" y="3357463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6809611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367673" y="3284984"/>
            <a:ext cx="55806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4656367" y="55785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5555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800537" y="3284984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148549" y="2156828"/>
            <a:ext cx="81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50890" y="548680"/>
            <a:ext cx="1116124" cy="100811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825768" y="631413"/>
            <a:ext cx="8140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8</a:t>
            </a:r>
            <a:endParaRPr lang="cs-CZ" sz="5400" dirty="0"/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2915816" y="1594421"/>
            <a:ext cx="336549" cy="57443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4793086" y="1597442"/>
            <a:ext cx="371931" cy="5714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6869750" y="1563443"/>
            <a:ext cx="367970" cy="60541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674721" y="4382343"/>
            <a:ext cx="408712" cy="7028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249172" y="1609837"/>
            <a:ext cx="358660" cy="55902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259619" y="1583414"/>
            <a:ext cx="351435" cy="58544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311860" y="1605753"/>
            <a:ext cx="279031" cy="56310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195809" y="1700808"/>
            <a:ext cx="279031" cy="46805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3374561" y="2156828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083433" y="2213993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88209" y="2160033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525851" y="2168860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659892" y="2166855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379077" y="2166854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8471" y="2168860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 flipH="1">
            <a:off x="2915816" y="4331114"/>
            <a:ext cx="276886" cy="54643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6887511" y="4317948"/>
            <a:ext cx="357460" cy="55959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102977" y="4409492"/>
            <a:ext cx="371863" cy="67569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358599" y="4365575"/>
            <a:ext cx="301293" cy="51196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256174" y="4877544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342362" y="4884386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2525108" y="4841812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476381" y="4884386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379078" y="4884386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259619" y="4877544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438876" y="4877544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428502" y="4884386"/>
            <a:ext cx="723321" cy="74259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TextovéPole 90"/>
          <p:cNvSpPr txBox="1"/>
          <p:nvPr/>
        </p:nvSpPr>
        <p:spPr>
          <a:xfrm>
            <a:off x="2836771" y="631413"/>
            <a:ext cx="9501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7</a:t>
            </a:r>
            <a:endParaRPr lang="cs-CZ" sz="54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4884171" y="600245"/>
            <a:ext cx="1028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5</a:t>
            </a:r>
            <a:endParaRPr lang="cs-CZ" sz="54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6941892" y="613075"/>
            <a:ext cx="6061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6</a:t>
            </a:r>
            <a:endParaRPr lang="cs-CZ" sz="54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785190" y="3346157"/>
            <a:ext cx="6676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4</a:t>
            </a:r>
            <a:endParaRPr lang="cs-CZ" sz="54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2930209" y="3369766"/>
            <a:ext cx="8410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</a:t>
            </a:r>
            <a:endParaRPr lang="cs-CZ" sz="54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4900157" y="3421285"/>
            <a:ext cx="10193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9</a:t>
            </a:r>
          </a:p>
        </p:txBody>
      </p:sp>
      <p:sp>
        <p:nvSpPr>
          <p:cNvPr id="97" name="TextovéPole 96"/>
          <p:cNvSpPr txBox="1"/>
          <p:nvPr/>
        </p:nvSpPr>
        <p:spPr>
          <a:xfrm>
            <a:off x="7053735" y="3327375"/>
            <a:ext cx="5540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2</a:t>
            </a:r>
            <a:endParaRPr lang="cs-CZ" sz="54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325014" y="2168860"/>
            <a:ext cx="5290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1</a:t>
            </a:r>
            <a:endParaRPr lang="cs-CZ" sz="54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6633181" y="2066458"/>
            <a:ext cx="5290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1</a:t>
            </a:r>
            <a:endParaRPr lang="cs-CZ" sz="54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4476230" y="2123623"/>
            <a:ext cx="5290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1</a:t>
            </a:r>
            <a:endParaRPr lang="cs-CZ" sz="54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2485361" y="2109586"/>
            <a:ext cx="5290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1</a:t>
            </a:r>
            <a:endParaRPr lang="cs-CZ" sz="5400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350061" y="4712467"/>
            <a:ext cx="5290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1</a:t>
            </a:r>
            <a:endParaRPr lang="cs-CZ" sz="5400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2521172" y="4751442"/>
            <a:ext cx="5290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1</a:t>
            </a:r>
            <a:endParaRPr lang="cs-CZ" sz="5400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4459083" y="4769573"/>
            <a:ext cx="5290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1</a:t>
            </a:r>
            <a:endParaRPr lang="cs-CZ" sz="54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6524719" y="4794016"/>
            <a:ext cx="5290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1</a:t>
            </a:r>
            <a:endParaRPr lang="cs-CZ" sz="54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1222022" y="2168860"/>
            <a:ext cx="4555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8000"/>
                </a:solidFill>
              </a:rPr>
              <a:t>7</a:t>
            </a:r>
            <a:endParaRPr lang="cs-CZ" sz="5400" dirty="0">
              <a:solidFill>
                <a:srgbClr val="008000"/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5276804" y="4794016"/>
            <a:ext cx="344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8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3590891" y="4769573"/>
            <a:ext cx="4555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66"/>
                </a:solidFill>
              </a:rPr>
              <a:t>2</a:t>
            </a:r>
            <a:endParaRPr lang="cs-CZ" sz="5400" dirty="0">
              <a:solidFill>
                <a:srgbClr val="FF0066"/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1435701" y="4794016"/>
            <a:ext cx="4555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</a:rPr>
              <a:t>3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3508460" y="2072079"/>
            <a:ext cx="4555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2060"/>
                </a:solidFill>
              </a:rPr>
              <a:t>6</a:t>
            </a:r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5544730" y="2109586"/>
            <a:ext cx="4555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800000"/>
                </a:solidFill>
              </a:rPr>
              <a:t>4</a:t>
            </a:r>
            <a:endParaRPr lang="cs-CZ" sz="5400" dirty="0">
              <a:solidFill>
                <a:srgbClr val="800000"/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7721508" y="2071121"/>
            <a:ext cx="4555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7030A0"/>
                </a:solidFill>
              </a:rPr>
              <a:t>5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7487654" y="4774421"/>
            <a:ext cx="344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333300"/>
                </a:solidFill>
              </a:rPr>
              <a:t>1</a:t>
            </a:r>
            <a:endParaRPr lang="cs-CZ" sz="5400" dirty="0">
              <a:solidFill>
                <a:srgbClr val="333300"/>
              </a:solidFill>
            </a:endParaRPr>
          </a:p>
        </p:txBody>
      </p:sp>
      <p:sp>
        <p:nvSpPr>
          <p:cNvPr id="115" name="TextovéPole 114"/>
          <p:cNvSpPr txBox="1"/>
          <p:nvPr/>
        </p:nvSpPr>
        <p:spPr>
          <a:xfrm>
            <a:off x="1342362" y="-33256"/>
            <a:ext cx="4779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800000"/>
                </a:solidFill>
              </a:rPr>
              <a:t>ROZLOŽ  ČÍSLA:</a:t>
            </a:r>
            <a:endParaRPr lang="cs-CZ" sz="3600" b="1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392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" grpId="0"/>
      <p:bldP spid="108" grpId="0"/>
      <p:bldP spid="109" grpId="0"/>
      <p:bldP spid="110" grpId="0"/>
      <p:bldP spid="111" grpId="0"/>
      <p:bldP spid="112" grpId="0"/>
      <p:bldP spid="113" grpId="0"/>
      <p:bldP spid="1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0275" y="882089"/>
            <a:ext cx="7793727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3" name="Prstenec 2"/>
          <p:cNvSpPr/>
          <p:nvPr/>
        </p:nvSpPr>
        <p:spPr>
          <a:xfrm>
            <a:off x="550275" y="906408"/>
            <a:ext cx="720080" cy="68356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2149798" y="934209"/>
            <a:ext cx="720080" cy="68356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1350544" y="920355"/>
            <a:ext cx="720080" cy="68356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>
            <a:off x="2914054" y="885286"/>
            <a:ext cx="720080" cy="68356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4699631" y="870268"/>
            <a:ext cx="720080" cy="68356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5474892" y="906407"/>
            <a:ext cx="720080" cy="68356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6202246" y="894248"/>
            <a:ext cx="720080" cy="68356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/>
          <p:nvPr/>
        </p:nvSpPr>
        <p:spPr>
          <a:xfrm>
            <a:off x="6939010" y="920354"/>
            <a:ext cx="720080" cy="68356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1704" y="332656"/>
            <a:ext cx="30559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 + </a:t>
            </a:r>
            <a:r>
              <a:rPr lang="cs-CZ" sz="3600" b="1" dirty="0" smtClean="0">
                <a:solidFill>
                  <a:srgbClr val="800000"/>
                </a:solidFill>
              </a:rPr>
              <a:t>4 </a:t>
            </a:r>
            <a:r>
              <a:rPr lang="cs-CZ" sz="3600" b="1" dirty="0" smtClean="0">
                <a:solidFill>
                  <a:srgbClr val="FF0000"/>
                </a:solidFill>
              </a:rPr>
              <a:t>=</a:t>
            </a:r>
            <a:r>
              <a:rPr lang="cs-CZ" sz="3600" b="1" dirty="0" smtClean="0">
                <a:solidFill>
                  <a:srgbClr val="800000"/>
                </a:solidFill>
              </a:rPr>
              <a:t>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Pěticípá hvězda 17"/>
          <p:cNvSpPr/>
          <p:nvPr/>
        </p:nvSpPr>
        <p:spPr>
          <a:xfrm>
            <a:off x="1999654" y="1652659"/>
            <a:ext cx="914400" cy="811232"/>
          </a:xfrm>
          <a:prstGeom prst="star5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9" name="Pěticípá hvězda 18"/>
          <p:cNvSpPr/>
          <p:nvPr/>
        </p:nvSpPr>
        <p:spPr>
          <a:xfrm rot="1102778">
            <a:off x="1253384" y="1617776"/>
            <a:ext cx="914400" cy="811232"/>
          </a:xfrm>
          <a:prstGeom prst="star5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20" name="Pěticípá hvězda 19"/>
          <p:cNvSpPr/>
          <p:nvPr/>
        </p:nvSpPr>
        <p:spPr>
          <a:xfrm>
            <a:off x="453115" y="1617776"/>
            <a:ext cx="914400" cy="811232"/>
          </a:xfrm>
          <a:prstGeom prst="star5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21" name="Pěticípá hvězda 20"/>
          <p:cNvSpPr/>
          <p:nvPr/>
        </p:nvSpPr>
        <p:spPr>
          <a:xfrm rot="970492">
            <a:off x="7502049" y="870376"/>
            <a:ext cx="914400" cy="811232"/>
          </a:xfrm>
          <a:prstGeom prst="star5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375959" y="1508299"/>
            <a:ext cx="54349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9+ 4 = 9 +1+ 3=</a:t>
            </a:r>
            <a:endParaRPr lang="cs-CZ" sz="5400" b="1" dirty="0"/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4263864" y="2247867"/>
            <a:ext cx="274148" cy="304611"/>
          </a:xfrm>
          <a:prstGeom prst="line">
            <a:avLst/>
          </a:prstGeom>
          <a:ln w="57150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680314" y="2247866"/>
            <a:ext cx="380883" cy="304611"/>
          </a:xfrm>
          <a:prstGeom prst="line">
            <a:avLst/>
          </a:prstGeom>
          <a:ln w="57150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684323" y="2463891"/>
            <a:ext cx="198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800" b="1" dirty="0" smtClean="0"/>
              <a:t> 1        3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9772" y="3959692"/>
            <a:ext cx="7482352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16" name="Šestnácticípá hvězda 15"/>
          <p:cNvSpPr/>
          <p:nvPr/>
        </p:nvSpPr>
        <p:spPr>
          <a:xfrm>
            <a:off x="840544" y="4036455"/>
            <a:ext cx="641592" cy="55436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nácticípá hvězda 24"/>
          <p:cNvSpPr/>
          <p:nvPr/>
        </p:nvSpPr>
        <p:spPr>
          <a:xfrm>
            <a:off x="1482136" y="4027472"/>
            <a:ext cx="641592" cy="55436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nácticípá hvězda 26"/>
          <p:cNvSpPr/>
          <p:nvPr/>
        </p:nvSpPr>
        <p:spPr>
          <a:xfrm>
            <a:off x="2196920" y="4013617"/>
            <a:ext cx="641592" cy="55436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estnácticípá hvězda 28"/>
          <p:cNvSpPr/>
          <p:nvPr/>
        </p:nvSpPr>
        <p:spPr>
          <a:xfrm>
            <a:off x="2869878" y="4027472"/>
            <a:ext cx="641592" cy="55436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estnácticípá hvězda 29"/>
          <p:cNvSpPr/>
          <p:nvPr/>
        </p:nvSpPr>
        <p:spPr>
          <a:xfrm>
            <a:off x="3622272" y="4027472"/>
            <a:ext cx="641592" cy="55436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nácticípá hvězda 30"/>
          <p:cNvSpPr/>
          <p:nvPr/>
        </p:nvSpPr>
        <p:spPr>
          <a:xfrm>
            <a:off x="4538012" y="4046197"/>
            <a:ext cx="641592" cy="55436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nácticípá hvězda 31"/>
          <p:cNvSpPr/>
          <p:nvPr/>
        </p:nvSpPr>
        <p:spPr>
          <a:xfrm>
            <a:off x="5292080" y="4046956"/>
            <a:ext cx="641592" cy="55436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nácticípá hvězda 32"/>
          <p:cNvSpPr/>
          <p:nvPr/>
        </p:nvSpPr>
        <p:spPr>
          <a:xfrm>
            <a:off x="5991766" y="4027472"/>
            <a:ext cx="641592" cy="55436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nácticípá hvězda 33"/>
          <p:cNvSpPr/>
          <p:nvPr/>
        </p:nvSpPr>
        <p:spPr>
          <a:xfrm>
            <a:off x="6633358" y="4027472"/>
            <a:ext cx="641592" cy="55436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7274950" y="3955464"/>
            <a:ext cx="865280" cy="698376"/>
          </a:xfrm>
          <a:prstGeom prst="star7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rstenec 36"/>
          <p:cNvSpPr/>
          <p:nvPr/>
        </p:nvSpPr>
        <p:spPr>
          <a:xfrm>
            <a:off x="3700868" y="913205"/>
            <a:ext cx="720080" cy="68356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40709" y="3400625"/>
            <a:ext cx="3263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9+ 7=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41" name="7cípá hvězda 40"/>
          <p:cNvSpPr/>
          <p:nvPr/>
        </p:nvSpPr>
        <p:spPr>
          <a:xfrm>
            <a:off x="4479310" y="4691292"/>
            <a:ext cx="865280" cy="698376"/>
          </a:xfrm>
          <a:prstGeom prst="star7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7cípá hvězda 41"/>
          <p:cNvSpPr/>
          <p:nvPr/>
        </p:nvSpPr>
        <p:spPr>
          <a:xfrm>
            <a:off x="3555668" y="4713352"/>
            <a:ext cx="865280" cy="698376"/>
          </a:xfrm>
          <a:prstGeom prst="star7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7cípá hvězda 42"/>
          <p:cNvSpPr/>
          <p:nvPr/>
        </p:nvSpPr>
        <p:spPr>
          <a:xfrm>
            <a:off x="2874007" y="4713352"/>
            <a:ext cx="865280" cy="698376"/>
          </a:xfrm>
          <a:prstGeom prst="star7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7cípá hvězda 43"/>
          <p:cNvSpPr/>
          <p:nvPr/>
        </p:nvSpPr>
        <p:spPr>
          <a:xfrm>
            <a:off x="2085076" y="4691292"/>
            <a:ext cx="865280" cy="698376"/>
          </a:xfrm>
          <a:prstGeom prst="star7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7cípá hvězda 44"/>
          <p:cNvSpPr/>
          <p:nvPr/>
        </p:nvSpPr>
        <p:spPr>
          <a:xfrm>
            <a:off x="1370292" y="4713352"/>
            <a:ext cx="865280" cy="698376"/>
          </a:xfrm>
          <a:prstGeom prst="star7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7cípá hvězda 45"/>
          <p:cNvSpPr/>
          <p:nvPr/>
        </p:nvSpPr>
        <p:spPr>
          <a:xfrm>
            <a:off x="616856" y="4691292"/>
            <a:ext cx="865280" cy="698376"/>
          </a:xfrm>
          <a:prstGeom prst="star7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3498512" y="5195455"/>
            <a:ext cx="51898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/>
              <a:t>9+ </a:t>
            </a:r>
            <a:r>
              <a:rPr lang="cs-CZ" sz="5400" b="1" dirty="0" smtClean="0"/>
              <a:t>7=9 + 1+ 6=</a:t>
            </a:r>
            <a:endParaRPr lang="cs-CZ" sz="5400" dirty="0"/>
          </a:p>
        </p:txBody>
      </p:sp>
      <p:cxnSp>
        <p:nvCxnSpPr>
          <p:cNvPr id="49" name="Přímá spojnice 48"/>
          <p:cNvCxnSpPr/>
          <p:nvPr/>
        </p:nvCxnSpPr>
        <p:spPr>
          <a:xfrm flipV="1">
            <a:off x="4431299" y="5979022"/>
            <a:ext cx="274148" cy="304611"/>
          </a:xfrm>
          <a:prstGeom prst="line">
            <a:avLst/>
          </a:prstGeom>
          <a:ln w="57150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4798721" y="5966480"/>
            <a:ext cx="380883" cy="304611"/>
          </a:xfrm>
          <a:prstGeom prst="line">
            <a:avLst/>
          </a:prstGeom>
          <a:ln w="57150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3700868" y="6283633"/>
            <a:ext cx="1930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1        6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37714" y="1494345"/>
            <a:ext cx="10369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13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86965" y="5241621"/>
            <a:ext cx="1047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16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843195" y="-80211"/>
            <a:ext cx="62911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POČÍTEJ – DOPLŇ  DO DESETI: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3754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17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5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0275" y="882089"/>
            <a:ext cx="8126181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8495" y="2924944"/>
            <a:ext cx="7793727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8495" y="5085184"/>
            <a:ext cx="7793727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00430" y="297313"/>
            <a:ext cx="31023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 + 5= 9 + 1 + 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715240" y="4514013"/>
            <a:ext cx="23968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9 + </a:t>
            </a:r>
            <a:r>
              <a:rPr lang="cs-CZ" sz="3200" dirty="0" smtClean="0"/>
              <a:t>3= 9 + 1 +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63561" y="2345086"/>
            <a:ext cx="23968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9 + </a:t>
            </a:r>
            <a:r>
              <a:rPr lang="cs-CZ" sz="3200" dirty="0" smtClean="0"/>
              <a:t>8= 9 + 1 +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02691" y="253824"/>
            <a:ext cx="3315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15629" y="4452457"/>
            <a:ext cx="3315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610" y="2314307"/>
            <a:ext cx="3315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pic>
        <p:nvPicPr>
          <p:cNvPr id="1026" name="Picture 2" descr="C:\Users\fitzova\AppData\Local\Microsoft\Windows\Temporary Internet Files\Content.IE5\YD3IGR1L\MC9003986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355" y="778374"/>
            <a:ext cx="912114" cy="91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fitzova\AppData\Local\Microsoft\Windows\Temporary Internet Files\Content.IE5\YD3IGR1L\MC9003986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469" y="835210"/>
            <a:ext cx="912114" cy="91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fitzova\AppData\Local\Microsoft\Windows\Temporary Internet Files\Content.IE5\YD3IGR1L\MC9003986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3610" y="859834"/>
            <a:ext cx="912114" cy="91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fitzova\AppData\Local\Microsoft\Windows\Temporary Internet Files\Content.IE5\YD3IGR1L\MC9003986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483" y="835210"/>
            <a:ext cx="912114" cy="91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fitzova\AppData\Local\Microsoft\Windows\Temporary Internet Files\Content.IE5\YD3IGR1L\MC9003986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251" y="867062"/>
            <a:ext cx="912114" cy="91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fitzova\AppData\Local\Microsoft\Windows\Temporary Internet Files\Content.IE5\YD3IGR1L\MC9003986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5358" y="867063"/>
            <a:ext cx="912114" cy="91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fitzova\AppData\Local\Microsoft\Windows\Temporary Internet Files\Content.IE5\YD3IGR1L\MC9003986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867064"/>
            <a:ext cx="912114" cy="91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fitzova\AppData\Local\Microsoft\Windows\Temporary Internet Files\Content.IE5\YD3IGR1L\MC9003986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3114" y="882088"/>
            <a:ext cx="912114" cy="91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fitzova\AppData\Local\Microsoft\Windows\Temporary Internet Files\Content.IE5\YD3IGR1L\MC9003986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228" y="835209"/>
            <a:ext cx="912114" cy="91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tzova\AppData\Local\Microsoft\Windows\Temporary Internet Files\Content.IE5\C4GESJ0Z\MC9003401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7342" y="900155"/>
            <a:ext cx="805098" cy="706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fitzova\AppData\Local\Microsoft\Windows\Temporary Internet Files\Content.IE5\C4GESJ0Z\MC9003401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469" y="1598668"/>
            <a:ext cx="774685" cy="67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fitzova\AppData\Local\Microsoft\Windows\Temporary Internet Files\Content.IE5\C4GESJ0Z\MC9003401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131" y="1606794"/>
            <a:ext cx="774685" cy="67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fitzova\AppData\Local\Microsoft\Windows\Temporary Internet Files\Content.IE5\C4GESJ0Z\MC9003401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711" y="1624771"/>
            <a:ext cx="774685" cy="67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fitzova\AppData\Local\Microsoft\Windows\Temporary Internet Files\Content.IE5\C4GESJ0Z\MC9003401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4537" y="1589975"/>
            <a:ext cx="774685" cy="67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itzova\AppData\Local\Microsoft\Windows\Temporary Internet Files\Content.IE5\R08YUPTO\MP9004485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45" y="3002189"/>
            <a:ext cx="739855" cy="72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fitzova\AppData\Local\Microsoft\Windows\Temporary Internet Files\Content.IE5\R08YUPTO\MP9004485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816" y="2951796"/>
            <a:ext cx="739855" cy="72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C:\Users\fitzova\AppData\Local\Microsoft\Windows\Temporary Internet Files\Content.IE5\R08YUPTO\MP9004485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154" y="3002190"/>
            <a:ext cx="739855" cy="72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:\Users\fitzova\AppData\Local\Microsoft\Windows\Temporary Internet Files\Content.IE5\R08YUPTO\MP9004485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6197" y="2951797"/>
            <a:ext cx="739855" cy="72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C:\Users\fitzova\AppData\Local\Microsoft\Windows\Temporary Internet Files\Content.IE5\R08YUPTO\MP9004485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383" y="2968708"/>
            <a:ext cx="739855" cy="72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fitzova\AppData\Local\Microsoft\Windows\Temporary Internet Files\Content.IE5\R08YUPTO\MP9004485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238" y="3006831"/>
            <a:ext cx="739855" cy="72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C:\Users\fitzova\AppData\Local\Microsoft\Windows\Temporary Internet Files\Content.IE5\R08YUPTO\MP9004485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810" y="2970578"/>
            <a:ext cx="739855" cy="72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C:\Users\fitzova\AppData\Local\Microsoft\Windows\Temporary Internet Files\Content.IE5\R08YUPTO\MP9004485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5665" y="2948012"/>
            <a:ext cx="739855" cy="72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C:\Users\fitzova\AppData\Local\Microsoft\Windows\Temporary Internet Files\Content.IE5\R08YUPTO\MP9004485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940098"/>
            <a:ext cx="739855" cy="72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itzova\AppData\Local\Microsoft\Windows\Temporary Internet Files\Content.IE5\R08YUPTO\MP90043402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087" y="2941422"/>
            <a:ext cx="981126" cy="735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5" descr="C:\Users\fitzova\AppData\Local\Microsoft\Windows\Temporary Internet Files\Content.IE5\R08YUPTO\MP90043402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6346" y="3829667"/>
            <a:ext cx="856351" cy="64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5" descr="C:\Users\fitzova\AppData\Local\Microsoft\Windows\Temporary Internet Files\Content.IE5\R08YUPTO\MP90043402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201" y="3795069"/>
            <a:ext cx="902482" cy="676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Users\fitzova\AppData\Local\Microsoft\Windows\Temporary Internet Files\Content.IE5\R08YUPTO\MP90043402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756" y="3818676"/>
            <a:ext cx="797627" cy="598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5" descr="C:\Users\fitzova\AppData\Local\Microsoft\Windows\Temporary Internet Files\Content.IE5\R08YUPTO\MP90043402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0187" y="3818676"/>
            <a:ext cx="839439" cy="629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5" descr="C:\Users\fitzova\AppData\Local\Microsoft\Windows\Temporary Internet Files\Content.IE5\R08YUPTO\MP90043402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028" y="3768414"/>
            <a:ext cx="864643" cy="64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" descr="C:\Users\fitzova\AppData\Local\Microsoft\Windows\Temporary Internet Files\Content.IE5\R08YUPTO\MP90043402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275" y="3829667"/>
            <a:ext cx="812799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5" descr="C:\Users\fitzova\AppData\Local\Microsoft\Windows\Temporary Internet Files\Content.IE5\R08YUPTO\MP90043402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810" y="3823694"/>
            <a:ext cx="828726" cy="621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itzova\AppData\Local\Microsoft\Windows\Temporary Internet Files\Content.IE5\C4GESJ0Z\MP90043864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275" y="5106065"/>
            <a:ext cx="731115" cy="92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7" descr="C:\Users\fitzova\AppData\Local\Microsoft\Windows\Temporary Internet Files\Content.IE5\C4GESJ0Z\MP90043864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889" y="5143645"/>
            <a:ext cx="731115" cy="92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7" descr="C:\Users\fitzova\AppData\Local\Microsoft\Windows\Temporary Internet Files\Content.IE5\C4GESJ0Z\MP90043864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052" y="5143646"/>
            <a:ext cx="731115" cy="92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7" descr="C:\Users\fitzova\AppData\Local\Microsoft\Windows\Temporary Internet Files\Content.IE5\C4GESJ0Z\MP90043864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0951" y="5124113"/>
            <a:ext cx="731115" cy="92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7" descr="C:\Users\fitzova\AppData\Local\Microsoft\Windows\Temporary Internet Files\Content.IE5\C4GESJ0Z\MP90043864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810" y="5155357"/>
            <a:ext cx="731115" cy="92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7" descr="C:\Users\fitzova\AppData\Local\Microsoft\Windows\Temporary Internet Files\Content.IE5\C4GESJ0Z\MP90043864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643" y="5139589"/>
            <a:ext cx="731115" cy="92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7" descr="C:\Users\fitzova\AppData\Local\Microsoft\Windows\Temporary Internet Files\Content.IE5\C4GESJ0Z\MP90043864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1758" y="5114514"/>
            <a:ext cx="731115" cy="92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7" descr="C:\Users\fitzova\AppData\Local\Microsoft\Windows\Temporary Internet Files\Content.IE5\C4GESJ0Z\MP90043864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3790" y="5124113"/>
            <a:ext cx="731115" cy="92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7" descr="C:\Users\fitzova\AppData\Local\Microsoft\Windows\Temporary Internet Files\Content.IE5\C4GESJ0Z\MP90043864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711" y="5193596"/>
            <a:ext cx="731115" cy="92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itzova\AppData\Local\Microsoft\Windows\Temporary Internet Files\Content.IE5\C4GESJ0Z\MP900409257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6058" y="5019204"/>
            <a:ext cx="829184" cy="839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8" descr="C:\Users\fitzova\AppData\Local\Microsoft\Windows\Temporary Internet Files\Content.IE5\C4GESJ0Z\MP900409257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4755" y="5887890"/>
            <a:ext cx="829184" cy="839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8" descr="C:\Users\fitzova\AppData\Local\Microsoft\Windows\Temporary Internet Files\Content.IE5\C4GESJ0Z\MP900409257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22" y="5885050"/>
            <a:ext cx="829184" cy="839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009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81869" y="3925157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8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3308651" y="4019768"/>
            <a:ext cx="660190" cy="720080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1220988" y="4839153"/>
            <a:ext cx="279031" cy="46805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1448774" y="4019768"/>
            <a:ext cx="572331" cy="734108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61228" y="5370425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67228" y="4009042"/>
            <a:ext cx="694599" cy="718031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555720" y="4009042"/>
            <a:ext cx="708708" cy="718031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48775" y="3838857"/>
            <a:ext cx="8140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9</a:t>
            </a:r>
            <a:endParaRPr lang="cs-CZ" sz="5400" dirty="0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3249445" y="4785960"/>
            <a:ext cx="336549" cy="57443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5299519" y="4725144"/>
            <a:ext cx="371931" cy="5714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7485427" y="4798111"/>
            <a:ext cx="367970" cy="60541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943165" y="4813409"/>
            <a:ext cx="358660" cy="55902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757111" y="4739848"/>
            <a:ext cx="351435" cy="58544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655972" y="4762187"/>
            <a:ext cx="279031" cy="56310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621047" y="4857242"/>
            <a:ext cx="279031" cy="46805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687688" y="5360400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539483" y="5368938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751276" y="5372432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092347" y="5372432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8122495" y="5370427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881311" y="5370426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835457" y="5360399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62698" y="4042107"/>
            <a:ext cx="660190" cy="720080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491271" y="4034949"/>
            <a:ext cx="660190" cy="720080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603172" y="4019768"/>
            <a:ext cx="660190" cy="720080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404146" y="3991704"/>
            <a:ext cx="660190" cy="720080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354864" y="3948165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9</a:t>
            </a:r>
            <a:endParaRPr lang="cs-CZ" sz="5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3734" y="3880698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9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2382843" y="3880698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9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3308651" y="3890079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2</a:t>
            </a:r>
            <a:endParaRPr lang="cs-CZ" sz="5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516984" y="3923206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4</a:t>
            </a:r>
            <a:endParaRPr lang="cs-CZ" sz="5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599029" y="3933912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6</a:t>
            </a:r>
            <a:endParaRPr lang="cs-CZ" sz="5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567268" y="3925325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9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013256" y="3949311"/>
            <a:ext cx="457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+</a:t>
            </a:r>
            <a:endParaRPr lang="cs-CZ" sz="5400" dirty="0"/>
          </a:p>
        </p:txBody>
      </p:sp>
      <p:sp>
        <p:nvSpPr>
          <p:cNvPr id="36" name="Obdélník 35"/>
          <p:cNvSpPr/>
          <p:nvPr/>
        </p:nvSpPr>
        <p:spPr>
          <a:xfrm>
            <a:off x="2945285" y="3925325"/>
            <a:ext cx="52931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/>
              <a:t>+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7140100" y="3925325"/>
            <a:ext cx="52931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+</a:t>
            </a:r>
            <a:endParaRPr lang="cs-CZ" sz="5400" dirty="0"/>
          </a:p>
        </p:txBody>
      </p:sp>
      <p:sp>
        <p:nvSpPr>
          <p:cNvPr id="38" name="Obdélník 37"/>
          <p:cNvSpPr/>
          <p:nvPr/>
        </p:nvSpPr>
        <p:spPr>
          <a:xfrm>
            <a:off x="5075320" y="3915823"/>
            <a:ext cx="52931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6560566" y="583758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8</a:t>
            </a:r>
            <a:endParaRPr lang="cs-CZ" sz="5400" dirty="0"/>
          </a:p>
        </p:txBody>
      </p:sp>
      <p:sp>
        <p:nvSpPr>
          <p:cNvPr id="40" name="Obdélník 39"/>
          <p:cNvSpPr/>
          <p:nvPr/>
        </p:nvSpPr>
        <p:spPr>
          <a:xfrm>
            <a:off x="3287348" y="678369"/>
            <a:ext cx="660190" cy="720080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41" name="Přímá spojnice 40"/>
          <p:cNvCxnSpPr/>
          <p:nvPr/>
        </p:nvCxnSpPr>
        <p:spPr>
          <a:xfrm flipH="1">
            <a:off x="1199685" y="1497754"/>
            <a:ext cx="279031" cy="46805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1427471" y="678369"/>
            <a:ext cx="572331" cy="734108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639925" y="2029026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445925" y="667643"/>
            <a:ext cx="694599" cy="718031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534417" y="667643"/>
            <a:ext cx="708708" cy="718031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1427472" y="497458"/>
            <a:ext cx="8140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8</a:t>
            </a:r>
            <a:endParaRPr lang="cs-CZ" sz="5400" dirty="0"/>
          </a:p>
        </p:txBody>
      </p:sp>
      <p:cxnSp>
        <p:nvCxnSpPr>
          <p:cNvPr id="47" name="Přímá spojnice 46"/>
          <p:cNvCxnSpPr/>
          <p:nvPr/>
        </p:nvCxnSpPr>
        <p:spPr>
          <a:xfrm flipH="1">
            <a:off x="3228142" y="1444561"/>
            <a:ext cx="336549" cy="57443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5278216" y="1383745"/>
            <a:ext cx="371931" cy="5714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7464124" y="1456712"/>
            <a:ext cx="367970" cy="60541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7921862" y="1472010"/>
            <a:ext cx="358660" cy="55902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735808" y="1398449"/>
            <a:ext cx="351435" cy="58544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3634669" y="1420788"/>
            <a:ext cx="279031" cy="56310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1599744" y="1515843"/>
            <a:ext cx="279031" cy="46805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4" name="Obdélník 53"/>
          <p:cNvSpPr/>
          <p:nvPr/>
        </p:nvSpPr>
        <p:spPr>
          <a:xfrm>
            <a:off x="3666385" y="2019001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1518180" y="2027539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2729973" y="2031033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/>
              <a:t>1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7071044" y="2031033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8101192" y="2029028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4860008" y="2029027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5814154" y="2019000"/>
            <a:ext cx="723321" cy="695453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341395" y="700708"/>
            <a:ext cx="660190" cy="720080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4469968" y="693550"/>
            <a:ext cx="660190" cy="720080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6581869" y="678369"/>
            <a:ext cx="660190" cy="720080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2382843" y="650305"/>
            <a:ext cx="660190" cy="720080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333561" y="606766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9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342431" y="-226858"/>
            <a:ext cx="7027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9</a:t>
            </a:r>
            <a:endParaRPr lang="cs-CZ" sz="54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2361540" y="539299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9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3407582" y="548680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5</a:t>
            </a:r>
            <a:endParaRPr lang="cs-CZ" sz="54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455273" y="583758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</a:t>
            </a:r>
            <a:endParaRPr lang="cs-CZ" sz="54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577726" y="592513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7</a:t>
            </a:r>
            <a:endParaRPr lang="cs-CZ" sz="54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6545965" y="583926"/>
            <a:ext cx="702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9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991953" y="607912"/>
            <a:ext cx="457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+</a:t>
            </a:r>
            <a:endParaRPr lang="cs-CZ" sz="5400" dirty="0"/>
          </a:p>
        </p:txBody>
      </p:sp>
      <p:sp>
        <p:nvSpPr>
          <p:cNvPr id="73" name="Obdélník 72"/>
          <p:cNvSpPr/>
          <p:nvPr/>
        </p:nvSpPr>
        <p:spPr>
          <a:xfrm>
            <a:off x="2923982" y="583926"/>
            <a:ext cx="52931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/>
              <a:t>+</a:t>
            </a:r>
          </a:p>
        </p:txBody>
      </p:sp>
      <p:sp>
        <p:nvSpPr>
          <p:cNvPr id="74" name="Obdélník 73"/>
          <p:cNvSpPr/>
          <p:nvPr/>
        </p:nvSpPr>
        <p:spPr>
          <a:xfrm>
            <a:off x="7118797" y="583926"/>
            <a:ext cx="52931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+</a:t>
            </a:r>
            <a:endParaRPr lang="cs-CZ" sz="5400" dirty="0"/>
          </a:p>
        </p:txBody>
      </p:sp>
      <p:sp>
        <p:nvSpPr>
          <p:cNvPr id="75" name="Obdélník 74"/>
          <p:cNvSpPr/>
          <p:nvPr/>
        </p:nvSpPr>
        <p:spPr>
          <a:xfrm>
            <a:off x="5054017" y="574424"/>
            <a:ext cx="52931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76" name="TextovéPole 75"/>
          <p:cNvSpPr txBox="1"/>
          <p:nvPr/>
        </p:nvSpPr>
        <p:spPr>
          <a:xfrm>
            <a:off x="715132" y="2062129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1</a:t>
            </a:r>
            <a:endParaRPr lang="cs-CZ" sz="36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4909634" y="2068123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1</a:t>
            </a:r>
            <a:endParaRPr lang="cs-CZ" sz="36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2800902" y="2078150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1</a:t>
            </a:r>
            <a:endParaRPr lang="cs-CZ" sz="36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7045344" y="5409521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1</a:t>
            </a:r>
            <a:endParaRPr lang="cs-CZ" sz="36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4909634" y="5382803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1</a:t>
            </a:r>
            <a:endParaRPr lang="cs-CZ" sz="36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2757988" y="5372432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1</a:t>
            </a:r>
            <a:endParaRPr lang="cs-CZ" sz="36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733193" y="5396992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1</a:t>
            </a:r>
            <a:endParaRPr lang="cs-CZ" sz="36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7123725" y="2053588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1</a:t>
            </a:r>
            <a:endParaRPr lang="cs-CZ" sz="3600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3709160" y="2054602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333300"/>
                </a:solidFill>
              </a:rPr>
              <a:t>4</a:t>
            </a:r>
            <a:endParaRPr lang="cs-CZ" sz="3600" b="1" dirty="0">
              <a:solidFill>
                <a:srgbClr val="3333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5800851" y="2062129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2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8172121" y="2068123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/>
              <a:t>6</a:t>
            </a:r>
            <a:endParaRPr lang="cs-CZ" sz="36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626733" y="5368441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008000"/>
                </a:solidFill>
              </a:rPr>
              <a:t>8</a:t>
            </a:r>
            <a:endParaRPr lang="cs-CZ" sz="3600" b="1" dirty="0">
              <a:solidFill>
                <a:srgbClr val="008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3717198" y="5358758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C000"/>
                </a:solidFill>
              </a:rPr>
              <a:t>1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5885083" y="5345713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3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8150818" y="5393498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5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1539483" y="2054601"/>
            <a:ext cx="62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7030A0"/>
                </a:solidFill>
              </a:rPr>
              <a:t>7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51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extovéPole 125"/>
          <p:cNvSpPr txBox="1"/>
          <p:nvPr/>
        </p:nvSpPr>
        <p:spPr>
          <a:xfrm>
            <a:off x="554721" y="1484784"/>
            <a:ext cx="826574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800000"/>
                </a:solidFill>
              </a:rPr>
              <a:t>9 + 6 =     9 + 7 =     </a:t>
            </a:r>
            <a:r>
              <a:rPr lang="cs-CZ" sz="4800" dirty="0" smtClean="0"/>
              <a:t>9 + _ = 14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9 + 1 =     9 + 4 =     </a:t>
            </a:r>
            <a:r>
              <a:rPr lang="cs-CZ" sz="4800" dirty="0" smtClean="0"/>
              <a:t>9 + _ = 17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9 + 8 =     9 + 3 =     </a:t>
            </a:r>
            <a:r>
              <a:rPr lang="cs-CZ" sz="4800" dirty="0" smtClean="0"/>
              <a:t>9 + _ = 11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9 + 2 =     9 + 9 =     </a:t>
            </a:r>
            <a:r>
              <a:rPr lang="cs-CZ" sz="4800" dirty="0" smtClean="0"/>
              <a:t>9 + _ = 13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9 + 5 =     9 + 8 =     </a:t>
            </a:r>
            <a:r>
              <a:rPr lang="cs-CZ" sz="4800" dirty="0" smtClean="0"/>
              <a:t>9 + _ = 18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9 + 0 =     9 + 6 =     </a:t>
            </a:r>
            <a:r>
              <a:rPr lang="cs-CZ" sz="4800" dirty="0" smtClean="0"/>
              <a:t>9 + _ = 15</a:t>
            </a:r>
            <a:endParaRPr lang="cs-CZ" sz="4800" dirty="0"/>
          </a:p>
        </p:txBody>
      </p:sp>
      <p:sp>
        <p:nvSpPr>
          <p:cNvPr id="127" name="TextovéPole 126"/>
          <p:cNvSpPr txBox="1"/>
          <p:nvPr/>
        </p:nvSpPr>
        <p:spPr>
          <a:xfrm>
            <a:off x="1331640" y="476672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Vypočítej  první  dva  sloupečky: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65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54721" y="1484784"/>
            <a:ext cx="826574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800000"/>
                </a:solidFill>
              </a:rPr>
              <a:t>9 + 6 = </a:t>
            </a:r>
            <a:r>
              <a:rPr lang="cs-CZ" sz="4800" b="1" dirty="0" smtClean="0">
                <a:solidFill>
                  <a:srgbClr val="008000"/>
                </a:solidFill>
              </a:rPr>
              <a:t>15</a:t>
            </a:r>
            <a:r>
              <a:rPr lang="cs-CZ" sz="4800" dirty="0" smtClean="0">
                <a:solidFill>
                  <a:srgbClr val="800000"/>
                </a:solidFill>
              </a:rPr>
              <a:t>     9 + 7 = </a:t>
            </a:r>
            <a:r>
              <a:rPr lang="cs-CZ" sz="4800" b="1" dirty="0" smtClean="0">
                <a:solidFill>
                  <a:srgbClr val="008000"/>
                </a:solidFill>
              </a:rPr>
              <a:t>16</a:t>
            </a:r>
            <a:r>
              <a:rPr lang="cs-CZ" sz="4800" dirty="0" smtClean="0">
                <a:solidFill>
                  <a:srgbClr val="800000"/>
                </a:solidFill>
              </a:rPr>
              <a:t>   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9 + 1 = </a:t>
            </a:r>
            <a:r>
              <a:rPr lang="cs-CZ" sz="4800" b="1" dirty="0" smtClean="0">
                <a:solidFill>
                  <a:srgbClr val="008000"/>
                </a:solidFill>
              </a:rPr>
              <a:t>10</a:t>
            </a:r>
            <a:r>
              <a:rPr lang="cs-CZ" sz="4800" dirty="0" smtClean="0">
                <a:solidFill>
                  <a:srgbClr val="800000"/>
                </a:solidFill>
              </a:rPr>
              <a:t>     9 + 4 = </a:t>
            </a:r>
            <a:r>
              <a:rPr lang="cs-CZ" sz="4800" b="1" dirty="0" smtClean="0">
                <a:solidFill>
                  <a:srgbClr val="008000"/>
                </a:solidFill>
              </a:rPr>
              <a:t>13</a:t>
            </a:r>
            <a:r>
              <a:rPr lang="cs-CZ" sz="4800" dirty="0" smtClean="0">
                <a:solidFill>
                  <a:srgbClr val="800000"/>
                </a:solidFill>
              </a:rPr>
              <a:t> 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9 + 8 = </a:t>
            </a:r>
            <a:r>
              <a:rPr lang="cs-CZ" sz="4800" b="1" dirty="0" smtClean="0">
                <a:solidFill>
                  <a:srgbClr val="008000"/>
                </a:solidFill>
              </a:rPr>
              <a:t>17</a:t>
            </a:r>
            <a:r>
              <a:rPr lang="cs-CZ" sz="4800" dirty="0" smtClean="0">
                <a:solidFill>
                  <a:srgbClr val="800000"/>
                </a:solidFill>
              </a:rPr>
              <a:t>     9 + 3 = </a:t>
            </a:r>
            <a:r>
              <a:rPr lang="cs-CZ" sz="4800" b="1" dirty="0" smtClean="0">
                <a:solidFill>
                  <a:srgbClr val="008000"/>
                </a:solidFill>
              </a:rPr>
              <a:t>12</a:t>
            </a:r>
            <a:r>
              <a:rPr lang="cs-CZ" sz="4800" dirty="0" smtClean="0">
                <a:solidFill>
                  <a:srgbClr val="800000"/>
                </a:solidFill>
              </a:rPr>
              <a:t> 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9 + 2 = </a:t>
            </a:r>
            <a:r>
              <a:rPr lang="cs-CZ" sz="4800" b="1" dirty="0" smtClean="0">
                <a:solidFill>
                  <a:srgbClr val="008000"/>
                </a:solidFill>
              </a:rPr>
              <a:t>11</a:t>
            </a:r>
            <a:r>
              <a:rPr lang="cs-CZ" sz="4800" dirty="0" smtClean="0">
                <a:solidFill>
                  <a:srgbClr val="800000"/>
                </a:solidFill>
              </a:rPr>
              <a:t>     9 + 9 = </a:t>
            </a:r>
            <a:r>
              <a:rPr lang="cs-CZ" sz="4800" b="1" dirty="0" smtClean="0">
                <a:solidFill>
                  <a:srgbClr val="008000"/>
                </a:solidFill>
              </a:rPr>
              <a:t>18</a:t>
            </a:r>
            <a:r>
              <a:rPr lang="cs-CZ" sz="4800" dirty="0" smtClean="0">
                <a:solidFill>
                  <a:srgbClr val="800000"/>
                </a:solidFill>
              </a:rPr>
              <a:t> 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9 + 5 = </a:t>
            </a:r>
            <a:r>
              <a:rPr lang="cs-CZ" sz="4800" b="1" dirty="0" smtClean="0">
                <a:solidFill>
                  <a:srgbClr val="008000"/>
                </a:solidFill>
              </a:rPr>
              <a:t>14</a:t>
            </a:r>
            <a:r>
              <a:rPr lang="cs-CZ" sz="4800" dirty="0" smtClean="0">
                <a:solidFill>
                  <a:srgbClr val="800000"/>
                </a:solidFill>
              </a:rPr>
              <a:t>     9 + 8 = </a:t>
            </a:r>
            <a:r>
              <a:rPr lang="cs-CZ" sz="4800" b="1" dirty="0" smtClean="0">
                <a:solidFill>
                  <a:srgbClr val="008000"/>
                </a:solidFill>
              </a:rPr>
              <a:t>17</a:t>
            </a:r>
            <a:r>
              <a:rPr lang="cs-CZ" sz="4800" dirty="0" smtClean="0">
                <a:solidFill>
                  <a:srgbClr val="800000"/>
                </a:solidFill>
              </a:rPr>
              <a:t> 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9 + 0 = </a:t>
            </a:r>
            <a:r>
              <a:rPr lang="cs-CZ" sz="4800" b="1" dirty="0" smtClean="0">
                <a:solidFill>
                  <a:srgbClr val="008000"/>
                </a:solidFill>
              </a:rPr>
              <a:t> 9</a:t>
            </a:r>
            <a:r>
              <a:rPr lang="cs-CZ" sz="4800" dirty="0" smtClean="0">
                <a:solidFill>
                  <a:srgbClr val="800000"/>
                </a:solidFill>
              </a:rPr>
              <a:t>      9 + 6 =</a:t>
            </a:r>
            <a:r>
              <a:rPr lang="cs-CZ" sz="4800" b="1" dirty="0">
                <a:solidFill>
                  <a:srgbClr val="008000"/>
                </a:solidFill>
              </a:rPr>
              <a:t> 15</a:t>
            </a:r>
            <a:r>
              <a:rPr lang="cs-CZ" sz="4800" dirty="0">
                <a:solidFill>
                  <a:srgbClr val="800000"/>
                </a:solidFill>
              </a:rPr>
              <a:t> 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686599"/>
            <a:ext cx="4896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3300"/>
                </a:solidFill>
              </a:rPr>
              <a:t>KONTROLA:</a:t>
            </a:r>
            <a:endParaRPr lang="cs-CZ" sz="4000" b="1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6262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20688"/>
            <a:ext cx="56886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POUŽITÉ ZDROJE:</a:t>
            </a:r>
          </a:p>
          <a:p>
            <a:r>
              <a:rPr lang="cs-CZ" sz="2800" dirty="0"/>
              <a:t>Obrázky z galerie </a:t>
            </a:r>
            <a:r>
              <a:rPr lang="cs-CZ" sz="2800" dirty="0" smtClean="0"/>
              <a:t>Klipart </a:t>
            </a:r>
            <a:r>
              <a:rPr lang="cs-CZ" sz="2800" smtClean="0"/>
              <a:t>MS Office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91203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251</TotalTime>
  <Words>373</Words>
  <Application>Microsoft Office PowerPoint</Application>
  <PresentationFormat>Předvádění na obrazovce (4:3)</PresentationFormat>
  <Paragraphs>114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Vlasta Fitzová</dc:creator>
  <cp:lastModifiedBy>Martin a Lída</cp:lastModifiedBy>
  <cp:revision>35</cp:revision>
  <dcterms:created xsi:type="dcterms:W3CDTF">2012-11-04T20:00:42Z</dcterms:created>
  <dcterms:modified xsi:type="dcterms:W3CDTF">2012-12-01T19:20:17Z</dcterms:modified>
</cp:coreProperties>
</file>