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66" r:id="rId4"/>
    <p:sldId id="264" r:id="rId5"/>
    <p:sldId id="263" r:id="rId6"/>
    <p:sldId id="267" r:id="rId7"/>
    <p:sldId id="265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8" autoAdjust="0"/>
    <p:restoredTop sz="94660"/>
  </p:normalViewPr>
  <p:slideViewPr>
    <p:cSldViewPr>
      <p:cViewPr>
        <p:scale>
          <a:sx n="76" d="100"/>
          <a:sy n="76" d="100"/>
        </p:scale>
        <p:origin x="-121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6380EB-70A9-4D3E-83E2-C7D844FA4ADC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474F10-97C8-4BC3-88DF-D3250028562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837305"/>
              </p:ext>
            </p:extLst>
          </p:nvPr>
        </p:nvGraphicFramePr>
        <p:xfrm>
          <a:off x="683568" y="1397000"/>
          <a:ext cx="7560840" cy="34721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60140"/>
                <a:gridCol w="6300700"/>
              </a:tblGrid>
              <a:tr h="42315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VY_32_Inovace_2.3.2 </a:t>
                      </a:r>
                      <a:r>
                        <a:rPr lang="cs-CZ" baseline="0" dirty="0" smtClean="0"/>
                        <a:t>Sčítání s přechodem přes 10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2.ročník</a:t>
                      </a:r>
                      <a:endParaRPr lang="cs-CZ" dirty="0"/>
                    </a:p>
                  </a:txBody>
                  <a:tcPr anchor="ctr"/>
                </a:tc>
              </a:tr>
              <a:tr h="423151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356403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Učivo pro žáky druhé třídy k pochopení nové látky –sčítání přes deset s číslem 8. Materiál je</a:t>
                      </a:r>
                      <a:r>
                        <a:rPr lang="cs-CZ" baseline="0" dirty="0" smtClean="0"/>
                        <a:t> připraven </a:t>
                      </a:r>
                      <a:r>
                        <a:rPr lang="cs-CZ" dirty="0" smtClean="0"/>
                        <a:t>pro práci s</a:t>
                      </a:r>
                      <a:r>
                        <a:rPr lang="cs-CZ" baseline="0" dirty="0" smtClean="0"/>
                        <a:t> interaktivní tabulí.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052736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6012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633" y="342163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24" y="342163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33815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1" y="2365899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633" y="4322444"/>
            <a:ext cx="4514850" cy="253555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fitzova\Desktop\DUMY\rozklad čísel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0" y="4322445"/>
            <a:ext cx="4514850" cy="253555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755576" y="83278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14908" y="283215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76664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13401" y="75286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760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</a:t>
            </a:r>
            <a:endParaRPr lang="cs-CZ" sz="4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760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14763" y="760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283215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76234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476234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82332" y="4820780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</a:t>
            </a:r>
            <a:endParaRPr lang="cs-CZ" sz="4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273725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</a:t>
            </a:r>
            <a:endParaRPr lang="cs-CZ" sz="4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84368" y="2790065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85026" y="278204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60159" y="273121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03848" y="4797017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4</a:t>
            </a:r>
            <a:endParaRPr lang="cs-CZ" sz="4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5277" y="476234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84368" y="4762339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1280" y="1740708"/>
            <a:ext cx="4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91280" y="373767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1280" y="559762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50467" y="5707257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99592" y="568817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43908" y="571040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93129" y="573263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69795" y="573325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845441" y="3737669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99592" y="373767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918036" y="380121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853462" y="173645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99592" y="175312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982615" y="174904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620072" y="365726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52878" y="3737670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669795" y="172435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52878" y="172435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91280" y="1740708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689981" y="3737667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115616" y="3737668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331640" y="170946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732674" y="170946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07804" y="173144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652120" y="172435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057317" y="173144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453415" y="172435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316416" y="3753090"/>
            <a:ext cx="401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475179" y="5686304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664513" y="5687239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199492" y="5597621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018254" y="372100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561674" y="3657266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091825" y="3721003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636223" y="5686305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104953" y="5687238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046900" y="5688172"/>
            <a:ext cx="2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057161" y="80553"/>
            <a:ext cx="3942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ROZLOŽ   ČÍSLA: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79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35538" y="1797968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35538" y="4509120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38" y="1797968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071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1434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991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739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4099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459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fitzova\AppData\Local\Microsoft\Windows\Temporary Internet Files\Content.IE5\T3WL8JNB\MP9002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819" y="1822554"/>
            <a:ext cx="944360" cy="89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fitzova\AppData\Local\Microsoft\Windows\Temporary Internet Files\Content.IE5\YD3IGR1L\MC900193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1698">
            <a:off x="7529517" y="1861398"/>
            <a:ext cx="960947" cy="8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fitzova\AppData\Local\Microsoft\Windows\Temporary Internet Files\Content.IE5\YD3IGR1L\MC900193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1698">
            <a:off x="8159195" y="1861398"/>
            <a:ext cx="960947" cy="8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Users\fitzova\AppData\Local\Microsoft\Windows\Temporary Internet Files\Content.IE5\YD3IGR1L\MC900193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1698">
            <a:off x="1955643" y="2731758"/>
            <a:ext cx="960947" cy="8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9" descr="C:\Users\fitzova\AppData\Local\Microsoft\Windows\Temporary Internet Files\Content.IE5\YD3IGR1L\MC900193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1698">
            <a:off x="1021280" y="2749870"/>
            <a:ext cx="960947" cy="8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 descr="C:\Users\fitzova\AppData\Local\Microsoft\Windows\Temporary Internet Files\Content.IE5\YD3IGR1L\MC900193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21698">
            <a:off x="169746" y="2749870"/>
            <a:ext cx="960947" cy="81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73" y="4482694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131" y="4495907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785" y="4482694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813" y="4495907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984" y="4484712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6279" y="4482694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639" y="4509686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1" descr="C:\Users\fitzova\AppData\Local\Microsoft\Windows\Temporary Internet Files\Content.IE5\C4GESJ0Z\MP9004068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717935" cy="94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0602" y="4393249"/>
            <a:ext cx="901774" cy="111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990" y="4395267"/>
            <a:ext cx="901774" cy="111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900" y="5559879"/>
            <a:ext cx="823865" cy="102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852" y="5559878"/>
            <a:ext cx="790772" cy="98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671" y="5551700"/>
            <a:ext cx="797359" cy="99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011" y="5559879"/>
            <a:ext cx="802597" cy="99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2" descr="C:\Users\fitzova\AppData\Local\Microsoft\Windows\Temporary Internet Files\Content.IE5\R08YUPTO\MP90032108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800" y="5590015"/>
            <a:ext cx="802597" cy="996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1578" y="841067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8 + </a:t>
            </a:r>
            <a:r>
              <a:rPr lang="cs-CZ" sz="3200" b="1" u="sng" dirty="0" smtClean="0">
                <a:solidFill>
                  <a:srgbClr val="7030A0"/>
                </a:solidFill>
              </a:rPr>
              <a:t>5</a:t>
            </a:r>
            <a:r>
              <a:rPr lang="cs-CZ" sz="3200" dirty="0" smtClean="0">
                <a:solidFill>
                  <a:srgbClr val="7030A0"/>
                </a:solidFill>
              </a:rPr>
              <a:t> = </a:t>
            </a:r>
            <a:r>
              <a:rPr lang="cs-CZ" sz="3200" dirty="0" smtClean="0"/>
              <a:t>2</a:t>
            </a:r>
            <a:r>
              <a:rPr lang="cs-CZ" sz="3200" dirty="0" smtClean="0">
                <a:solidFill>
                  <a:srgbClr val="7030A0"/>
                </a:solidFill>
              </a:rPr>
              <a:t> +     =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21919" y="3767742"/>
            <a:ext cx="45784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8 + </a:t>
            </a:r>
            <a:r>
              <a:rPr lang="cs-CZ" sz="3200" b="1" u="sng" dirty="0" smtClean="0">
                <a:solidFill>
                  <a:srgbClr val="C00000"/>
                </a:solidFill>
              </a:rPr>
              <a:t>7</a:t>
            </a:r>
            <a:r>
              <a:rPr lang="cs-CZ" sz="3200" dirty="0" smtClean="0">
                <a:solidFill>
                  <a:srgbClr val="C00000"/>
                </a:solidFill>
              </a:rPr>
              <a:t> = 8 + </a:t>
            </a:r>
            <a:r>
              <a:rPr lang="cs-CZ" sz="3200" dirty="0" smtClean="0"/>
              <a:t>2</a:t>
            </a:r>
            <a:r>
              <a:rPr lang="cs-CZ" sz="3200" dirty="0" smtClean="0">
                <a:solidFill>
                  <a:srgbClr val="C00000"/>
                </a:solidFill>
              </a:rPr>
              <a:t> +      =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041289" y="3785854"/>
            <a:ext cx="678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15</a:t>
            </a:r>
            <a:endParaRPr lang="cs-CZ" sz="32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301310" y="3803926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085263" y="810591"/>
            <a:ext cx="7444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13</a:t>
            </a:r>
            <a:endParaRPr lang="cs-CZ" sz="32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483765" y="841067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48800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01646" y="883568"/>
            <a:ext cx="8568952" cy="9144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Zaoblený obdélník 64"/>
          <p:cNvSpPr/>
          <p:nvPr/>
        </p:nvSpPr>
        <p:spPr>
          <a:xfrm>
            <a:off x="323528" y="2924944"/>
            <a:ext cx="8568952" cy="9144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301646" y="5034880"/>
            <a:ext cx="8568952" cy="9144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86" y="908166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017" y="921995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461" y="908166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085" y="908166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709" y="925118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596" y="925119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584" y="932751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" descr="C:\Users\fitzova\AppData\Local\Microsoft\Windows\Temporary Internet Files\Content.IE5\T3WL8JNB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08166"/>
            <a:ext cx="910624" cy="86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tzova\AppData\Local\Microsoft\Windows\Temporary Internet Files\Content.IE5\R08YUPTO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523" y="949618"/>
            <a:ext cx="850300" cy="8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40" y="2972444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47" y="3733090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" y="5095342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7" descr="C:\Users\fitzova\AppData\Local\Microsoft\Windows\Temporary Internet Files\Content.IE5\R08YUPTO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4055" y="949618"/>
            <a:ext cx="850300" cy="8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7" descr="C:\Users\fitzova\AppData\Local\Microsoft\Windows\Temporary Internet Files\Content.IE5\R08YUPTO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5451" y="1773369"/>
            <a:ext cx="850300" cy="8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" name="Picture 7" descr="C:\Users\fitzova\AppData\Local\Microsoft\Windows\Temporary Internet Files\Content.IE5\R08YUPTO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337" y="1773369"/>
            <a:ext cx="850300" cy="8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" name="Picture 7" descr="C:\Users\fitzova\AppData\Local\Microsoft\Windows\Temporary Internet Files\Content.IE5\R08YUPTO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45" y="1773369"/>
            <a:ext cx="850300" cy="8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" name="Picture 7" descr="C:\Users\fitzova\AppData\Local\Microsoft\Windows\Temporary Internet Files\Content.IE5\R08YUPTO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47" y="1777966"/>
            <a:ext cx="850300" cy="85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90" y="2963612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2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601" y="2963612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002" y="2951677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330" y="2951677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5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507" y="2963612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6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357" y="2951677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5" descr="C:\Users\fitzova\AppData\Local\Microsoft\Windows\Temporary Internet Files\Content.IE5\YD3IGR1L\MC90043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313" y="2951677"/>
            <a:ext cx="681077" cy="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46" y="3721363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685" y="3717787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089" y="3699165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040" y="3699165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564" y="3699165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778" y="3717787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184" y="2940928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12" descr="C:\Users\fitzova\AppData\Local\Microsoft\Windows\Temporary Internet Files\Content.IE5\YD3IGR1L\MC90043639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56" y="2982561"/>
            <a:ext cx="833656" cy="83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810" y="5109833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867" y="5095342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63" y="5109833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9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67" y="5082124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0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315" y="5078333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1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95" y="5095342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2" name="Picture 15" descr="C:\Users\fitzova\AppData\Local\Microsoft\Windows\Temporary Internet Files\Content.IE5\YD3IGR1L\MP9002628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1909" y="5121786"/>
            <a:ext cx="547525" cy="82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fitzova\AppData\Local\Microsoft\Windows\Temporary Internet Files\Content.IE5\C4GESJ0Z\MP9001804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356" y="5134525"/>
            <a:ext cx="953360" cy="78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4" name="Picture 17" descr="C:\Users\fitzova\AppData\Local\Microsoft\Windows\Temporary Internet Files\Content.IE5\C4GESJ0Z\MP9001804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2812" y="5142892"/>
            <a:ext cx="953360" cy="78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5" name="Picture 17" descr="C:\Users\fitzova\AppData\Local\Microsoft\Windows\Temporary Internet Files\Content.IE5\C4GESJ0Z\MP9001804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281" y="5949280"/>
            <a:ext cx="953360" cy="78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6" name="Picture 17" descr="C:\Users\fitzova\AppData\Local\Microsoft\Windows\Temporary Internet Files\Content.IE5\C4GESJ0Z\MP9001804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47" y="5949280"/>
            <a:ext cx="953360" cy="78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4943147" y="260646"/>
            <a:ext cx="3689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8 + </a:t>
            </a:r>
            <a:r>
              <a:rPr lang="cs-CZ" sz="3200" u="sng" dirty="0" smtClean="0">
                <a:solidFill>
                  <a:srgbClr val="0070C0"/>
                </a:solidFill>
              </a:rPr>
              <a:t>6</a:t>
            </a:r>
            <a:r>
              <a:rPr lang="cs-CZ" sz="3200" dirty="0" smtClean="0">
                <a:solidFill>
                  <a:srgbClr val="C00000"/>
                </a:solidFill>
              </a:rPr>
              <a:t> = 8 + </a:t>
            </a:r>
            <a:r>
              <a:rPr lang="cs-CZ" sz="3200" dirty="0" smtClean="0"/>
              <a:t>2</a:t>
            </a:r>
            <a:r>
              <a:rPr lang="cs-CZ" sz="3200" dirty="0" smtClean="0">
                <a:solidFill>
                  <a:srgbClr val="C00000"/>
                </a:solidFill>
              </a:rPr>
              <a:t> +    = 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706808" y="2294508"/>
            <a:ext cx="3978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8 + </a:t>
            </a:r>
            <a:r>
              <a:rPr lang="cs-CZ" sz="3200" u="sng" dirty="0" smtClean="0">
                <a:solidFill>
                  <a:srgbClr val="0070C0"/>
                </a:solidFill>
              </a:rPr>
              <a:t>9</a:t>
            </a:r>
            <a:r>
              <a:rPr lang="cs-CZ" sz="3200" dirty="0" smtClean="0">
                <a:solidFill>
                  <a:srgbClr val="002060"/>
                </a:solidFill>
              </a:rPr>
              <a:t> = 8 + </a:t>
            </a:r>
            <a:r>
              <a:rPr lang="cs-CZ" sz="3200" dirty="0" smtClean="0"/>
              <a:t>2</a:t>
            </a:r>
            <a:r>
              <a:rPr lang="cs-CZ" sz="3200" dirty="0" smtClean="0">
                <a:solidFill>
                  <a:srgbClr val="002060"/>
                </a:solidFill>
              </a:rPr>
              <a:t> +      =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198021" y="4532821"/>
            <a:ext cx="4211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8000"/>
                </a:solidFill>
              </a:rPr>
              <a:t>8 + </a:t>
            </a:r>
            <a:r>
              <a:rPr lang="cs-CZ" sz="3200" u="sng" dirty="0" smtClean="0">
                <a:solidFill>
                  <a:srgbClr val="008000"/>
                </a:solidFill>
              </a:rPr>
              <a:t>4</a:t>
            </a:r>
            <a:r>
              <a:rPr lang="cs-CZ" sz="3200" dirty="0" smtClean="0">
                <a:solidFill>
                  <a:srgbClr val="008000"/>
                </a:solidFill>
              </a:rPr>
              <a:t> = 8 +</a:t>
            </a:r>
            <a:r>
              <a:rPr lang="cs-CZ" sz="3200" dirty="0" smtClean="0"/>
              <a:t> 2 </a:t>
            </a:r>
            <a:r>
              <a:rPr lang="cs-CZ" sz="3200" dirty="0" smtClean="0">
                <a:solidFill>
                  <a:srgbClr val="008000"/>
                </a:solidFill>
              </a:rPr>
              <a:t>+     =</a:t>
            </a:r>
            <a:endParaRPr lang="cs-CZ" sz="3200" dirty="0">
              <a:solidFill>
                <a:srgbClr val="008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7659891" y="257293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8169275" y="274030"/>
            <a:ext cx="701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8277728" y="2270516"/>
            <a:ext cx="7096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7428290" y="2294506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6942197" y="4525058"/>
            <a:ext cx="285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7678254" y="4558117"/>
            <a:ext cx="982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09228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164" grpId="0"/>
      <p:bldP spid="165" grpId="0"/>
      <p:bldP spid="166" grpId="0"/>
      <p:bldP spid="167" grpId="0"/>
      <p:bldP spid="16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00368" y="896734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5125" y="753150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" name="Zaoblený obdélník 3"/>
          <p:cNvSpPr/>
          <p:nvPr/>
        </p:nvSpPr>
        <p:spPr>
          <a:xfrm>
            <a:off x="1796824" y="896734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875862" y="1725460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247681" y="1725460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1592113" y="2098406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01683" y="2086750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50180" y="940087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46636" y="940087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7625674" y="1768813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997493" y="1768813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7330300" y="2130103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8051495" y="2130103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6671" y="896734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33127" y="896734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4612165" y="1725460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83984" y="1725460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4316791" y="2086750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37986" y="2086750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89574" y="80074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15227" y="800750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691953" y="4831272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46710" y="468768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1988409" y="4831272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2067447" y="5659998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439266" y="5659998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aoblený obdélník 27"/>
          <p:cNvSpPr/>
          <p:nvPr/>
        </p:nvSpPr>
        <p:spPr>
          <a:xfrm>
            <a:off x="1772073" y="6021288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493268" y="6021288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441765" y="4874625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738221" y="4874625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7817259" y="5703351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189078" y="5703351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Zaoblený obdélník 33"/>
          <p:cNvSpPr/>
          <p:nvPr/>
        </p:nvSpPr>
        <p:spPr>
          <a:xfrm>
            <a:off x="7521885" y="6064641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8243080" y="6064641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3428256" y="4831272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724712" y="4831272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4803750" y="5659998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175569" y="5659998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aoblený obdélník 39"/>
          <p:cNvSpPr/>
          <p:nvPr/>
        </p:nvSpPr>
        <p:spPr>
          <a:xfrm>
            <a:off x="4508376" y="6021288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5229571" y="6021288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181159" y="4735287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06812" y="4735288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4" name="Zaoblený obdélník 43"/>
          <p:cNvSpPr/>
          <p:nvPr/>
        </p:nvSpPr>
        <p:spPr>
          <a:xfrm>
            <a:off x="539553" y="2835727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294310" y="2692143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46" name="Zaoblený obdélník 45"/>
          <p:cNvSpPr/>
          <p:nvPr/>
        </p:nvSpPr>
        <p:spPr>
          <a:xfrm>
            <a:off x="1836009" y="2835727"/>
            <a:ext cx="792088" cy="736991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1915047" y="3664453"/>
            <a:ext cx="280689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286866" y="3664453"/>
            <a:ext cx="268910" cy="323402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Zaoblený obdélník 48"/>
          <p:cNvSpPr/>
          <p:nvPr/>
        </p:nvSpPr>
        <p:spPr>
          <a:xfrm>
            <a:off x="1619673" y="4025743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2340868" y="4025743"/>
            <a:ext cx="574459" cy="520967"/>
          </a:xfrm>
          <a:prstGeom prst="round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289365" y="2879080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7585821" y="2879080"/>
            <a:ext cx="792088" cy="736991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7664859" y="3707806"/>
            <a:ext cx="280689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036678" y="3707806"/>
            <a:ext cx="268910" cy="32340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Zaoblený obdélník 54"/>
          <p:cNvSpPr/>
          <p:nvPr/>
        </p:nvSpPr>
        <p:spPr>
          <a:xfrm>
            <a:off x="7369485" y="4069096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8090680" y="4069096"/>
            <a:ext cx="574459" cy="520967"/>
          </a:xfrm>
          <a:prstGeom prst="round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7" name="Zaoblený obdélník 56"/>
          <p:cNvSpPr/>
          <p:nvPr/>
        </p:nvSpPr>
        <p:spPr>
          <a:xfrm>
            <a:off x="3275856" y="2835727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4572312" y="2835727"/>
            <a:ext cx="792088" cy="736991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 flipH="1">
            <a:off x="4651350" y="3664453"/>
            <a:ext cx="280689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023169" y="3664453"/>
            <a:ext cx="268910" cy="32340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aoblený obdélník 60"/>
          <p:cNvSpPr/>
          <p:nvPr/>
        </p:nvSpPr>
        <p:spPr>
          <a:xfrm>
            <a:off x="4355976" y="4025743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2" name="Zaoblený obdélník 61"/>
          <p:cNvSpPr/>
          <p:nvPr/>
        </p:nvSpPr>
        <p:spPr>
          <a:xfrm>
            <a:off x="5077171" y="4025743"/>
            <a:ext cx="574459" cy="520967"/>
          </a:xfrm>
          <a:prstGeom prst="roundRect">
            <a:avLst/>
          </a:prstGeom>
          <a:ln>
            <a:solidFill>
              <a:srgbClr val="C0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028759" y="273974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054412" y="2739743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+</a:t>
            </a:r>
            <a:endParaRPr lang="cs-CZ" sz="6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98390" y="93781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37575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423777" y="98541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410268" y="93781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487387" y="292638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428256" y="284045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000072" y="94206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194132" y="488212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898266" y="486550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654235" y="488506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025277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626278" y="486550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746072" y="287680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925038" y="483430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904759" y="492629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778743" y="2917260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722395" y="94206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747526" y="99212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668437" y="2120274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362816" y="210340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695997" y="4031208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417192" y="405539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369885" y="21350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069856" y="2135097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382047" y="4023517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077171" y="405539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7427481" y="4085045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406624" y="217785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8055498" y="21732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8134265" y="406909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848397" y="6069812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2555776" y="6055145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565638" y="6055146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310024" y="6026753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625674" y="6080590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8264613" y="6050938"/>
            <a:ext cx="421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2439266" y="110376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=16</a:t>
            </a:r>
            <a:endParaRPr lang="cs-CZ" sz="24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2690188" y="495783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=10</a:t>
            </a:r>
            <a:endParaRPr lang="cs-CZ" sz="24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2547180" y="300959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=13</a:t>
            </a:r>
            <a:endParaRPr lang="cs-CZ" sz="24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443990" y="497739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=14</a:t>
            </a:r>
            <a:endParaRPr lang="cs-CZ" sz="24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311336" y="299540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=17</a:t>
            </a:r>
            <a:endParaRPr lang="cs-CZ" sz="24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251517" y="103996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=15</a:t>
            </a:r>
            <a:endParaRPr lang="cs-CZ" sz="24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8278817" y="1103767"/>
            <a:ext cx="87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=12</a:t>
            </a:r>
            <a:endParaRPr lang="cs-CZ" sz="24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305588" y="299540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=11</a:t>
            </a:r>
            <a:endParaRPr lang="cs-CZ" sz="24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435121" y="505016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=16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5981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84" grpId="0"/>
      <p:bldP spid="86" grpId="0"/>
      <p:bldP spid="88" grpId="0"/>
      <p:bldP spid="90" grpId="0"/>
      <p:bldP spid="94" grpId="0"/>
      <p:bldP spid="96" grpId="0"/>
      <p:bldP spid="98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540" y="1500986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800000"/>
                </a:solidFill>
              </a:rPr>
              <a:t>8 + 6 =     8 + 7 =     </a:t>
            </a:r>
            <a:r>
              <a:rPr lang="cs-CZ" sz="4800" dirty="0" smtClean="0"/>
              <a:t>8 + _ = 14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8 + 2 =     8 + 4 =     </a:t>
            </a:r>
            <a:r>
              <a:rPr lang="cs-CZ" sz="4800" dirty="0" smtClean="0"/>
              <a:t>8 + _ = 15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8 + 8 =     8 + 3 =     </a:t>
            </a:r>
            <a:r>
              <a:rPr lang="cs-CZ" sz="4800" dirty="0" smtClean="0"/>
              <a:t>8 + _ = 12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8 + 4=      8 + 9 =     </a:t>
            </a:r>
            <a:r>
              <a:rPr lang="cs-CZ" sz="4800" dirty="0" smtClean="0"/>
              <a:t>8 + _ = 13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8 + 5 =     8 + 8 =     </a:t>
            </a:r>
            <a:r>
              <a:rPr lang="cs-CZ" sz="4800" dirty="0" smtClean="0"/>
              <a:t>8 + _ = 16</a:t>
            </a:r>
          </a:p>
          <a:p>
            <a:r>
              <a:rPr lang="cs-CZ" sz="4800" dirty="0" smtClean="0">
                <a:solidFill>
                  <a:srgbClr val="800000"/>
                </a:solidFill>
              </a:rPr>
              <a:t>8 + 3 =     8 + 6 =     </a:t>
            </a:r>
            <a:r>
              <a:rPr lang="cs-CZ" sz="4800" dirty="0" smtClean="0"/>
              <a:t>8 + _ = 17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1529" y="116632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8000"/>
                </a:solidFill>
              </a:rPr>
              <a:t>Vypočítej  první  dva  sloupečky  do sešitu, poslední  doplň  teď:</a:t>
            </a:r>
            <a:endParaRPr lang="cs-CZ" sz="3600" b="1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81235" y="1518700"/>
            <a:ext cx="545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6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25285" y="2204864"/>
            <a:ext cx="545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7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13364" y="2932146"/>
            <a:ext cx="545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4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3364" y="3638219"/>
            <a:ext cx="545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5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25285" y="4387062"/>
            <a:ext cx="545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8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25285" y="5183283"/>
            <a:ext cx="5453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9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41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31540" y="1478774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800000"/>
                </a:solidFill>
              </a:rPr>
              <a:t>8 + 6 = </a:t>
            </a:r>
            <a:r>
              <a:rPr lang="cs-CZ" sz="4800" b="1" dirty="0" smtClean="0">
                <a:solidFill>
                  <a:srgbClr val="C00000"/>
                </a:solidFill>
              </a:rPr>
              <a:t>14</a:t>
            </a:r>
            <a:r>
              <a:rPr lang="cs-CZ" sz="4800" dirty="0" smtClean="0">
                <a:solidFill>
                  <a:srgbClr val="800000"/>
                </a:solidFill>
              </a:rPr>
              <a:t>           8 + 7 = </a:t>
            </a:r>
            <a:r>
              <a:rPr lang="cs-CZ" sz="4800" b="1" dirty="0" smtClean="0">
                <a:solidFill>
                  <a:srgbClr val="C00000"/>
                </a:solidFill>
              </a:rPr>
              <a:t>15 </a:t>
            </a:r>
            <a:r>
              <a:rPr lang="cs-CZ" sz="4800" dirty="0" smtClean="0">
                <a:solidFill>
                  <a:srgbClr val="800000"/>
                </a:solidFill>
              </a:rPr>
              <a:t>   8 + 2 = </a:t>
            </a:r>
            <a:r>
              <a:rPr lang="cs-CZ" sz="4800" b="1" dirty="0" smtClean="0">
                <a:solidFill>
                  <a:srgbClr val="C00000"/>
                </a:solidFill>
              </a:rPr>
              <a:t>10</a:t>
            </a:r>
            <a:r>
              <a:rPr lang="cs-CZ" sz="4800" dirty="0" smtClean="0">
                <a:solidFill>
                  <a:srgbClr val="C00000"/>
                </a:solidFill>
              </a:rPr>
              <a:t> </a:t>
            </a:r>
            <a:r>
              <a:rPr lang="cs-CZ" sz="4800" dirty="0" smtClean="0">
                <a:solidFill>
                  <a:srgbClr val="800000"/>
                </a:solidFill>
              </a:rPr>
              <a:t>          8 + 4 = </a:t>
            </a:r>
            <a:r>
              <a:rPr lang="cs-CZ" sz="4800" b="1" dirty="0" smtClean="0">
                <a:solidFill>
                  <a:srgbClr val="C00000"/>
                </a:solidFill>
              </a:rPr>
              <a:t>12</a:t>
            </a:r>
            <a:r>
              <a:rPr lang="cs-CZ" sz="4800" dirty="0" smtClean="0">
                <a:solidFill>
                  <a:srgbClr val="800000"/>
                </a:solidFill>
              </a:rPr>
              <a:t>    8 + 8 = </a:t>
            </a:r>
            <a:r>
              <a:rPr lang="cs-CZ" sz="4800" b="1" dirty="0" smtClean="0">
                <a:solidFill>
                  <a:srgbClr val="C00000"/>
                </a:solidFill>
              </a:rPr>
              <a:t>16 </a:t>
            </a:r>
            <a:r>
              <a:rPr lang="cs-CZ" sz="4800" dirty="0" smtClean="0">
                <a:solidFill>
                  <a:srgbClr val="800000"/>
                </a:solidFill>
              </a:rPr>
              <a:t>          8 + 3 =</a:t>
            </a:r>
            <a:r>
              <a:rPr lang="cs-CZ" sz="4800" dirty="0" smtClean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11</a:t>
            </a:r>
            <a:r>
              <a:rPr lang="cs-CZ" sz="4800" dirty="0" smtClean="0">
                <a:solidFill>
                  <a:srgbClr val="C00000"/>
                </a:solidFill>
              </a:rPr>
              <a:t>     </a:t>
            </a:r>
            <a:r>
              <a:rPr lang="cs-CZ" sz="4800" dirty="0" smtClean="0">
                <a:solidFill>
                  <a:srgbClr val="800000"/>
                </a:solidFill>
              </a:rPr>
              <a:t>8 + 4 = </a:t>
            </a:r>
            <a:r>
              <a:rPr lang="cs-CZ" sz="4800" b="1" dirty="0" smtClean="0">
                <a:solidFill>
                  <a:srgbClr val="C00000"/>
                </a:solidFill>
              </a:rPr>
              <a:t>12</a:t>
            </a:r>
            <a:r>
              <a:rPr lang="cs-CZ" sz="4800" dirty="0" smtClean="0">
                <a:solidFill>
                  <a:srgbClr val="800000"/>
                </a:solidFill>
              </a:rPr>
              <a:t>           8 + 9 = </a:t>
            </a:r>
            <a:r>
              <a:rPr lang="cs-CZ" sz="4800" b="1" dirty="0" smtClean="0">
                <a:solidFill>
                  <a:srgbClr val="C00000"/>
                </a:solidFill>
              </a:rPr>
              <a:t>17</a:t>
            </a:r>
            <a:r>
              <a:rPr lang="cs-CZ" sz="4800" dirty="0" smtClean="0">
                <a:solidFill>
                  <a:srgbClr val="800000"/>
                </a:solidFill>
              </a:rPr>
              <a:t>     8 + 5 = </a:t>
            </a:r>
            <a:r>
              <a:rPr lang="cs-CZ" sz="4800" b="1" dirty="0" smtClean="0">
                <a:solidFill>
                  <a:srgbClr val="C00000"/>
                </a:solidFill>
              </a:rPr>
              <a:t>13</a:t>
            </a:r>
            <a:r>
              <a:rPr lang="cs-CZ" sz="4800" dirty="0" smtClean="0">
                <a:solidFill>
                  <a:srgbClr val="C00000"/>
                </a:solidFill>
              </a:rPr>
              <a:t> </a:t>
            </a:r>
            <a:r>
              <a:rPr lang="cs-CZ" sz="4800" dirty="0" smtClean="0">
                <a:solidFill>
                  <a:srgbClr val="800000"/>
                </a:solidFill>
              </a:rPr>
              <a:t>          8 + 8 = </a:t>
            </a:r>
            <a:r>
              <a:rPr lang="cs-CZ" sz="4800" b="1" dirty="0" smtClean="0">
                <a:solidFill>
                  <a:srgbClr val="C00000"/>
                </a:solidFill>
              </a:rPr>
              <a:t>16</a:t>
            </a:r>
            <a:r>
              <a:rPr lang="cs-CZ" sz="4800" dirty="0" smtClean="0">
                <a:solidFill>
                  <a:srgbClr val="C00000"/>
                </a:solidFill>
              </a:rPr>
              <a:t> </a:t>
            </a:r>
            <a:r>
              <a:rPr lang="cs-CZ" sz="4800" dirty="0" smtClean="0">
                <a:solidFill>
                  <a:srgbClr val="800000"/>
                </a:solidFill>
              </a:rPr>
              <a:t>   8 + 3 = </a:t>
            </a:r>
            <a:r>
              <a:rPr lang="cs-CZ" sz="4800" b="1" dirty="0" smtClean="0">
                <a:solidFill>
                  <a:srgbClr val="C00000"/>
                </a:solidFill>
              </a:rPr>
              <a:t>11</a:t>
            </a:r>
            <a:r>
              <a:rPr lang="cs-CZ" sz="4800" dirty="0" smtClean="0">
                <a:solidFill>
                  <a:srgbClr val="800000"/>
                </a:solidFill>
              </a:rPr>
              <a:t>           8 + 6 = </a:t>
            </a:r>
            <a:r>
              <a:rPr lang="cs-CZ" sz="4800" b="1" dirty="0" smtClean="0">
                <a:solidFill>
                  <a:srgbClr val="C00000"/>
                </a:solidFill>
              </a:rPr>
              <a:t>14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97969" y="476671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008000"/>
                </a:solidFill>
              </a:rPr>
              <a:t>K</a:t>
            </a:r>
            <a:r>
              <a:rPr lang="cs-CZ" sz="3600" dirty="0" smtClean="0">
                <a:solidFill>
                  <a:srgbClr val="008000"/>
                </a:solidFill>
              </a:rPr>
              <a:t>ontrola</a:t>
            </a:r>
            <a:endParaRPr lang="cs-CZ" sz="36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45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Obrázky z galerie </a:t>
            </a:r>
            <a:r>
              <a:rPr lang="cs-CZ" dirty="0" smtClean="0"/>
              <a:t>Klipart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296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201</TotalTime>
  <Words>396</Words>
  <Application>Microsoft Office PowerPoint</Application>
  <PresentationFormat>Předvádění na obrazovce (4:3)</PresentationFormat>
  <Paragraphs>154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Martin a Lída</cp:lastModifiedBy>
  <cp:revision>25</cp:revision>
  <dcterms:created xsi:type="dcterms:W3CDTF">2012-11-06T21:05:02Z</dcterms:created>
  <dcterms:modified xsi:type="dcterms:W3CDTF">2012-12-01T19:18:40Z</dcterms:modified>
</cp:coreProperties>
</file>