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4" r:id="rId3"/>
    <p:sldId id="267" r:id="rId4"/>
    <p:sldId id="266" r:id="rId5"/>
    <p:sldId id="268" r:id="rId6"/>
    <p:sldId id="269" r:id="rId7"/>
    <p:sldId id="27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1951912"/>
              </p:ext>
            </p:extLst>
          </p:nvPr>
        </p:nvGraphicFramePr>
        <p:xfrm>
          <a:off x="899592" y="1397000"/>
          <a:ext cx="7344816" cy="347215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24136"/>
                <a:gridCol w="6120680"/>
              </a:tblGrid>
              <a:tr h="42315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3151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Vlasta </a:t>
                      </a:r>
                      <a:r>
                        <a:rPr lang="cs-CZ" dirty="0" err="1" smtClean="0"/>
                        <a:t>Fitzová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Mgr</a:t>
                      </a:r>
                      <a:endParaRPr lang="cs-CZ" dirty="0"/>
                    </a:p>
                  </a:txBody>
                  <a:tcPr anchor="ctr"/>
                </a:tc>
              </a:tr>
              <a:tr h="423151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/>
                        <a:t>VY_32_Inovace_2.3.3 </a:t>
                      </a:r>
                      <a:r>
                        <a:rPr lang="cs-CZ" baseline="0" smtClean="0"/>
                        <a:t> </a:t>
                      </a:r>
                      <a:r>
                        <a:rPr lang="cs-CZ" baseline="0" dirty="0" smtClean="0"/>
                        <a:t>Sčítání s přechodem přes 10</a:t>
                      </a:r>
                      <a:endParaRPr lang="cs-CZ" dirty="0"/>
                    </a:p>
                  </a:txBody>
                  <a:tcPr anchor="ctr"/>
                </a:tc>
              </a:tr>
              <a:tr h="423151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Matematika  2. ročník</a:t>
                      </a:r>
                      <a:endParaRPr lang="cs-CZ" dirty="0"/>
                    </a:p>
                  </a:txBody>
                  <a:tcPr anchor="ctr"/>
                </a:tc>
              </a:tr>
              <a:tr h="423151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356403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Učivo pro žáky druhé třídy k pochopení nové látky –sčítání přes deset s číslem  7. Materiál je</a:t>
                      </a:r>
                      <a:r>
                        <a:rPr lang="cs-CZ" baseline="0" dirty="0" smtClean="0"/>
                        <a:t> připraven </a:t>
                      </a:r>
                      <a:r>
                        <a:rPr lang="cs-CZ" dirty="0" smtClean="0"/>
                        <a:t>pro práci s</a:t>
                      </a:r>
                      <a:r>
                        <a:rPr lang="cs-CZ" baseline="0" dirty="0" smtClean="0"/>
                        <a:t> interaktivní tabulí.</a:t>
                      </a:r>
                      <a:endParaRPr lang="cs-CZ" dirty="0" smtClean="0"/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732718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fitzova\Desktop\DUMY\rozklad čísel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633" y="332656"/>
            <a:ext cx="4514850" cy="2535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C:\Users\fitzova\Desktop\DUMY\rozklad čísel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24" y="342163"/>
            <a:ext cx="4514850" cy="2535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 descr="C:\Users\fitzova\Desktop\DUMY\rozklad čísel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333815"/>
            <a:ext cx="4514850" cy="2535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fitzova\Desktop\DUMY\rozklad čísel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31" y="2365899"/>
            <a:ext cx="4514850" cy="2535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Users\fitzova\Desktop\DUMY\rozklad čísel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633" y="4322444"/>
            <a:ext cx="4514850" cy="2535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C:\Users\fitzova\Desktop\DUMY\rozklad čísel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90" y="4322445"/>
            <a:ext cx="4514850" cy="253555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755576" y="832789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14908" y="2832150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4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84368" y="766640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9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13401" y="752868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4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760578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760578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</a:t>
            </a:r>
            <a:endParaRPr lang="cs-CZ" sz="4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14763" y="760578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6" y="2832151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4762340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4762341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82332" y="4820780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</a:t>
            </a:r>
            <a:endParaRPr lang="cs-CZ" sz="4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63888" y="2737259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9</a:t>
            </a:r>
            <a:endParaRPr lang="cs-CZ" sz="4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84368" y="2790065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85026" y="2782043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60159" y="2731218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03848" y="4797017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4</a:t>
            </a:r>
            <a:endParaRPr lang="cs-CZ" sz="4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25277" y="4762341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884368" y="4762339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91280" y="1740708"/>
            <a:ext cx="4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1280" y="3737670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91280" y="5597621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850467" y="5707257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99592" y="5688172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763016" y="5710403"/>
            <a:ext cx="3547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293129" y="5732634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613329" y="573325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744879" y="3737669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299592" y="3737670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918036" y="3801215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853462" y="173645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299592" y="1753120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982615" y="1749040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620072" y="365726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252878" y="3737670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669795" y="1724354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252878" y="1724355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590000" y="3737667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115616" y="3737668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0</a:t>
            </a:r>
            <a:endParaRPr lang="cs-CZ" sz="32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379912" y="1709462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732674" y="1709463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007804" y="173144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652120" y="1724355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057317" y="173144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8453415" y="1724355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8316416" y="3753090"/>
            <a:ext cx="4012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8475179" y="5686304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664513" y="5687239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1199492" y="5597621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018254" y="3721003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432229" y="374817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982156" y="3721002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636223" y="5686305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0</a:t>
            </a:r>
            <a:endParaRPr lang="cs-CZ" sz="32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4064791" y="5686044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046900" y="5688172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247655" y="-1"/>
            <a:ext cx="3390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ROZLOŽ  ČÍSLA: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3705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63874" y="1370780"/>
            <a:ext cx="856895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63874" y="4081932"/>
            <a:ext cx="856895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3339914" y="706266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7 + </a:t>
            </a:r>
            <a:r>
              <a:rPr lang="cs-CZ" sz="3200" b="1" u="sng" dirty="0" smtClean="0">
                <a:solidFill>
                  <a:srgbClr val="7030A0"/>
                </a:solidFill>
              </a:rPr>
              <a:t>5</a:t>
            </a:r>
            <a:r>
              <a:rPr lang="cs-CZ" sz="3200" dirty="0" smtClean="0">
                <a:solidFill>
                  <a:srgbClr val="7030A0"/>
                </a:solidFill>
              </a:rPr>
              <a:t> = 7 + </a:t>
            </a:r>
            <a:r>
              <a:rPr lang="cs-CZ" sz="3200" dirty="0" smtClean="0"/>
              <a:t>3</a:t>
            </a:r>
            <a:r>
              <a:rPr lang="cs-CZ" sz="3200" dirty="0" smtClean="0">
                <a:solidFill>
                  <a:srgbClr val="7030A0"/>
                </a:solidFill>
              </a:rPr>
              <a:t>+     =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450255" y="3340554"/>
            <a:ext cx="45784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7 + </a:t>
            </a:r>
            <a:r>
              <a:rPr lang="cs-CZ" sz="3200" b="1" u="sng" dirty="0" smtClean="0">
                <a:solidFill>
                  <a:srgbClr val="C00000"/>
                </a:solidFill>
              </a:rPr>
              <a:t>7</a:t>
            </a:r>
            <a:r>
              <a:rPr lang="cs-CZ" sz="3200" dirty="0" smtClean="0">
                <a:solidFill>
                  <a:srgbClr val="C00000"/>
                </a:solidFill>
              </a:rPr>
              <a:t> = 7 +</a:t>
            </a:r>
            <a:r>
              <a:rPr lang="cs-CZ" sz="3200" dirty="0" smtClean="0"/>
              <a:t> 3 </a:t>
            </a:r>
            <a:r>
              <a:rPr lang="cs-CZ" sz="3200" dirty="0" smtClean="0">
                <a:solidFill>
                  <a:srgbClr val="C00000"/>
                </a:solidFill>
              </a:rPr>
              <a:t>+      =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026582" y="3340554"/>
            <a:ext cx="6780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14</a:t>
            </a:r>
            <a:endParaRPr lang="cs-CZ" sz="32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232402" y="3340553"/>
            <a:ext cx="285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630602" y="706266"/>
            <a:ext cx="7444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12</a:t>
            </a:r>
            <a:endParaRPr lang="cs-CZ" sz="32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983691" y="706265"/>
            <a:ext cx="285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pic>
        <p:nvPicPr>
          <p:cNvPr id="1026" name="Picture 2" descr="C:\Users\fitzova\AppData\Local\Microsoft\Windows\Temporary Internet Files\Content.IE5\T3WL8JNB\MP9004423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997" y="1370780"/>
            <a:ext cx="603017" cy="915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fitzova\AppData\Local\Microsoft\Windows\Temporary Internet Files\Content.IE5\T3WL8JNB\MP9004423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0982" y="1369925"/>
            <a:ext cx="603017" cy="915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Users\fitzova\AppData\Local\Microsoft\Windows\Temporary Internet Files\Content.IE5\T3WL8JNB\MP9004423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05955"/>
            <a:ext cx="603017" cy="915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C:\Users\fitzova\AppData\Local\Microsoft\Windows\Temporary Internet Files\Content.IE5\T3WL8JNB\MP9004423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2926" y="1409404"/>
            <a:ext cx="603017" cy="915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C:\Users\fitzova\AppData\Local\Microsoft\Windows\Temporary Internet Files\Content.IE5\T3WL8JNB\MP9004423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9443" y="1409404"/>
            <a:ext cx="603017" cy="915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C:\Users\fitzova\AppData\Local\Microsoft\Windows\Temporary Internet Files\Content.IE5\T3WL8JNB\MP9004423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6841" y="1405956"/>
            <a:ext cx="603017" cy="915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Users\fitzova\AppData\Local\Microsoft\Windows\Temporary Internet Files\Content.IE5\T3WL8JNB\MP9004423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7465" y="1405956"/>
            <a:ext cx="603017" cy="915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tzova\AppData\Local\Microsoft\Windows\Temporary Internet Files\Content.IE5\YD3IGR1L\MP9003137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636" y="1419383"/>
            <a:ext cx="987532" cy="82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C:\Users\fitzova\AppData\Local\Microsoft\Windows\Temporary Internet Files\Content.IE5\YD3IGR1L\MP9003137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4427" y="1443082"/>
            <a:ext cx="987532" cy="82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C:\Users\fitzova\AppData\Local\Microsoft\Windows\Temporary Internet Files\Content.IE5\YD3IGR1L\MP9003137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4881" y="1449895"/>
            <a:ext cx="987532" cy="82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C:\Users\fitzova\AppData\Local\Microsoft\Windows\Temporary Internet Files\Content.IE5\YD3IGR1L\MP9003137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0982" y="2321210"/>
            <a:ext cx="987532" cy="82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" descr="C:\Users\fitzova\AppData\Local\Microsoft\Windows\Temporary Internet Files\Content.IE5\YD3IGR1L\MP9003137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40" y="2291932"/>
            <a:ext cx="987532" cy="82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itzova\AppData\Local\Microsoft\Windows\Temporary Internet Files\Content.IE5\R08YUPTO\MC9003362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70" y="4036406"/>
            <a:ext cx="823871" cy="1005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" descr="C:\Users\fitzova\AppData\Local\Microsoft\Windows\Temporary Internet Files\Content.IE5\R08YUPTO\MC9003362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554" y="4031479"/>
            <a:ext cx="823871" cy="1005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4" descr="C:\Users\fitzova\AppData\Local\Microsoft\Windows\Temporary Internet Files\Content.IE5\R08YUPTO\MC9003362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137" y="4064671"/>
            <a:ext cx="823871" cy="1005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4" descr="C:\Users\fitzova\AppData\Local\Microsoft\Windows\Temporary Internet Files\Content.IE5\R08YUPTO\MC9003362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7395" y="4081932"/>
            <a:ext cx="823871" cy="1005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4" descr="C:\Users\fitzova\AppData\Local\Microsoft\Windows\Temporary Internet Files\Content.IE5\R08YUPTO\MC9003362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1266" y="4036406"/>
            <a:ext cx="823871" cy="1005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4" descr="C:\Users\fitzova\AppData\Local\Microsoft\Windows\Temporary Internet Files\Content.IE5\R08YUPTO\MC9003362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922" y="4021603"/>
            <a:ext cx="823871" cy="1005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4" descr="C:\Users\fitzova\AppData\Local\Microsoft\Windows\Temporary Internet Files\Content.IE5\R08YUPTO\MC9003362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741" y="4021603"/>
            <a:ext cx="823871" cy="1005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itzova\AppData\Local\Microsoft\Windows\Temporary Internet Files\Content.IE5\C4GESJ0Z\MC9002345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6142" y="3967423"/>
            <a:ext cx="1101448" cy="1101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5" descr="C:\Users\fitzova\AppData\Local\Microsoft\Windows\Temporary Internet Files\Content.IE5\C4GESJ0Z\MC9002345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4881" y="4016673"/>
            <a:ext cx="1101448" cy="1101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5" descr="C:\Users\fitzova\AppData\Local\Microsoft\Windows\Temporary Internet Files\Content.IE5\C4GESJ0Z\MC9002345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9294" y="4022217"/>
            <a:ext cx="1101448" cy="1101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5" descr="C:\Users\fitzova\AppData\Local\Microsoft\Windows\Temporary Internet Files\Content.IE5\C4GESJ0Z\MC9002345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2720" y="4996332"/>
            <a:ext cx="1101448" cy="1101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5" descr="C:\Users\fitzova\AppData\Local\Microsoft\Windows\Temporary Internet Files\Content.IE5\C4GESJ0Z\MC9002345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8293" y="4996332"/>
            <a:ext cx="1101448" cy="1101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5" descr="C:\Users\fitzova\AppData\Local\Microsoft\Windows\Temporary Internet Files\Content.IE5\C4GESJ0Z\MC9002345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95" y="4996332"/>
            <a:ext cx="1101448" cy="1101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5" descr="C:\Users\fitzova\AppData\Local\Microsoft\Windows\Temporary Internet Files\Content.IE5\C4GESJ0Z\MC9002345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275" y="4973987"/>
            <a:ext cx="1101448" cy="1101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546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Zaoblený obdélník 56"/>
          <p:cNvSpPr/>
          <p:nvPr/>
        </p:nvSpPr>
        <p:spPr>
          <a:xfrm>
            <a:off x="301646" y="883568"/>
            <a:ext cx="856895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Zaoblený obdélník 57"/>
          <p:cNvSpPr/>
          <p:nvPr/>
        </p:nvSpPr>
        <p:spPr>
          <a:xfrm>
            <a:off x="323528" y="2924944"/>
            <a:ext cx="8568952" cy="9144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Zaoblený obdélník 58"/>
          <p:cNvSpPr/>
          <p:nvPr/>
        </p:nvSpPr>
        <p:spPr>
          <a:xfrm>
            <a:off x="301646" y="5034880"/>
            <a:ext cx="8568952" cy="9144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TextovéPole 102"/>
          <p:cNvSpPr txBox="1"/>
          <p:nvPr/>
        </p:nvSpPr>
        <p:spPr>
          <a:xfrm>
            <a:off x="4586122" y="260646"/>
            <a:ext cx="4046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7</a:t>
            </a:r>
            <a:r>
              <a:rPr lang="cs-CZ" sz="3200" dirty="0" smtClean="0">
                <a:solidFill>
                  <a:srgbClr val="C00000"/>
                </a:solidFill>
              </a:rPr>
              <a:t> + </a:t>
            </a:r>
            <a:r>
              <a:rPr lang="cs-CZ" sz="3200" u="sng" dirty="0" smtClean="0">
                <a:solidFill>
                  <a:srgbClr val="0070C0"/>
                </a:solidFill>
              </a:rPr>
              <a:t>6</a:t>
            </a:r>
            <a:r>
              <a:rPr lang="cs-CZ" sz="3200" dirty="0" smtClean="0">
                <a:solidFill>
                  <a:srgbClr val="C00000"/>
                </a:solidFill>
              </a:rPr>
              <a:t> = 7 + </a:t>
            </a:r>
            <a:r>
              <a:rPr lang="cs-CZ" sz="3200" dirty="0" smtClean="0"/>
              <a:t>3</a:t>
            </a:r>
            <a:r>
              <a:rPr lang="cs-CZ" sz="3200" dirty="0" smtClean="0">
                <a:solidFill>
                  <a:srgbClr val="C00000"/>
                </a:solidFill>
              </a:rPr>
              <a:t> +    = 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4586122" y="2294508"/>
            <a:ext cx="4099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7 + </a:t>
            </a:r>
            <a:r>
              <a:rPr lang="cs-CZ" sz="3200" u="sng" dirty="0" smtClean="0">
                <a:solidFill>
                  <a:srgbClr val="0070C0"/>
                </a:solidFill>
              </a:rPr>
              <a:t>9</a:t>
            </a:r>
            <a:r>
              <a:rPr lang="cs-CZ" sz="3200" dirty="0" smtClean="0">
                <a:solidFill>
                  <a:srgbClr val="002060"/>
                </a:solidFill>
              </a:rPr>
              <a:t> = 7 + </a:t>
            </a:r>
            <a:r>
              <a:rPr lang="cs-CZ" sz="3200" dirty="0" smtClean="0"/>
              <a:t>3</a:t>
            </a:r>
            <a:r>
              <a:rPr lang="cs-CZ" sz="3200" dirty="0" smtClean="0">
                <a:solidFill>
                  <a:srgbClr val="002060"/>
                </a:solidFill>
              </a:rPr>
              <a:t> +      =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4586121" y="4532821"/>
            <a:ext cx="38230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8000"/>
                </a:solidFill>
              </a:rPr>
              <a:t>7 + </a:t>
            </a:r>
            <a:r>
              <a:rPr lang="cs-CZ" sz="3200" u="sng" dirty="0" smtClean="0">
                <a:solidFill>
                  <a:srgbClr val="008000"/>
                </a:solidFill>
              </a:rPr>
              <a:t>4</a:t>
            </a:r>
            <a:r>
              <a:rPr lang="cs-CZ" sz="3200" dirty="0" smtClean="0">
                <a:solidFill>
                  <a:srgbClr val="008000"/>
                </a:solidFill>
              </a:rPr>
              <a:t> = 7 + </a:t>
            </a:r>
            <a:r>
              <a:rPr lang="cs-CZ" sz="3200" dirty="0" smtClean="0"/>
              <a:t>3</a:t>
            </a:r>
            <a:r>
              <a:rPr lang="cs-CZ" sz="3200" dirty="0" smtClean="0">
                <a:solidFill>
                  <a:srgbClr val="008000"/>
                </a:solidFill>
              </a:rPr>
              <a:t> +     =</a:t>
            </a:r>
            <a:endParaRPr lang="cs-CZ" sz="3200" dirty="0">
              <a:solidFill>
                <a:srgbClr val="008000"/>
              </a:solidFill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7209768" y="244121"/>
            <a:ext cx="285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7893122" y="258910"/>
            <a:ext cx="701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13</a:t>
            </a:r>
            <a:endParaRPr lang="cs-CZ" sz="32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8124734" y="2270515"/>
            <a:ext cx="7096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16</a:t>
            </a:r>
            <a:endParaRPr lang="cs-CZ" sz="32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7413379" y="2280682"/>
            <a:ext cx="285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7291851" y="4483926"/>
            <a:ext cx="285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8039531" y="4492794"/>
            <a:ext cx="982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11</a:t>
            </a:r>
            <a:endParaRPr lang="cs-CZ" sz="3200" b="1" dirty="0"/>
          </a:p>
        </p:txBody>
      </p:sp>
      <p:pic>
        <p:nvPicPr>
          <p:cNvPr id="2050" name="Picture 2" descr="C:\Users\fitzova\AppData\Local\Microsoft\Windows\Temporary Internet Files\Content.IE5\R08YUPTO\MC900234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46" y="2807524"/>
            <a:ext cx="960194" cy="84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2" descr="C:\Users\fitzova\AppData\Local\Microsoft\Windows\Temporary Internet Files\Content.IE5\R08YUPTO\MC900234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137" y="2840665"/>
            <a:ext cx="960194" cy="84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2" descr="C:\Users\fitzova\AppData\Local\Microsoft\Windows\Temporary Internet Files\Content.IE5\R08YUPTO\MC900234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072" y="2815647"/>
            <a:ext cx="960194" cy="84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5" name="Picture 2" descr="C:\Users\fitzova\AppData\Local\Microsoft\Windows\Temporary Internet Files\Content.IE5\R08YUPTO\MC900234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855290"/>
            <a:ext cx="960194" cy="84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6" name="Picture 2" descr="C:\Users\fitzova\AppData\Local\Microsoft\Windows\Temporary Internet Files\Content.IE5\R08YUPTO\MC900234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0410" y="2815646"/>
            <a:ext cx="960194" cy="84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7" name="Picture 2" descr="C:\Users\fitzova\AppData\Local\Microsoft\Windows\Temporary Internet Files\Content.IE5\R08YUPTO\MC900234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3917" y="2900225"/>
            <a:ext cx="960194" cy="84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8" name="Picture 2" descr="C:\Users\fitzova\AppData\Local\Microsoft\Windows\Temporary Internet Files\Content.IE5\R08YUPTO\MC900234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786" y="2834023"/>
            <a:ext cx="960194" cy="84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itzova\AppData\Local\Microsoft\Windows\Temporary Internet Files\Content.IE5\C4GESJ0Z\MC900335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985828"/>
            <a:ext cx="1071952" cy="94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" name="Picture 4" descr="C:\Users\fitzova\AppData\Local\Microsoft\Windows\Temporary Internet Files\Content.IE5\C4GESJ0Z\MC900335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336" y="5034880"/>
            <a:ext cx="1071952" cy="94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" name="Picture 4" descr="C:\Users\fitzova\AppData\Local\Microsoft\Windows\Temporary Internet Files\Content.IE5\C4GESJ0Z\MC900335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355" y="5047850"/>
            <a:ext cx="1071952" cy="94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" name="Picture 4" descr="C:\Users\fitzova\AppData\Local\Microsoft\Windows\Temporary Internet Files\Content.IE5\C4GESJ0Z\MC900335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4096" y="5077569"/>
            <a:ext cx="1071952" cy="94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1" name="Picture 4" descr="C:\Users\fitzova\AppData\Local\Microsoft\Windows\Temporary Internet Files\Content.IE5\C4GESJ0Z\MC900335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9945" y="5068701"/>
            <a:ext cx="1071952" cy="94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2" name="Picture 4" descr="C:\Users\fitzova\AppData\Local\Microsoft\Windows\Temporary Internet Files\Content.IE5\C4GESJ0Z\MC900335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5955" y="5077569"/>
            <a:ext cx="1071952" cy="94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" name="Picture 4" descr="C:\Users\fitzova\AppData\Local\Microsoft\Windows\Temporary Internet Files\Content.IE5\C4GESJ0Z\MC900335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008" y="5122633"/>
            <a:ext cx="1071952" cy="94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fitzova\AppData\Local\Microsoft\Windows\Temporary Internet Files\Content.IE5\R08YUPTO\MC90043706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760" y="4944537"/>
            <a:ext cx="1073274" cy="1073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6" name="Picture 7" descr="C:\Users\fitzova\AppData\Local\Microsoft\Windows\Temporary Internet Files\Content.IE5\R08YUPTO\MC90043706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980" y="4910716"/>
            <a:ext cx="1073274" cy="1073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7" name="Picture 7" descr="C:\Users\fitzova\AppData\Local\Microsoft\Windows\Temporary Internet Files\Content.IE5\R08YUPTO\MC90043706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7324" y="5016583"/>
            <a:ext cx="1073274" cy="1073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8" name="Picture 7" descr="C:\Users\fitzova\AppData\Local\Microsoft\Windows\Temporary Internet Files\Content.IE5\R08YUPTO\MC90043706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566" y="5934938"/>
            <a:ext cx="1073274" cy="1073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fitzova\AppData\Local\Microsoft\Windows\Temporary Internet Files\Content.IE5\R08YUPTO\MC9003055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199" y="2942892"/>
            <a:ext cx="863441" cy="878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2" name="Picture 10" descr="C:\Users\fitzova\AppData\Local\Microsoft\Windows\Temporary Internet Files\Content.IE5\R08YUPTO\MC9003055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5117" y="2942892"/>
            <a:ext cx="866213" cy="881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" name="Picture 10" descr="C:\Users\fitzova\AppData\Local\Microsoft\Windows\Temporary Internet Files\Content.IE5\R08YUPTO\MC9003055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483" y="2960841"/>
            <a:ext cx="863441" cy="878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4" name="Picture 10" descr="C:\Users\fitzova\AppData\Local\Microsoft\Windows\Temporary Internet Files\Content.IE5\R08YUPTO\MC9003055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111" y="3733180"/>
            <a:ext cx="861985" cy="877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0" name="Picture 10" descr="C:\Users\fitzova\AppData\Local\Microsoft\Windows\Temporary Internet Files\Content.IE5\R08YUPTO\MC9003055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9613" y="3748344"/>
            <a:ext cx="861985" cy="877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1" name="Picture 10" descr="C:\Users\fitzova\AppData\Local\Microsoft\Windows\Temporary Internet Files\Content.IE5\R08YUPTO\MC9003055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7628" y="3703409"/>
            <a:ext cx="861985" cy="877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2" name="Picture 10" descr="C:\Users\fitzova\AppData\Local\Microsoft\Windows\Temporary Internet Files\Content.IE5\R08YUPTO\MC9003055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2176" y="3721661"/>
            <a:ext cx="861985" cy="877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" name="Picture 10" descr="C:\Users\fitzova\AppData\Local\Microsoft\Windows\Temporary Internet Files\Content.IE5\R08YUPTO\MC9003055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350" y="3748344"/>
            <a:ext cx="861985" cy="877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4" name="Picture 10" descr="C:\Users\fitzova\AppData\Local\Microsoft\Windows\Temporary Internet Files\Content.IE5\R08YUPTO\MC9003055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365" y="3724490"/>
            <a:ext cx="861985" cy="877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fitzova\AppData\Local\Microsoft\Windows\Temporary Internet Files\Content.IE5\T3WL8JNB\MC9001916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773" y="802866"/>
            <a:ext cx="1123939" cy="102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8" name="Picture 13" descr="C:\Users\fitzova\AppData\Local\Microsoft\Windows\Temporary Internet Files\Content.IE5\T3WL8JNB\MC9001916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816" y="828896"/>
            <a:ext cx="1123939" cy="102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9" name="Picture 13" descr="C:\Users\fitzova\AppData\Local\Microsoft\Windows\Temporary Internet Files\Content.IE5\T3WL8JNB\MC9001916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9186" y="774225"/>
            <a:ext cx="1123939" cy="102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0" name="Picture 13" descr="C:\Users\fitzova\AppData\Local\Microsoft\Windows\Temporary Internet Files\Content.IE5\T3WL8JNB\MC9001916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168" y="802866"/>
            <a:ext cx="1123939" cy="102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1" name="Picture 13" descr="C:\Users\fitzova\AppData\Local\Microsoft\Windows\Temporary Internet Files\Content.IE5\T3WL8JNB\MC9001916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8432" y="802866"/>
            <a:ext cx="1123939" cy="102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2" name="Picture 13" descr="C:\Users\fitzova\AppData\Local\Microsoft\Windows\Temporary Internet Files\Content.IE5\T3WL8JNB\MC9001916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041" y="802866"/>
            <a:ext cx="1123939" cy="102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" name="Picture 13" descr="C:\Users\fitzova\AppData\Local\Microsoft\Windows\Temporary Internet Files\Content.IE5\T3WL8JNB\MC9001916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537" y="774225"/>
            <a:ext cx="1123939" cy="102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fitzova\AppData\Local\Microsoft\Windows\Temporary Internet Files\Content.IE5\R08YUPTO\MC9001123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5163" y="906335"/>
            <a:ext cx="820985" cy="868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5" name="Picture 14" descr="C:\Users\fitzova\AppData\Local\Microsoft\Windows\Temporary Internet Files\Content.IE5\R08YUPTO\MC9001123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5117" y="968621"/>
            <a:ext cx="820985" cy="868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6" name="Picture 14" descr="C:\Users\fitzova\AppData\Local\Microsoft\Windows\Temporary Internet Files\Content.IE5\R08YUPTO\MC9001123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2944" y="929103"/>
            <a:ext cx="820985" cy="868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7" name="Picture 14" descr="C:\Users\fitzova\AppData\Local\Microsoft\Windows\Temporary Internet Files\Content.IE5\R08YUPTO\MC9001123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322" y="1775200"/>
            <a:ext cx="820985" cy="868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8" name="Picture 14" descr="C:\Users\fitzova\AppData\Local\Microsoft\Windows\Temporary Internet Files\Content.IE5\R08YUPTO\MC9001123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219" y="1765942"/>
            <a:ext cx="820985" cy="868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9" name="Picture 14" descr="C:\Users\fitzova\AppData\Local\Microsoft\Windows\Temporary Internet Files\Content.IE5\R08YUPTO\MC9001123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31" y="1775200"/>
            <a:ext cx="820985" cy="868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2558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8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" grpId="0"/>
      <p:bldP spid="107" grpId="0"/>
      <p:bldP spid="108" grpId="0"/>
      <p:bldP spid="109" grpId="0"/>
      <p:bldP spid="110" grpId="0"/>
      <p:bldP spid="1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00368" y="985414"/>
            <a:ext cx="754757" cy="648311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5125" y="753150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4" name="Zaoblený obdélník 3"/>
          <p:cNvSpPr/>
          <p:nvPr/>
        </p:nvSpPr>
        <p:spPr>
          <a:xfrm>
            <a:off x="1796824" y="992122"/>
            <a:ext cx="719767" cy="641603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875862" y="1725460"/>
            <a:ext cx="280689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247681" y="1725460"/>
            <a:ext cx="268910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aoblený obdélník 6"/>
          <p:cNvSpPr/>
          <p:nvPr/>
        </p:nvSpPr>
        <p:spPr>
          <a:xfrm>
            <a:off x="1592113" y="2098406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301683" y="2086750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250180" y="992122"/>
            <a:ext cx="765047" cy="684956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546636" y="992122"/>
            <a:ext cx="776897" cy="684956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7625674" y="1768813"/>
            <a:ext cx="280689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997493" y="1768813"/>
            <a:ext cx="268910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aoblený obdélník 12"/>
          <p:cNvSpPr/>
          <p:nvPr/>
        </p:nvSpPr>
        <p:spPr>
          <a:xfrm>
            <a:off x="7330300" y="2130103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8051495" y="2130103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236671" y="985414"/>
            <a:ext cx="785651" cy="648311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533127" y="992122"/>
            <a:ext cx="758952" cy="641603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4612165" y="1725460"/>
            <a:ext cx="280689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983984" y="1725460"/>
            <a:ext cx="268910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aoblený obdélník 18"/>
          <p:cNvSpPr/>
          <p:nvPr/>
        </p:nvSpPr>
        <p:spPr>
          <a:xfrm>
            <a:off x="4316791" y="2086750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037986" y="2086750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89574" y="800749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015227" y="800750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691953" y="4926293"/>
            <a:ext cx="792088" cy="641970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446710" y="4687688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1988409" y="4926293"/>
            <a:ext cx="792088" cy="641970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26" name="Přímá spojnice 25"/>
          <p:cNvCxnSpPr/>
          <p:nvPr/>
        </p:nvCxnSpPr>
        <p:spPr>
          <a:xfrm flipH="1">
            <a:off x="2067447" y="5659998"/>
            <a:ext cx="280689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439266" y="5659998"/>
            <a:ext cx="268910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Zaoblený obdélník 27"/>
          <p:cNvSpPr/>
          <p:nvPr/>
        </p:nvSpPr>
        <p:spPr>
          <a:xfrm>
            <a:off x="1772073" y="6021288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493268" y="6021288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441765" y="4926293"/>
            <a:ext cx="765047" cy="685323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7738221" y="4926293"/>
            <a:ext cx="739086" cy="685323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 flipH="1">
            <a:off x="7817259" y="5703351"/>
            <a:ext cx="280689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8189078" y="5703351"/>
            <a:ext cx="268910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Zaoblený obdélník 33"/>
          <p:cNvSpPr/>
          <p:nvPr/>
        </p:nvSpPr>
        <p:spPr>
          <a:xfrm>
            <a:off x="7521885" y="6064641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8243080" y="6064641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3428256" y="4926293"/>
            <a:ext cx="792088" cy="641970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4724712" y="4926293"/>
            <a:ext cx="796216" cy="641970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38" name="Přímá spojnice 37"/>
          <p:cNvCxnSpPr/>
          <p:nvPr/>
        </p:nvCxnSpPr>
        <p:spPr>
          <a:xfrm flipH="1">
            <a:off x="4803750" y="5659998"/>
            <a:ext cx="280689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175569" y="5659998"/>
            <a:ext cx="268910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Zaoblený obdélník 39"/>
          <p:cNvSpPr/>
          <p:nvPr/>
        </p:nvSpPr>
        <p:spPr>
          <a:xfrm>
            <a:off x="4508376" y="6021288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5229571" y="6021288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181159" y="4735287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206812" y="4735288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44" name="Zaoblený obdélník 43"/>
          <p:cNvSpPr/>
          <p:nvPr/>
        </p:nvSpPr>
        <p:spPr>
          <a:xfrm>
            <a:off x="539553" y="2926387"/>
            <a:ext cx="754757" cy="646331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294310" y="2692143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46" name="Zaoblený obdélník 45"/>
          <p:cNvSpPr/>
          <p:nvPr/>
        </p:nvSpPr>
        <p:spPr>
          <a:xfrm>
            <a:off x="1836009" y="2926387"/>
            <a:ext cx="752903" cy="646331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47" name="Přímá spojnice 46"/>
          <p:cNvCxnSpPr/>
          <p:nvPr/>
        </p:nvCxnSpPr>
        <p:spPr>
          <a:xfrm flipH="1">
            <a:off x="1915047" y="3664453"/>
            <a:ext cx="280689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286866" y="3664453"/>
            <a:ext cx="268910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Zaoblený obdélník 48"/>
          <p:cNvSpPr/>
          <p:nvPr/>
        </p:nvSpPr>
        <p:spPr>
          <a:xfrm>
            <a:off x="1619673" y="4025743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2340868" y="4025743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6289365" y="2926387"/>
            <a:ext cx="792088" cy="689684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7585821" y="2917260"/>
            <a:ext cx="792088" cy="698811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53" name="Přímá spojnice 52"/>
          <p:cNvCxnSpPr/>
          <p:nvPr/>
        </p:nvCxnSpPr>
        <p:spPr>
          <a:xfrm flipH="1">
            <a:off x="7664859" y="3707806"/>
            <a:ext cx="280689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8036678" y="3707806"/>
            <a:ext cx="268910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Zaoblený obdélník 54"/>
          <p:cNvSpPr/>
          <p:nvPr/>
        </p:nvSpPr>
        <p:spPr>
          <a:xfrm>
            <a:off x="7369485" y="4069096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8090680" y="4069096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7" name="Zaoblený obdélník 56"/>
          <p:cNvSpPr/>
          <p:nvPr/>
        </p:nvSpPr>
        <p:spPr>
          <a:xfrm>
            <a:off x="3275856" y="2926387"/>
            <a:ext cx="752903" cy="646331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8" name="Zaoblený obdélník 57"/>
          <p:cNvSpPr/>
          <p:nvPr/>
        </p:nvSpPr>
        <p:spPr>
          <a:xfrm>
            <a:off x="4587503" y="2967895"/>
            <a:ext cx="737712" cy="655458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59" name="Přímá spojnice 58"/>
          <p:cNvCxnSpPr/>
          <p:nvPr/>
        </p:nvCxnSpPr>
        <p:spPr>
          <a:xfrm flipH="1">
            <a:off x="4651350" y="3664453"/>
            <a:ext cx="280689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5023169" y="3664453"/>
            <a:ext cx="268910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Zaoblený obdélník 60"/>
          <p:cNvSpPr/>
          <p:nvPr/>
        </p:nvSpPr>
        <p:spPr>
          <a:xfrm>
            <a:off x="4355976" y="4025743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2" name="Zaoblený obdélník 61"/>
          <p:cNvSpPr/>
          <p:nvPr/>
        </p:nvSpPr>
        <p:spPr>
          <a:xfrm>
            <a:off x="5077171" y="4025743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4028759" y="2739742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054412" y="2739743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98390" y="937815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37575" y="2876808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423777" y="985414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3410268" y="937815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6487387" y="2926387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3428256" y="2840455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2000072" y="94206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2194132" y="4882121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898266" y="486550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654235" y="4885064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025277" y="2876808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3626278" y="4865502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4746072" y="2876808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4925038" y="4834307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7904759" y="492629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7778743" y="2917260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4722395" y="94206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7747526" y="992122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668437" y="2120274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2362816" y="2103400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1695997" y="4031208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2417192" y="4055393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4369885" y="2135096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5069856" y="2135097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4401260" y="4055392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5077171" y="4055393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7427481" y="4085045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7406624" y="2177850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8055498" y="2173296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8134265" y="4069096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1848397" y="6069812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2555776" y="6055145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4565638" y="6055146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5310024" y="6026753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7625674" y="6080590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8264613" y="6050938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2439266" y="1103767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=15</a:t>
            </a:r>
            <a:endParaRPr lang="cs-CZ" sz="2400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5246033" y="113150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=14</a:t>
            </a:r>
            <a:endParaRPr lang="cs-CZ" sz="2400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8243080" y="113150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=11</a:t>
            </a:r>
            <a:endParaRPr lang="cs-CZ" sz="2400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8266403" y="3093977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=10</a:t>
            </a:r>
            <a:endParaRPr lang="cs-CZ" sz="24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269533" y="3025121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=16</a:t>
            </a:r>
            <a:endParaRPr lang="cs-CZ" sz="2400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2532694" y="3040396"/>
            <a:ext cx="8775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=12</a:t>
            </a:r>
            <a:endParaRPr lang="cs-CZ" sz="24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2690188" y="5050169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=14</a:t>
            </a:r>
            <a:endParaRPr lang="cs-CZ" sz="2400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5516800" y="501228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=13</a:t>
            </a:r>
            <a:endParaRPr lang="cs-CZ" sz="2400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8345169" y="5066787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=15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65528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" grpId="0"/>
      <p:bldP spid="86" grpId="0"/>
      <p:bldP spid="88" grpId="0"/>
      <p:bldP spid="90" grpId="0"/>
      <p:bldP spid="93" grpId="0"/>
      <p:bldP spid="94" grpId="0"/>
      <p:bldP spid="96" grpId="0"/>
      <p:bldP spid="98" grpId="0"/>
      <p:bldP spid="100" grpId="0"/>
      <p:bldP spid="101" grpId="0"/>
      <p:bldP spid="102" grpId="0"/>
      <p:bldP spid="103" grpId="0"/>
      <p:bldP spid="104" grpId="0"/>
      <p:bldP spid="105" grpId="0"/>
      <p:bldP spid="106" grpId="0"/>
      <p:bldP spid="107" grpId="0"/>
      <p:bldP spid="108" grpId="0"/>
      <p:bldP spid="10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7865" y="1158018"/>
            <a:ext cx="725455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>
                <a:solidFill>
                  <a:srgbClr val="800000"/>
                </a:solidFill>
              </a:rPr>
              <a:t>7 </a:t>
            </a:r>
            <a:r>
              <a:rPr lang="cs-CZ" sz="6000" dirty="0">
                <a:solidFill>
                  <a:srgbClr val="800000"/>
                </a:solidFill>
              </a:rPr>
              <a:t>+ 6 =     </a:t>
            </a:r>
            <a:r>
              <a:rPr lang="cs-CZ" sz="6000" dirty="0" smtClean="0">
                <a:solidFill>
                  <a:srgbClr val="800000"/>
                </a:solidFill>
              </a:rPr>
              <a:t>7 </a:t>
            </a:r>
            <a:r>
              <a:rPr lang="cs-CZ" sz="6000" dirty="0">
                <a:solidFill>
                  <a:srgbClr val="800000"/>
                </a:solidFill>
              </a:rPr>
              <a:t>+ 7 =     </a:t>
            </a:r>
            <a:endParaRPr lang="cs-CZ" sz="6000" dirty="0"/>
          </a:p>
          <a:p>
            <a:r>
              <a:rPr lang="cs-CZ" sz="6000" dirty="0" smtClean="0">
                <a:solidFill>
                  <a:srgbClr val="800000"/>
                </a:solidFill>
              </a:rPr>
              <a:t>7 </a:t>
            </a:r>
            <a:r>
              <a:rPr lang="cs-CZ" sz="6000" dirty="0">
                <a:solidFill>
                  <a:srgbClr val="800000"/>
                </a:solidFill>
              </a:rPr>
              <a:t>+ 2 =     </a:t>
            </a:r>
            <a:r>
              <a:rPr lang="cs-CZ" sz="6000" dirty="0" smtClean="0">
                <a:solidFill>
                  <a:srgbClr val="800000"/>
                </a:solidFill>
              </a:rPr>
              <a:t>9 </a:t>
            </a:r>
            <a:r>
              <a:rPr lang="cs-CZ" sz="6000" dirty="0">
                <a:solidFill>
                  <a:srgbClr val="800000"/>
                </a:solidFill>
              </a:rPr>
              <a:t>+ 4 =   </a:t>
            </a:r>
            <a:endParaRPr lang="cs-CZ" sz="6000" dirty="0" smtClean="0">
              <a:solidFill>
                <a:srgbClr val="800000"/>
              </a:solidFill>
            </a:endParaRPr>
          </a:p>
          <a:p>
            <a:r>
              <a:rPr lang="cs-CZ" sz="6000" dirty="0" smtClean="0">
                <a:solidFill>
                  <a:srgbClr val="800000"/>
                </a:solidFill>
              </a:rPr>
              <a:t>7 </a:t>
            </a:r>
            <a:r>
              <a:rPr lang="cs-CZ" sz="6000" dirty="0">
                <a:solidFill>
                  <a:srgbClr val="800000"/>
                </a:solidFill>
              </a:rPr>
              <a:t>+ 8 =     8 + 3 =     </a:t>
            </a:r>
            <a:endParaRPr lang="cs-CZ" sz="6000" dirty="0" smtClean="0">
              <a:solidFill>
                <a:srgbClr val="800000"/>
              </a:solidFill>
            </a:endParaRPr>
          </a:p>
          <a:p>
            <a:r>
              <a:rPr lang="cs-CZ" sz="6000" dirty="0" smtClean="0">
                <a:solidFill>
                  <a:srgbClr val="800000"/>
                </a:solidFill>
              </a:rPr>
              <a:t>7 </a:t>
            </a:r>
            <a:r>
              <a:rPr lang="cs-CZ" sz="6000" dirty="0">
                <a:solidFill>
                  <a:srgbClr val="800000"/>
                </a:solidFill>
              </a:rPr>
              <a:t>+ 4=      </a:t>
            </a:r>
            <a:r>
              <a:rPr lang="cs-CZ" sz="6000" dirty="0" smtClean="0">
                <a:solidFill>
                  <a:srgbClr val="800000"/>
                </a:solidFill>
              </a:rPr>
              <a:t>7 </a:t>
            </a:r>
            <a:r>
              <a:rPr lang="cs-CZ" sz="6000" dirty="0">
                <a:solidFill>
                  <a:srgbClr val="800000"/>
                </a:solidFill>
              </a:rPr>
              <a:t>+ 9 =    </a:t>
            </a:r>
            <a:endParaRPr lang="cs-CZ" sz="6000" dirty="0" smtClean="0">
              <a:solidFill>
                <a:srgbClr val="800000"/>
              </a:solidFill>
            </a:endParaRPr>
          </a:p>
          <a:p>
            <a:r>
              <a:rPr lang="cs-CZ" sz="6000" dirty="0" smtClean="0">
                <a:solidFill>
                  <a:srgbClr val="800000"/>
                </a:solidFill>
              </a:rPr>
              <a:t>7 </a:t>
            </a:r>
            <a:r>
              <a:rPr lang="cs-CZ" sz="6000" dirty="0">
                <a:solidFill>
                  <a:srgbClr val="800000"/>
                </a:solidFill>
              </a:rPr>
              <a:t>+ 5 =     </a:t>
            </a:r>
            <a:r>
              <a:rPr lang="cs-CZ" sz="6000" dirty="0" smtClean="0">
                <a:solidFill>
                  <a:srgbClr val="800000"/>
                </a:solidFill>
              </a:rPr>
              <a:t>9 </a:t>
            </a:r>
            <a:r>
              <a:rPr lang="cs-CZ" sz="6000" dirty="0">
                <a:solidFill>
                  <a:srgbClr val="800000"/>
                </a:solidFill>
              </a:rPr>
              <a:t>+ 8 =    </a:t>
            </a:r>
            <a:endParaRPr lang="cs-CZ" sz="6000" dirty="0" smtClean="0">
              <a:solidFill>
                <a:srgbClr val="800000"/>
              </a:solidFill>
            </a:endParaRPr>
          </a:p>
          <a:p>
            <a:r>
              <a:rPr lang="cs-CZ" sz="6000" dirty="0" smtClean="0">
                <a:solidFill>
                  <a:srgbClr val="800000"/>
                </a:solidFill>
              </a:rPr>
              <a:t>7 </a:t>
            </a:r>
            <a:r>
              <a:rPr lang="cs-CZ" sz="6000" dirty="0">
                <a:solidFill>
                  <a:srgbClr val="800000"/>
                </a:solidFill>
              </a:rPr>
              <a:t>+ 3 =     8 + 6 = 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332656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VYPOČÍTEJ: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9398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440000"/>
            <a:ext cx="756084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dirty="0">
                <a:solidFill>
                  <a:srgbClr val="800000"/>
                </a:solidFill>
              </a:rPr>
              <a:t>7 + 6 = </a:t>
            </a:r>
            <a:r>
              <a:rPr lang="cs-CZ" sz="5400" b="1" dirty="0" smtClean="0">
                <a:solidFill>
                  <a:srgbClr val="006600"/>
                </a:solidFill>
              </a:rPr>
              <a:t>13</a:t>
            </a:r>
            <a:r>
              <a:rPr lang="cs-CZ" sz="5400" dirty="0" smtClean="0">
                <a:solidFill>
                  <a:srgbClr val="800000"/>
                </a:solidFill>
              </a:rPr>
              <a:t>    </a:t>
            </a:r>
            <a:r>
              <a:rPr lang="cs-CZ" sz="5400" dirty="0">
                <a:solidFill>
                  <a:srgbClr val="800000"/>
                </a:solidFill>
              </a:rPr>
              <a:t>7 + 7 = </a:t>
            </a:r>
            <a:r>
              <a:rPr lang="cs-CZ" sz="5400" b="1" dirty="0" smtClean="0">
                <a:solidFill>
                  <a:srgbClr val="006600"/>
                </a:solidFill>
              </a:rPr>
              <a:t>14</a:t>
            </a:r>
            <a:r>
              <a:rPr lang="cs-CZ" sz="5400" b="1" dirty="0" smtClean="0">
                <a:solidFill>
                  <a:srgbClr val="800000"/>
                </a:solidFill>
              </a:rPr>
              <a:t> </a:t>
            </a:r>
            <a:r>
              <a:rPr lang="cs-CZ" sz="5400" dirty="0" smtClean="0">
                <a:solidFill>
                  <a:srgbClr val="800000"/>
                </a:solidFill>
              </a:rPr>
              <a:t>   </a:t>
            </a:r>
            <a:endParaRPr lang="cs-CZ" sz="5400" dirty="0"/>
          </a:p>
          <a:p>
            <a:r>
              <a:rPr lang="cs-CZ" sz="5400" dirty="0">
                <a:solidFill>
                  <a:srgbClr val="800000"/>
                </a:solidFill>
              </a:rPr>
              <a:t>7 + 2 = </a:t>
            </a:r>
            <a:r>
              <a:rPr lang="cs-CZ" sz="5400" dirty="0" smtClean="0">
                <a:solidFill>
                  <a:srgbClr val="800000"/>
                </a:solidFill>
              </a:rPr>
              <a:t>  </a:t>
            </a:r>
            <a:r>
              <a:rPr lang="cs-CZ" sz="5400" b="1" dirty="0" smtClean="0">
                <a:solidFill>
                  <a:srgbClr val="006600"/>
                </a:solidFill>
              </a:rPr>
              <a:t>9</a:t>
            </a:r>
            <a:r>
              <a:rPr lang="cs-CZ" sz="5400" dirty="0" smtClean="0">
                <a:solidFill>
                  <a:srgbClr val="800000"/>
                </a:solidFill>
              </a:rPr>
              <a:t>    9 </a:t>
            </a:r>
            <a:r>
              <a:rPr lang="cs-CZ" sz="5400" dirty="0">
                <a:solidFill>
                  <a:srgbClr val="800000"/>
                </a:solidFill>
              </a:rPr>
              <a:t>+ 4 = </a:t>
            </a:r>
            <a:r>
              <a:rPr lang="cs-CZ" sz="5400" b="1" dirty="0" smtClean="0">
                <a:solidFill>
                  <a:srgbClr val="006600"/>
                </a:solidFill>
              </a:rPr>
              <a:t>13</a:t>
            </a:r>
            <a:r>
              <a:rPr lang="cs-CZ" sz="5400" dirty="0" smtClean="0">
                <a:solidFill>
                  <a:srgbClr val="800000"/>
                </a:solidFill>
              </a:rPr>
              <a:t> </a:t>
            </a:r>
            <a:endParaRPr lang="cs-CZ" sz="5400" dirty="0">
              <a:solidFill>
                <a:srgbClr val="800000"/>
              </a:solidFill>
            </a:endParaRPr>
          </a:p>
          <a:p>
            <a:r>
              <a:rPr lang="cs-CZ" sz="5400" dirty="0">
                <a:solidFill>
                  <a:srgbClr val="800000"/>
                </a:solidFill>
              </a:rPr>
              <a:t>7 + 8 = </a:t>
            </a:r>
            <a:r>
              <a:rPr lang="cs-CZ" sz="5400" b="1" dirty="0" smtClean="0">
                <a:solidFill>
                  <a:srgbClr val="006600"/>
                </a:solidFill>
              </a:rPr>
              <a:t>15</a:t>
            </a:r>
            <a:r>
              <a:rPr lang="cs-CZ" sz="5400" dirty="0" smtClean="0">
                <a:solidFill>
                  <a:srgbClr val="800000"/>
                </a:solidFill>
              </a:rPr>
              <a:t>    </a:t>
            </a:r>
            <a:r>
              <a:rPr lang="cs-CZ" sz="5400" dirty="0">
                <a:solidFill>
                  <a:srgbClr val="800000"/>
                </a:solidFill>
              </a:rPr>
              <a:t>8 + 3 = </a:t>
            </a:r>
            <a:r>
              <a:rPr lang="cs-CZ" sz="5400" b="1" dirty="0" smtClean="0">
                <a:solidFill>
                  <a:srgbClr val="006600"/>
                </a:solidFill>
              </a:rPr>
              <a:t>11</a:t>
            </a:r>
            <a:r>
              <a:rPr lang="cs-CZ" sz="5400" dirty="0" smtClean="0">
                <a:solidFill>
                  <a:srgbClr val="800000"/>
                </a:solidFill>
              </a:rPr>
              <a:t>   </a:t>
            </a:r>
            <a:endParaRPr lang="cs-CZ" sz="5400" dirty="0">
              <a:solidFill>
                <a:srgbClr val="800000"/>
              </a:solidFill>
            </a:endParaRPr>
          </a:p>
          <a:p>
            <a:r>
              <a:rPr lang="cs-CZ" sz="5400" dirty="0">
                <a:solidFill>
                  <a:srgbClr val="800000"/>
                </a:solidFill>
              </a:rPr>
              <a:t>7 + 4=  </a:t>
            </a:r>
            <a:r>
              <a:rPr lang="cs-CZ" sz="5400" b="1" dirty="0" smtClean="0">
                <a:solidFill>
                  <a:srgbClr val="006600"/>
                </a:solidFill>
              </a:rPr>
              <a:t>11</a:t>
            </a:r>
            <a:r>
              <a:rPr lang="cs-CZ" sz="5400" dirty="0" smtClean="0">
                <a:solidFill>
                  <a:srgbClr val="800000"/>
                </a:solidFill>
              </a:rPr>
              <a:t>    </a:t>
            </a:r>
            <a:r>
              <a:rPr lang="cs-CZ" sz="5400" dirty="0">
                <a:solidFill>
                  <a:srgbClr val="800000"/>
                </a:solidFill>
              </a:rPr>
              <a:t>7 + 9 = </a:t>
            </a:r>
            <a:r>
              <a:rPr lang="cs-CZ" sz="5400" b="1" dirty="0" smtClean="0">
                <a:solidFill>
                  <a:srgbClr val="006600"/>
                </a:solidFill>
              </a:rPr>
              <a:t>16</a:t>
            </a:r>
            <a:r>
              <a:rPr lang="cs-CZ" sz="5400" dirty="0" smtClean="0">
                <a:solidFill>
                  <a:srgbClr val="800000"/>
                </a:solidFill>
              </a:rPr>
              <a:t> </a:t>
            </a:r>
            <a:endParaRPr lang="cs-CZ" sz="5400" dirty="0">
              <a:solidFill>
                <a:srgbClr val="800000"/>
              </a:solidFill>
            </a:endParaRPr>
          </a:p>
          <a:p>
            <a:r>
              <a:rPr lang="cs-CZ" sz="5400" dirty="0">
                <a:solidFill>
                  <a:srgbClr val="800000"/>
                </a:solidFill>
              </a:rPr>
              <a:t>7 + 5 = </a:t>
            </a:r>
            <a:r>
              <a:rPr lang="cs-CZ" sz="5400" b="1" dirty="0" smtClean="0">
                <a:solidFill>
                  <a:srgbClr val="006600"/>
                </a:solidFill>
              </a:rPr>
              <a:t>12</a:t>
            </a:r>
            <a:r>
              <a:rPr lang="cs-CZ" sz="5400" dirty="0" smtClean="0">
                <a:solidFill>
                  <a:srgbClr val="800000"/>
                </a:solidFill>
              </a:rPr>
              <a:t>    </a:t>
            </a:r>
            <a:r>
              <a:rPr lang="cs-CZ" sz="5400" dirty="0">
                <a:solidFill>
                  <a:srgbClr val="800000"/>
                </a:solidFill>
              </a:rPr>
              <a:t>9 + 8 = </a:t>
            </a:r>
            <a:r>
              <a:rPr lang="cs-CZ" sz="5400" b="1" dirty="0" smtClean="0">
                <a:solidFill>
                  <a:srgbClr val="006600"/>
                </a:solidFill>
              </a:rPr>
              <a:t>17</a:t>
            </a:r>
            <a:r>
              <a:rPr lang="cs-CZ" sz="5400" dirty="0" smtClean="0">
                <a:solidFill>
                  <a:srgbClr val="800000"/>
                </a:solidFill>
              </a:rPr>
              <a:t>   </a:t>
            </a:r>
            <a:endParaRPr lang="cs-CZ" sz="5400" dirty="0">
              <a:solidFill>
                <a:srgbClr val="800000"/>
              </a:solidFill>
            </a:endParaRPr>
          </a:p>
          <a:p>
            <a:r>
              <a:rPr lang="cs-CZ" sz="5400" dirty="0">
                <a:solidFill>
                  <a:srgbClr val="800000"/>
                </a:solidFill>
              </a:rPr>
              <a:t>7 + 3 = </a:t>
            </a:r>
            <a:r>
              <a:rPr lang="cs-CZ" sz="5400" b="1" dirty="0" smtClean="0">
                <a:solidFill>
                  <a:srgbClr val="006600"/>
                </a:solidFill>
              </a:rPr>
              <a:t>10</a:t>
            </a:r>
            <a:r>
              <a:rPr lang="cs-CZ" sz="5400" dirty="0" smtClean="0">
                <a:solidFill>
                  <a:srgbClr val="800000"/>
                </a:solidFill>
              </a:rPr>
              <a:t>    </a:t>
            </a:r>
            <a:r>
              <a:rPr lang="cs-CZ" sz="5400" dirty="0">
                <a:solidFill>
                  <a:srgbClr val="800000"/>
                </a:solidFill>
              </a:rPr>
              <a:t>8 + 6 = </a:t>
            </a:r>
            <a:r>
              <a:rPr lang="cs-CZ" sz="5400" b="1" dirty="0" smtClean="0">
                <a:solidFill>
                  <a:srgbClr val="006600"/>
                </a:solidFill>
              </a:rPr>
              <a:t>14</a:t>
            </a:r>
            <a:endParaRPr lang="cs-CZ" sz="5400" b="1" dirty="0">
              <a:solidFill>
                <a:srgbClr val="0066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732114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KONTROLA: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71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76470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Obrázky z galerie </a:t>
            </a:r>
            <a:r>
              <a:rPr lang="cs-CZ" dirty="0" smtClean="0"/>
              <a:t>Klipart </a:t>
            </a:r>
            <a:r>
              <a:rPr lang="cs-CZ" smtClean="0"/>
              <a:t>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320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137</TotalTime>
  <Words>355</Words>
  <Application>Microsoft Office PowerPoint</Application>
  <PresentationFormat>Předvádění na obrazovce (4:3)</PresentationFormat>
  <Paragraphs>152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Vlasta Fitzová</dc:creator>
  <cp:lastModifiedBy>Martin a Lída</cp:lastModifiedBy>
  <cp:revision>26</cp:revision>
  <dcterms:created xsi:type="dcterms:W3CDTF">2012-11-06T21:05:02Z</dcterms:created>
  <dcterms:modified xsi:type="dcterms:W3CDTF">2012-12-01T19:21:46Z</dcterms:modified>
</cp:coreProperties>
</file>