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8" r:id="rId4"/>
    <p:sldId id="260" r:id="rId5"/>
    <p:sldId id="261" r:id="rId6"/>
    <p:sldId id="263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5EC518B-C3D9-44AA-AE7F-5F53C239DEC1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9F6388-B42A-4363-BB40-AFD8153962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544742"/>
              </p:ext>
            </p:extLst>
          </p:nvPr>
        </p:nvGraphicFramePr>
        <p:xfrm>
          <a:off x="611560" y="1196754"/>
          <a:ext cx="7632848" cy="351240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52128"/>
                <a:gridCol w="6480720"/>
              </a:tblGrid>
              <a:tr h="39326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 ŠKOLA 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9326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67877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VY_32_Inovace_2.3.4 </a:t>
                      </a:r>
                      <a:r>
                        <a:rPr lang="cs-CZ" baseline="0" dirty="0" smtClean="0"/>
                        <a:t> Sčítání s přechodem přes 10</a:t>
                      </a:r>
                      <a:endParaRPr lang="cs-CZ" dirty="0"/>
                    </a:p>
                  </a:txBody>
                  <a:tcPr anchor="ctr"/>
                </a:tc>
              </a:tr>
              <a:tr h="39326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2. ročník</a:t>
                      </a:r>
                      <a:endParaRPr lang="cs-CZ" dirty="0"/>
                    </a:p>
                  </a:txBody>
                  <a:tcPr anchor="ctr"/>
                </a:tc>
              </a:tr>
              <a:tr h="39326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26058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Učivo pro žáky druhé třídy k pochopení nové látky –sčítání přes deset s číslem 6. Materiál je</a:t>
                      </a:r>
                      <a:r>
                        <a:rPr lang="cs-CZ" baseline="0" dirty="0" smtClean="0"/>
                        <a:t> připraven </a:t>
                      </a:r>
                      <a:r>
                        <a:rPr lang="cs-CZ" dirty="0" smtClean="0"/>
                        <a:t>pro práci s</a:t>
                      </a:r>
                      <a:r>
                        <a:rPr lang="cs-CZ" baseline="0" dirty="0" smtClean="0"/>
                        <a:t> interaktivní tabulí.</a:t>
                      </a:r>
                      <a:endParaRPr lang="cs-CZ" dirty="0" smtClean="0"/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25418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466" y="1121982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9" y="1121982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466" y="3657537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4" y="3657537"/>
            <a:ext cx="4514850" cy="253555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7"/>
          <p:cNvSpPr txBox="1"/>
          <p:nvPr/>
        </p:nvSpPr>
        <p:spPr>
          <a:xfrm>
            <a:off x="819636" y="152309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9"/>
          <p:cNvSpPr txBox="1"/>
          <p:nvPr/>
        </p:nvSpPr>
        <p:spPr>
          <a:xfrm>
            <a:off x="7997447" y="160562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3" name="TextovéPole 10"/>
          <p:cNvSpPr txBox="1"/>
          <p:nvPr/>
        </p:nvSpPr>
        <p:spPr>
          <a:xfrm>
            <a:off x="6538734" y="156664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4" name="TextovéPole 11"/>
          <p:cNvSpPr txBox="1"/>
          <p:nvPr/>
        </p:nvSpPr>
        <p:spPr>
          <a:xfrm>
            <a:off x="5067896" y="1527482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5" name="TextovéPole 12"/>
          <p:cNvSpPr txBox="1"/>
          <p:nvPr/>
        </p:nvSpPr>
        <p:spPr>
          <a:xfrm>
            <a:off x="3541000" y="1537614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6" name="TextovéPole 13"/>
          <p:cNvSpPr txBox="1"/>
          <p:nvPr/>
        </p:nvSpPr>
        <p:spPr>
          <a:xfrm>
            <a:off x="2157138" y="152310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8" name="TextovéPole 15"/>
          <p:cNvSpPr txBox="1"/>
          <p:nvPr/>
        </p:nvSpPr>
        <p:spPr>
          <a:xfrm>
            <a:off x="5116095" y="4078667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9" name="TextovéPole 16"/>
          <p:cNvSpPr txBox="1"/>
          <p:nvPr/>
        </p:nvSpPr>
        <p:spPr>
          <a:xfrm>
            <a:off x="3601245" y="409551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20" name="TextovéPole 17"/>
          <p:cNvSpPr txBox="1"/>
          <p:nvPr/>
        </p:nvSpPr>
        <p:spPr>
          <a:xfrm>
            <a:off x="2209326" y="4108034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25" name="TextovéPole 22"/>
          <p:cNvSpPr txBox="1"/>
          <p:nvPr/>
        </p:nvSpPr>
        <p:spPr>
          <a:xfrm>
            <a:off x="774618" y="407866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6" name="TextovéPole 23"/>
          <p:cNvSpPr txBox="1"/>
          <p:nvPr/>
        </p:nvSpPr>
        <p:spPr>
          <a:xfrm>
            <a:off x="6537280" y="410803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7" name="TextovéPole 24"/>
          <p:cNvSpPr txBox="1"/>
          <p:nvPr/>
        </p:nvSpPr>
        <p:spPr>
          <a:xfrm>
            <a:off x="7950485" y="4095512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28" name="TextovéPole 25"/>
          <p:cNvSpPr txBox="1"/>
          <p:nvPr/>
        </p:nvSpPr>
        <p:spPr>
          <a:xfrm>
            <a:off x="441827" y="2492896"/>
            <a:ext cx="4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0" name="TextovéPole 27"/>
          <p:cNvSpPr txBox="1"/>
          <p:nvPr/>
        </p:nvSpPr>
        <p:spPr>
          <a:xfrm>
            <a:off x="533666" y="498215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1" name="TextovéPole 28"/>
          <p:cNvSpPr txBox="1"/>
          <p:nvPr/>
        </p:nvSpPr>
        <p:spPr>
          <a:xfrm>
            <a:off x="1973846" y="498215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2" name="TextovéPole 29"/>
          <p:cNvSpPr txBox="1"/>
          <p:nvPr/>
        </p:nvSpPr>
        <p:spPr>
          <a:xfrm>
            <a:off x="3348424" y="502027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3" name="TextovéPole 30"/>
          <p:cNvSpPr txBox="1"/>
          <p:nvPr/>
        </p:nvSpPr>
        <p:spPr>
          <a:xfrm>
            <a:off x="4774175" y="504896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4" name="TextovéPole 31"/>
          <p:cNvSpPr txBox="1"/>
          <p:nvPr/>
        </p:nvSpPr>
        <p:spPr>
          <a:xfrm>
            <a:off x="6272984" y="504896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5" name="TextovéPole 32"/>
          <p:cNvSpPr txBox="1"/>
          <p:nvPr/>
        </p:nvSpPr>
        <p:spPr>
          <a:xfrm>
            <a:off x="7720360" y="504896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9" name="TextovéPole 36"/>
          <p:cNvSpPr txBox="1"/>
          <p:nvPr/>
        </p:nvSpPr>
        <p:spPr>
          <a:xfrm>
            <a:off x="4906323" y="249289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0" name="TextovéPole 37"/>
          <p:cNvSpPr txBox="1"/>
          <p:nvPr/>
        </p:nvSpPr>
        <p:spPr>
          <a:xfrm>
            <a:off x="3348424" y="249289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1" name="TextovéPole 38"/>
          <p:cNvSpPr txBox="1"/>
          <p:nvPr/>
        </p:nvSpPr>
        <p:spPr>
          <a:xfrm>
            <a:off x="1914154" y="249289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4" name="TextovéPole 41"/>
          <p:cNvSpPr txBox="1"/>
          <p:nvPr/>
        </p:nvSpPr>
        <p:spPr>
          <a:xfrm>
            <a:off x="7591835" y="250748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5" name="TextovéPole 42"/>
          <p:cNvSpPr txBox="1"/>
          <p:nvPr/>
        </p:nvSpPr>
        <p:spPr>
          <a:xfrm>
            <a:off x="6263281" y="250817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9" name="TextovéPole 46"/>
          <p:cNvSpPr txBox="1"/>
          <p:nvPr/>
        </p:nvSpPr>
        <p:spPr>
          <a:xfrm>
            <a:off x="1294055" y="249289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0" name="TextovéPole 47"/>
          <p:cNvSpPr txBox="1"/>
          <p:nvPr/>
        </p:nvSpPr>
        <p:spPr>
          <a:xfrm>
            <a:off x="2653242" y="250748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1" name="TextovéPole 48"/>
          <p:cNvSpPr txBox="1"/>
          <p:nvPr/>
        </p:nvSpPr>
        <p:spPr>
          <a:xfrm>
            <a:off x="4102367" y="249289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52" name="TextovéPole 49"/>
          <p:cNvSpPr txBox="1"/>
          <p:nvPr/>
        </p:nvSpPr>
        <p:spPr>
          <a:xfrm>
            <a:off x="5573891" y="249327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53" name="TextovéPole 50"/>
          <p:cNvSpPr txBox="1"/>
          <p:nvPr/>
        </p:nvSpPr>
        <p:spPr>
          <a:xfrm>
            <a:off x="7055159" y="2492888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4" name="TextovéPole 51"/>
          <p:cNvSpPr txBox="1"/>
          <p:nvPr/>
        </p:nvSpPr>
        <p:spPr>
          <a:xfrm>
            <a:off x="8446961" y="249288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56" name="TextovéPole 53"/>
          <p:cNvSpPr txBox="1"/>
          <p:nvPr/>
        </p:nvSpPr>
        <p:spPr>
          <a:xfrm>
            <a:off x="8446961" y="502027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7" name="TextovéPole 54"/>
          <p:cNvSpPr txBox="1"/>
          <p:nvPr/>
        </p:nvSpPr>
        <p:spPr>
          <a:xfrm>
            <a:off x="2653242" y="502027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58" name="TextovéPole 55"/>
          <p:cNvSpPr txBox="1"/>
          <p:nvPr/>
        </p:nvSpPr>
        <p:spPr>
          <a:xfrm>
            <a:off x="1294055" y="498215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62" name="TextovéPole 59"/>
          <p:cNvSpPr txBox="1"/>
          <p:nvPr/>
        </p:nvSpPr>
        <p:spPr>
          <a:xfrm>
            <a:off x="5573891" y="502027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63" name="TextovéPole 60"/>
          <p:cNvSpPr txBox="1"/>
          <p:nvPr/>
        </p:nvSpPr>
        <p:spPr>
          <a:xfrm>
            <a:off x="4117064" y="504896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64" name="TextovéPole 61"/>
          <p:cNvSpPr txBox="1"/>
          <p:nvPr/>
        </p:nvSpPr>
        <p:spPr>
          <a:xfrm>
            <a:off x="7113344" y="504896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0139" y="404664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ROZLOŽ  ČÍSLA:</a:t>
            </a:r>
            <a:endParaRPr lang="cs-CZ" sz="4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48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1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2" grpId="0"/>
      <p:bldP spid="53" grpId="0"/>
      <p:bldP spid="54" grpId="0"/>
      <p:bldP spid="56" grpId="0"/>
      <p:bldP spid="57" grpId="0"/>
      <p:bldP spid="58" grpId="0"/>
      <p:bldP spid="62" grpId="0"/>
      <p:bldP spid="63" grpId="0"/>
      <p:bldP spid="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3874" y="1370780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3874" y="4081932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339914" y="413879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6 + </a:t>
            </a:r>
            <a:r>
              <a:rPr lang="cs-CZ" sz="3200" b="1" u="sng" dirty="0" smtClean="0">
                <a:solidFill>
                  <a:srgbClr val="7030A0"/>
                </a:solidFill>
              </a:rPr>
              <a:t>8</a:t>
            </a:r>
            <a:r>
              <a:rPr lang="cs-CZ" sz="3200" dirty="0" smtClean="0">
                <a:solidFill>
                  <a:srgbClr val="7030A0"/>
                </a:solidFill>
              </a:rPr>
              <a:t> = 6 + </a:t>
            </a:r>
            <a:r>
              <a:rPr lang="cs-CZ" sz="3200" dirty="0" smtClean="0"/>
              <a:t>4</a:t>
            </a:r>
            <a:r>
              <a:rPr lang="cs-CZ" sz="3200" dirty="0" smtClean="0">
                <a:solidFill>
                  <a:srgbClr val="7030A0"/>
                </a:solidFill>
              </a:rPr>
              <a:t> +     =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50255" y="3340554"/>
            <a:ext cx="45784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6 + </a:t>
            </a:r>
            <a:r>
              <a:rPr lang="cs-CZ" sz="3200" b="1" u="sng" dirty="0" smtClean="0">
                <a:solidFill>
                  <a:srgbClr val="C00000"/>
                </a:solidFill>
              </a:rPr>
              <a:t>7</a:t>
            </a:r>
            <a:r>
              <a:rPr lang="cs-CZ" sz="3200" dirty="0" smtClean="0">
                <a:solidFill>
                  <a:srgbClr val="C00000"/>
                </a:solidFill>
              </a:rPr>
              <a:t> = 6 + </a:t>
            </a:r>
            <a:r>
              <a:rPr lang="cs-CZ" sz="3200" dirty="0" smtClean="0"/>
              <a:t>4</a:t>
            </a:r>
            <a:r>
              <a:rPr lang="cs-CZ" sz="3200" dirty="0" smtClean="0">
                <a:solidFill>
                  <a:srgbClr val="C00000"/>
                </a:solidFill>
              </a:rPr>
              <a:t> +      =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64671" y="3340553"/>
            <a:ext cx="678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7520" y="3364600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1201" y="413879"/>
            <a:ext cx="744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14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57138" y="413879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pic>
        <p:nvPicPr>
          <p:cNvPr id="11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208" y="1402590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255" y="1402590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190" y="1388494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803" y="1388494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510" y="1386685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fitzova\AppData\Local\Microsoft\Windows\Temporary Internet Files\Content.IE5\T3WL8JNB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60" y="1402590"/>
            <a:ext cx="1040160" cy="88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440" y="1498433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160" y="1474788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6682" y="1474788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918" y="1493902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153" y="2264744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519" y="2244087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715" y="2242751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fitzova\AppData\Local\Microsoft\Windows\Temporary Internet Files\Content.IE5\R08YUPTO\MP900425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93" y="2242751"/>
            <a:ext cx="881522" cy="77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11" y="4028195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052" y="4053384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621" y="4088767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363" y="4028195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012" y="4081932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fitzova\AppData\Local\Microsoft\Windows\Temporary Internet Files\Content.IE5\T3WL8JNB\MC90044174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675" y="4088767"/>
            <a:ext cx="1021874" cy="102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883" y="4170958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361" y="4174797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962" y="4189465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692" y="4198354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670" y="4937218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696" y="4957204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C:\Users\fitzova\AppData\Local\Microsoft\Windows\Temporary Internet Files\Content.IE5\YD3IGR1L\MC90044174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24" y="4946107"/>
            <a:ext cx="875272" cy="8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19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1646" y="883568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323528" y="2924944"/>
            <a:ext cx="8568952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01646" y="5034880"/>
            <a:ext cx="8568952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08004" y="260646"/>
            <a:ext cx="40245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6 + </a:t>
            </a:r>
            <a:r>
              <a:rPr lang="cs-CZ" sz="3200" u="sng" dirty="0" smtClean="0">
                <a:solidFill>
                  <a:srgbClr val="0070C0"/>
                </a:solidFill>
              </a:rPr>
              <a:t>5</a:t>
            </a:r>
            <a:r>
              <a:rPr lang="cs-CZ" sz="3200" dirty="0" smtClean="0">
                <a:solidFill>
                  <a:srgbClr val="C00000"/>
                </a:solidFill>
              </a:rPr>
              <a:t> = 6 + </a:t>
            </a:r>
            <a:r>
              <a:rPr lang="cs-CZ" sz="3200" dirty="0" smtClean="0"/>
              <a:t>4</a:t>
            </a:r>
            <a:r>
              <a:rPr lang="cs-CZ" sz="3200" dirty="0" smtClean="0">
                <a:solidFill>
                  <a:srgbClr val="C00000"/>
                </a:solidFill>
              </a:rPr>
              <a:t> +    =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8004" y="2294508"/>
            <a:ext cx="4077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6 + </a:t>
            </a:r>
            <a:r>
              <a:rPr lang="cs-CZ" sz="3200" u="sng" dirty="0" smtClean="0">
                <a:solidFill>
                  <a:srgbClr val="0070C0"/>
                </a:solidFill>
              </a:rPr>
              <a:t>6</a:t>
            </a:r>
            <a:r>
              <a:rPr lang="cs-CZ" sz="3200" dirty="0" smtClean="0">
                <a:solidFill>
                  <a:srgbClr val="002060"/>
                </a:solidFill>
              </a:rPr>
              <a:t> = 6 + </a:t>
            </a:r>
            <a:r>
              <a:rPr lang="cs-CZ" sz="3200" dirty="0" smtClean="0"/>
              <a:t>4</a:t>
            </a:r>
            <a:r>
              <a:rPr lang="cs-CZ" sz="3200" dirty="0" smtClean="0">
                <a:solidFill>
                  <a:srgbClr val="002060"/>
                </a:solidFill>
              </a:rPr>
              <a:t> +      =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08004" y="4532821"/>
            <a:ext cx="3801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6 + </a:t>
            </a:r>
            <a:r>
              <a:rPr lang="cs-CZ" sz="3200" u="sng" dirty="0" smtClean="0">
                <a:solidFill>
                  <a:srgbClr val="008000"/>
                </a:solidFill>
              </a:rPr>
              <a:t>9</a:t>
            </a:r>
            <a:r>
              <a:rPr lang="cs-CZ" sz="3200" dirty="0" smtClean="0">
                <a:solidFill>
                  <a:srgbClr val="008000"/>
                </a:solidFill>
              </a:rPr>
              <a:t> = 6 + </a:t>
            </a:r>
            <a:r>
              <a:rPr lang="cs-CZ" sz="3200" dirty="0" smtClean="0"/>
              <a:t>4</a:t>
            </a:r>
            <a:r>
              <a:rPr lang="cs-CZ" sz="3200" dirty="0" smtClean="0">
                <a:solidFill>
                  <a:srgbClr val="008000"/>
                </a:solidFill>
              </a:rPr>
              <a:t> +     =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7533" y="274029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84055" y="274030"/>
            <a:ext cx="701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85713" y="2267252"/>
            <a:ext cx="7096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28290" y="2294506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40966" y="4532821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68829" y="4540822"/>
            <a:ext cx="982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  <p:pic>
        <p:nvPicPr>
          <p:cNvPr id="14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323528" y="883574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fitzova\AppData\Local\Microsoft\Windows\Temporary Internet Files\Content.IE5\T3WL8JNB\MC900113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981" y="1013509"/>
            <a:ext cx="824501" cy="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1128495" y="929432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4928174" y="870099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4021107" y="883571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2144318" y="904378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fitzova\AppData\Local\Microsoft\Windows\Temporary Internet Files\Content.IE5\C4GESJ0Z\MC900252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7869">
            <a:off x="3055966" y="883572"/>
            <a:ext cx="1130028" cy="108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fitzova\AppData\Local\Microsoft\Windows\Temporary Internet Files\Content.IE5\T3WL8JNB\MC900113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709" y="978036"/>
            <a:ext cx="824501" cy="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fitzova\AppData\Local\Microsoft\Windows\Temporary Internet Files\Content.IE5\T3WL8JNB\MC900113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290" y="975075"/>
            <a:ext cx="824501" cy="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itzova\AppData\Local\Microsoft\Windows\Temporary Internet Files\Content.IE5\T3WL8JNB\MC900113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880" y="975076"/>
            <a:ext cx="824501" cy="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itzova\AppData\Local\Microsoft\Windows\Temporary Internet Files\Content.IE5\T3WL8JNB\MC900113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9363"/>
            <a:ext cx="824501" cy="78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78" y="2890630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440" y="2879283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029" y="2901516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676" y="2924944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fitzova\AppData\Local\Microsoft\Windows\Temporary Internet Files\Content.IE5\YD3IGR1L\MC90043976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332" y="2901516"/>
            <a:ext cx="961256" cy="9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913" y="2943795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700" y="2959684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483" y="2956653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951" y="2934369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095" y="3815601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fitzova\AppData\Local\Microsoft\Windows\Temporary Internet Files\Content.IE5\T3WL8JNB\MC900028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47" y="3853661"/>
            <a:ext cx="957982" cy="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39" y="5043927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78" y="5045849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252" y="5079643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79643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506" y="5079643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C:\Users\fitzova\AppData\Local\Microsoft\Windows\Temporary Internet Files\Content.IE5\R08YUPTO\MC900303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196" y="5079643"/>
            <a:ext cx="892690" cy="910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886" y="5034880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584" y="5054594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249" y="5054593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672" y="5067118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439" y="5959618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112" y="5969957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134" y="5922923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857" y="5955877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7" descr="C:\Users\fitzova\AppData\Local\Microsoft\Windows\Temporary Internet Files\Content.IE5\YD3IGR1L\MP9004277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64" y="5949280"/>
            <a:ext cx="935077" cy="93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30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1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3037" y="909691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5125" y="7531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96824" y="896734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75862" y="1725460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47681" y="1725460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1592113" y="2098406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01683" y="2086750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50180" y="940087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46636" y="940087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7625674" y="1768813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997493" y="1768813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7330300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051495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6671" y="896734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33127" y="896734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4612165" y="1725460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83984" y="1725460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4316791" y="2086750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52975" y="2071937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89574" y="80074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15227" y="8007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691953" y="4831272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46710" y="46876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1988409" y="4831272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2067447" y="5659998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39266" y="5659998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aoblený obdélník 27"/>
          <p:cNvSpPr/>
          <p:nvPr/>
        </p:nvSpPr>
        <p:spPr>
          <a:xfrm>
            <a:off x="1772073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493268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441765" y="4874625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738221" y="4874625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7817259" y="5703351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189078" y="5703351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aoblený obdélník 33"/>
          <p:cNvSpPr/>
          <p:nvPr/>
        </p:nvSpPr>
        <p:spPr>
          <a:xfrm>
            <a:off x="7521885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8243080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3428256" y="4831272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24712" y="4831272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4803750" y="5659998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175569" y="5659998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aoblený obdélník 39"/>
          <p:cNvSpPr/>
          <p:nvPr/>
        </p:nvSpPr>
        <p:spPr>
          <a:xfrm>
            <a:off x="4508376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5229571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81159" y="4735287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06812" y="47352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4" name="Zaoblený obdélník 43"/>
          <p:cNvSpPr/>
          <p:nvPr/>
        </p:nvSpPr>
        <p:spPr>
          <a:xfrm>
            <a:off x="539553" y="2835727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294310" y="26921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1836009" y="2835727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1915047" y="3664453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286866" y="3664453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aoblený obdélník 48"/>
          <p:cNvSpPr/>
          <p:nvPr/>
        </p:nvSpPr>
        <p:spPr>
          <a:xfrm>
            <a:off x="1619673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2340868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289365" y="2879080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7585821" y="2879080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664859" y="3707806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036678" y="3707806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Zaoblený obdélník 54"/>
          <p:cNvSpPr/>
          <p:nvPr/>
        </p:nvSpPr>
        <p:spPr>
          <a:xfrm>
            <a:off x="7369485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8090680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3275856" y="2835727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572312" y="2835727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4651350" y="3664453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023169" y="3664453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aoblený obdélník 60"/>
          <p:cNvSpPr/>
          <p:nvPr/>
        </p:nvSpPr>
        <p:spPr>
          <a:xfrm>
            <a:off x="4355976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5077171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028759" y="273974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54412" y="27397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8390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37575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423777" y="98541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10268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487387" y="292638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428256" y="284045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000072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194132" y="488212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898266" y="486550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654235" y="488506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25277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626278" y="486550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746072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925038" y="483430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904759" y="49262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778743" y="2917260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722395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747526" y="99212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668437" y="2120274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362816" y="210340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695997" y="403120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417192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369885" y="21350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69856" y="2135097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382047" y="4023517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077171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427481" y="40850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406624" y="217785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8055498" y="21732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8112628" y="4085044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848397" y="6069812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555776" y="60551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565638" y="605514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310024" y="602675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625674" y="608059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8264613" y="605093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2439266" y="110376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=14</a:t>
            </a:r>
            <a:endParaRPr lang="cs-CZ" sz="24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267394" y="107774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=13</a:t>
            </a:r>
            <a:endParaRPr lang="cs-CZ" sz="24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555287" y="293278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=11</a:t>
            </a:r>
            <a:endParaRPr lang="cs-CZ" sz="24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310024" y="300959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=15</a:t>
            </a:r>
            <a:endParaRPr lang="cs-CZ" sz="24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8305098" y="3052106"/>
            <a:ext cx="838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=12</a:t>
            </a:r>
            <a:endParaRPr lang="cs-CZ" sz="24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2690188" y="497445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=15</a:t>
            </a:r>
            <a:endParaRPr lang="cs-CZ" sz="2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371793" y="4964686"/>
            <a:ext cx="1069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=12</a:t>
            </a:r>
            <a:endParaRPr lang="cs-CZ" sz="24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414712" y="495783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=14</a:t>
            </a:r>
            <a:endParaRPr lang="cs-CZ" sz="24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276056" y="11099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6943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1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7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75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125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84" grpId="0"/>
      <p:bldP spid="86" grpId="0"/>
      <p:bldP spid="88" grpId="0"/>
      <p:bldP spid="90" grpId="0"/>
      <p:bldP spid="93" grpId="0"/>
      <p:bldP spid="96" grpId="0"/>
      <p:bldP spid="98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176" y="1196752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+ 6 = </a:t>
            </a:r>
            <a:r>
              <a:rPr lang="cs-CZ" sz="5400" dirty="0" smtClean="0">
                <a:solidFill>
                  <a:srgbClr val="800000"/>
                </a:solidFill>
              </a:rPr>
              <a:t>       6 </a:t>
            </a:r>
            <a:r>
              <a:rPr lang="cs-CZ" sz="5400" dirty="0">
                <a:solidFill>
                  <a:srgbClr val="800000"/>
                </a:solidFill>
              </a:rPr>
              <a:t>+ 7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dirty="0"/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+ 2 = </a:t>
            </a:r>
            <a:r>
              <a:rPr lang="cs-CZ" sz="5400" dirty="0" smtClean="0">
                <a:solidFill>
                  <a:srgbClr val="800000"/>
                </a:solidFill>
              </a:rPr>
              <a:t>       9 </a:t>
            </a:r>
            <a:r>
              <a:rPr lang="cs-CZ" sz="5400" dirty="0">
                <a:solidFill>
                  <a:srgbClr val="800000"/>
                </a:solidFill>
              </a:rPr>
              <a:t>+ 4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+ 8 = </a:t>
            </a:r>
            <a:r>
              <a:rPr lang="cs-CZ" sz="5400" dirty="0" smtClean="0">
                <a:solidFill>
                  <a:srgbClr val="800000"/>
                </a:solidFill>
              </a:rPr>
              <a:t>       8 </a:t>
            </a:r>
            <a:r>
              <a:rPr lang="cs-CZ" sz="5400" dirty="0">
                <a:solidFill>
                  <a:srgbClr val="800000"/>
                </a:solidFill>
              </a:rPr>
              <a:t>+ 3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+ 4= </a:t>
            </a:r>
            <a:r>
              <a:rPr lang="cs-CZ" sz="5400" dirty="0" smtClean="0">
                <a:solidFill>
                  <a:srgbClr val="800000"/>
                </a:solidFill>
              </a:rPr>
              <a:t>        7 </a:t>
            </a:r>
            <a:r>
              <a:rPr lang="cs-CZ" sz="5400" dirty="0">
                <a:solidFill>
                  <a:srgbClr val="800000"/>
                </a:solidFill>
              </a:rPr>
              <a:t>+ 9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+ 5 = </a:t>
            </a:r>
            <a:r>
              <a:rPr lang="cs-CZ" sz="5400" dirty="0" smtClean="0">
                <a:solidFill>
                  <a:srgbClr val="800000"/>
                </a:solidFill>
              </a:rPr>
              <a:t>       6 </a:t>
            </a:r>
            <a:r>
              <a:rPr lang="cs-CZ" sz="5400" dirty="0">
                <a:solidFill>
                  <a:srgbClr val="800000"/>
                </a:solidFill>
              </a:rPr>
              <a:t>+ 8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+ 3 = </a:t>
            </a:r>
            <a:r>
              <a:rPr lang="cs-CZ" sz="5400" dirty="0" smtClean="0">
                <a:solidFill>
                  <a:srgbClr val="800000"/>
                </a:solidFill>
              </a:rPr>
              <a:t>       8 </a:t>
            </a:r>
            <a:r>
              <a:rPr lang="cs-CZ" sz="5400" dirty="0">
                <a:solidFill>
                  <a:srgbClr val="800000"/>
                </a:solidFill>
              </a:rPr>
              <a:t>+ 6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1043608" y="692696"/>
            <a:ext cx="33923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006600"/>
                </a:solidFill>
              </a:rPr>
              <a:t>VYPOČÍTEJ:</a:t>
            </a:r>
          </a:p>
        </p:txBody>
      </p:sp>
    </p:spTree>
    <p:extLst>
      <p:ext uri="{BB962C8B-B14F-4D97-AF65-F5344CB8AC3E}">
        <p14:creationId xmlns:p14="http://schemas.microsoft.com/office/powerpoint/2010/main" val="201582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488866"/>
            <a:ext cx="41604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KONTROLA: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0176" y="1196752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+ 6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12</a:t>
            </a:r>
            <a:r>
              <a:rPr lang="cs-CZ" sz="5400" dirty="0" smtClean="0">
                <a:solidFill>
                  <a:srgbClr val="800000"/>
                </a:solidFill>
              </a:rPr>
              <a:t>        6 </a:t>
            </a:r>
            <a:r>
              <a:rPr lang="cs-CZ" sz="5400" dirty="0">
                <a:solidFill>
                  <a:srgbClr val="800000"/>
                </a:solidFill>
              </a:rPr>
              <a:t>+ 7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13</a:t>
            </a:r>
            <a:endParaRPr lang="cs-CZ" sz="5400" b="1" dirty="0">
              <a:solidFill>
                <a:srgbClr val="7030A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</a:t>
            </a:r>
            <a:r>
              <a:rPr lang="cs-CZ" sz="5400" dirty="0" smtClean="0">
                <a:solidFill>
                  <a:srgbClr val="800000"/>
                </a:solidFill>
              </a:rPr>
              <a:t>8 =</a:t>
            </a:r>
            <a:r>
              <a:rPr lang="cs-CZ" sz="5400" b="1" dirty="0" smtClean="0">
                <a:solidFill>
                  <a:srgbClr val="7030A0"/>
                </a:solidFill>
              </a:rPr>
              <a:t>14</a:t>
            </a:r>
            <a:r>
              <a:rPr lang="cs-CZ" sz="5400" dirty="0" smtClean="0">
                <a:solidFill>
                  <a:srgbClr val="7030A0"/>
                </a:solidFill>
              </a:rPr>
              <a:t> </a:t>
            </a:r>
            <a:r>
              <a:rPr lang="cs-CZ" sz="5400" dirty="0" smtClean="0">
                <a:solidFill>
                  <a:srgbClr val="800000"/>
                </a:solidFill>
              </a:rPr>
              <a:t>       9 </a:t>
            </a:r>
            <a:r>
              <a:rPr lang="cs-CZ" sz="5400" dirty="0">
                <a:solidFill>
                  <a:srgbClr val="800000"/>
                </a:solidFill>
              </a:rPr>
              <a:t>+ 4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13</a:t>
            </a:r>
            <a:endParaRPr lang="cs-CZ" sz="5400" b="1" dirty="0">
              <a:solidFill>
                <a:srgbClr val="7030A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</a:t>
            </a:r>
            <a:r>
              <a:rPr lang="cs-CZ" sz="5400" dirty="0" smtClean="0">
                <a:solidFill>
                  <a:srgbClr val="800000"/>
                </a:solidFill>
              </a:rPr>
              <a:t>7 =</a:t>
            </a:r>
            <a:r>
              <a:rPr lang="cs-CZ" sz="5400" b="1" dirty="0" smtClean="0">
                <a:solidFill>
                  <a:srgbClr val="7030A0"/>
                </a:solidFill>
              </a:rPr>
              <a:t>13</a:t>
            </a:r>
            <a:r>
              <a:rPr lang="cs-CZ" sz="5400" dirty="0" smtClean="0">
                <a:solidFill>
                  <a:srgbClr val="800000"/>
                </a:solidFill>
              </a:rPr>
              <a:t>        8 </a:t>
            </a:r>
            <a:r>
              <a:rPr lang="cs-CZ" sz="5400" dirty="0">
                <a:solidFill>
                  <a:srgbClr val="800000"/>
                </a:solidFill>
              </a:rPr>
              <a:t>+ 3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11</a:t>
            </a:r>
            <a:endParaRPr lang="cs-CZ" sz="5400" b="1" dirty="0">
              <a:solidFill>
                <a:srgbClr val="7030A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</a:t>
            </a:r>
            <a:r>
              <a:rPr lang="cs-CZ" sz="5400" dirty="0" smtClean="0">
                <a:solidFill>
                  <a:srgbClr val="800000"/>
                </a:solidFill>
              </a:rPr>
              <a:t>4 =</a:t>
            </a:r>
            <a:r>
              <a:rPr lang="cs-CZ" sz="5400" b="1" dirty="0" smtClean="0">
                <a:solidFill>
                  <a:srgbClr val="7030A0"/>
                </a:solidFill>
              </a:rPr>
              <a:t>10</a:t>
            </a:r>
            <a:r>
              <a:rPr lang="cs-CZ" sz="5400" b="1" dirty="0" smtClean="0">
                <a:solidFill>
                  <a:srgbClr val="800000"/>
                </a:solidFill>
              </a:rPr>
              <a:t> </a:t>
            </a:r>
            <a:r>
              <a:rPr lang="cs-CZ" sz="5400" dirty="0" smtClean="0">
                <a:solidFill>
                  <a:srgbClr val="800000"/>
                </a:solidFill>
              </a:rPr>
              <a:t>       7 </a:t>
            </a:r>
            <a:r>
              <a:rPr lang="cs-CZ" sz="5400" dirty="0">
                <a:solidFill>
                  <a:srgbClr val="800000"/>
                </a:solidFill>
              </a:rPr>
              <a:t>+ 9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18</a:t>
            </a:r>
            <a:endParaRPr lang="cs-CZ" sz="5400" b="1" dirty="0">
              <a:solidFill>
                <a:srgbClr val="7030A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+ 5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11</a:t>
            </a:r>
            <a:r>
              <a:rPr lang="cs-CZ" sz="5400" dirty="0" smtClean="0">
                <a:solidFill>
                  <a:srgbClr val="7030A0"/>
                </a:solidFill>
              </a:rPr>
              <a:t> </a:t>
            </a:r>
            <a:r>
              <a:rPr lang="cs-CZ" sz="5400" dirty="0" smtClean="0">
                <a:solidFill>
                  <a:srgbClr val="800000"/>
                </a:solidFill>
              </a:rPr>
              <a:t>       6 </a:t>
            </a:r>
            <a:r>
              <a:rPr lang="cs-CZ" sz="5400" dirty="0">
                <a:solidFill>
                  <a:srgbClr val="800000"/>
                </a:solidFill>
              </a:rPr>
              <a:t>+ 8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14</a:t>
            </a:r>
            <a:endParaRPr lang="cs-CZ" sz="5400" b="1" dirty="0">
              <a:solidFill>
                <a:srgbClr val="7030A0"/>
              </a:solidFill>
            </a:endParaRPr>
          </a:p>
          <a:p>
            <a:r>
              <a:rPr lang="cs-CZ" sz="5400" dirty="0" smtClean="0">
                <a:solidFill>
                  <a:srgbClr val="800000"/>
                </a:solidFill>
              </a:rPr>
              <a:t>6 </a:t>
            </a:r>
            <a:r>
              <a:rPr lang="cs-CZ" sz="5400" dirty="0">
                <a:solidFill>
                  <a:srgbClr val="800000"/>
                </a:solidFill>
              </a:rPr>
              <a:t>+ 3 </a:t>
            </a:r>
            <a:r>
              <a:rPr lang="cs-CZ" sz="5400" dirty="0" smtClean="0">
                <a:solidFill>
                  <a:srgbClr val="800000"/>
                </a:solidFill>
              </a:rPr>
              <a:t>=</a:t>
            </a:r>
            <a:r>
              <a:rPr lang="cs-CZ" sz="5400" b="1" dirty="0" smtClean="0">
                <a:solidFill>
                  <a:srgbClr val="7030A0"/>
                </a:solidFill>
              </a:rPr>
              <a:t>12</a:t>
            </a:r>
            <a:r>
              <a:rPr lang="cs-CZ" sz="5400" dirty="0" smtClean="0">
                <a:solidFill>
                  <a:srgbClr val="7030A0"/>
                </a:solidFill>
              </a:rPr>
              <a:t> </a:t>
            </a:r>
            <a:r>
              <a:rPr lang="cs-CZ" sz="5400" dirty="0" smtClean="0">
                <a:solidFill>
                  <a:srgbClr val="800000"/>
                </a:solidFill>
              </a:rPr>
              <a:t>       8 </a:t>
            </a:r>
            <a:r>
              <a:rPr lang="cs-CZ" sz="5400" dirty="0">
                <a:solidFill>
                  <a:srgbClr val="800000"/>
                </a:solidFill>
              </a:rPr>
              <a:t>+ </a:t>
            </a:r>
            <a:r>
              <a:rPr lang="cs-CZ" sz="5400" dirty="0" smtClean="0">
                <a:solidFill>
                  <a:srgbClr val="800000"/>
                </a:solidFill>
              </a:rPr>
              <a:t>5 =</a:t>
            </a:r>
            <a:r>
              <a:rPr lang="cs-CZ" sz="5400" b="1" dirty="0" smtClean="0">
                <a:solidFill>
                  <a:srgbClr val="7030A0"/>
                </a:solidFill>
              </a:rPr>
              <a:t>13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6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Obrázky z galerie </a:t>
            </a:r>
            <a:r>
              <a:rPr lang="cs-CZ" dirty="0" smtClean="0"/>
              <a:t>Klipart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41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337</Words>
  <Application>Microsoft Office PowerPoint</Application>
  <PresentationFormat>Předvádění na obrazovce (4:3)</PresentationFormat>
  <Paragraphs>134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Martin a Lída</cp:lastModifiedBy>
  <cp:revision>20</cp:revision>
  <dcterms:created xsi:type="dcterms:W3CDTF">2012-11-09T20:18:20Z</dcterms:created>
  <dcterms:modified xsi:type="dcterms:W3CDTF">2012-12-01T19:23:48Z</dcterms:modified>
</cp:coreProperties>
</file>