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sldIdLst>
    <p:sldId id="291" r:id="rId2"/>
    <p:sldId id="256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6" r:id="rId11"/>
    <p:sldId id="267" r:id="rId12"/>
    <p:sldId id="268" r:id="rId13"/>
    <p:sldId id="270" r:id="rId14"/>
    <p:sldId id="271" r:id="rId15"/>
    <p:sldId id="272" r:id="rId16"/>
    <p:sldId id="273" r:id="rId17"/>
    <p:sldId id="274" r:id="rId18"/>
    <p:sldId id="276" r:id="rId19"/>
    <p:sldId id="277" r:id="rId20"/>
    <p:sldId id="278" r:id="rId21"/>
    <p:sldId id="287" r:id="rId22"/>
    <p:sldId id="288" r:id="rId23"/>
    <p:sldId id="279" r:id="rId24"/>
    <p:sldId id="282" r:id="rId25"/>
    <p:sldId id="289" r:id="rId26"/>
    <p:sldId id="290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5" autoAdjust="0"/>
    <p:restoredTop sz="94639" autoAdjust="0"/>
  </p:normalViewPr>
  <p:slideViewPr>
    <p:cSldViewPr>
      <p:cViewPr varScale="1">
        <p:scale>
          <a:sx n="70" d="100"/>
          <a:sy n="70" d="100"/>
        </p:scale>
        <p:origin x="-138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8982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EBB718-5CF6-4744-9A20-83A090BC4B59}" type="doc">
      <dgm:prSet loTypeId="urn:microsoft.com/office/officeart/2005/8/layout/pyramid1" loCatId="pyramid" qsTypeId="urn:microsoft.com/office/officeart/2005/8/quickstyle/simple1" qsCatId="simple" csTypeId="urn:microsoft.com/office/officeart/2005/8/colors/accent1_2" csCatId="accent1" phldr="1"/>
      <dgm:spPr/>
    </dgm:pt>
    <dgm:pt modelId="{8562ED9A-EAF6-4281-ABEE-4285A983C0B3}">
      <dgm:prSet phldrT="[Text]" custT="1"/>
      <dgm:spPr/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endParaRPr lang="cs-CZ" sz="2400" b="1" dirty="0" smtClean="0"/>
        </a:p>
        <a:p>
          <a:pPr>
            <a:lnSpc>
              <a:spcPct val="100000"/>
            </a:lnSpc>
            <a:spcAft>
              <a:spcPts val="0"/>
            </a:spcAft>
          </a:pPr>
          <a:r>
            <a:rPr lang="cs-CZ" sz="2400" b="1" dirty="0" smtClean="0"/>
            <a:t>král</a:t>
          </a:r>
          <a:endParaRPr lang="cs-CZ" sz="2400" b="1" dirty="0"/>
        </a:p>
      </dgm:t>
    </dgm:pt>
    <dgm:pt modelId="{DEBD7D0F-D68B-4975-ABCE-C80DB4ED342E}" type="parTrans" cxnId="{2F71098E-B992-4A6D-A5E9-6DEA0B6026A5}">
      <dgm:prSet/>
      <dgm:spPr/>
      <dgm:t>
        <a:bodyPr/>
        <a:lstStyle/>
        <a:p>
          <a:endParaRPr lang="cs-CZ"/>
        </a:p>
      </dgm:t>
    </dgm:pt>
    <dgm:pt modelId="{665E4445-5D55-4A69-82B6-19F9EF928009}" type="sibTrans" cxnId="{2F71098E-B992-4A6D-A5E9-6DEA0B6026A5}">
      <dgm:prSet/>
      <dgm:spPr/>
      <dgm:t>
        <a:bodyPr/>
        <a:lstStyle/>
        <a:p>
          <a:endParaRPr lang="cs-CZ"/>
        </a:p>
      </dgm:t>
    </dgm:pt>
    <dgm:pt modelId="{3C5AEC29-1888-464E-8612-F70003B61BD0}">
      <dgm:prSet phldrT="[Text]" custT="1"/>
      <dgm:spPr/>
      <dgm:t>
        <a:bodyPr/>
        <a:lstStyle/>
        <a:p>
          <a:r>
            <a:rPr lang="cs-CZ" sz="2400" b="1" dirty="0" smtClean="0"/>
            <a:t>aristokracie</a:t>
          </a:r>
          <a:endParaRPr lang="cs-CZ" sz="2400" b="1" dirty="0"/>
        </a:p>
      </dgm:t>
    </dgm:pt>
    <dgm:pt modelId="{191C069D-3878-4B72-A4BB-ED0DDABD97B5}" type="parTrans" cxnId="{7FC9A457-07A9-49E8-97B7-049C6C2448FA}">
      <dgm:prSet/>
      <dgm:spPr/>
      <dgm:t>
        <a:bodyPr/>
        <a:lstStyle/>
        <a:p>
          <a:endParaRPr lang="cs-CZ"/>
        </a:p>
      </dgm:t>
    </dgm:pt>
    <dgm:pt modelId="{6012DEBD-665E-4B92-8575-9675C6AEBB37}" type="sibTrans" cxnId="{7FC9A457-07A9-49E8-97B7-049C6C2448FA}">
      <dgm:prSet/>
      <dgm:spPr/>
      <dgm:t>
        <a:bodyPr/>
        <a:lstStyle/>
        <a:p>
          <a:endParaRPr lang="cs-CZ"/>
        </a:p>
      </dgm:t>
    </dgm:pt>
    <dgm:pt modelId="{25C99759-57A8-405C-A77E-C94BE5468C19}">
      <dgm:prSet phldrT="[Text]" custT="1"/>
      <dgm:spPr/>
      <dgm:t>
        <a:bodyPr/>
        <a:lstStyle/>
        <a:p>
          <a:r>
            <a:rPr lang="cs-CZ" sz="2400" b="1" dirty="0" smtClean="0"/>
            <a:t>zemědělci a řemeslníci</a:t>
          </a:r>
          <a:endParaRPr lang="cs-CZ" sz="2400" b="1" dirty="0"/>
        </a:p>
      </dgm:t>
    </dgm:pt>
    <dgm:pt modelId="{5751F1D8-D434-453A-859E-7F95173C1730}" type="parTrans" cxnId="{F00E5A7D-AD9D-4E61-A178-7CCB05792A03}">
      <dgm:prSet/>
      <dgm:spPr/>
      <dgm:t>
        <a:bodyPr/>
        <a:lstStyle/>
        <a:p>
          <a:endParaRPr lang="cs-CZ"/>
        </a:p>
      </dgm:t>
    </dgm:pt>
    <dgm:pt modelId="{F6A226F4-2EB8-43AC-9595-C59E9B551151}" type="sibTrans" cxnId="{F00E5A7D-AD9D-4E61-A178-7CCB05792A03}">
      <dgm:prSet/>
      <dgm:spPr/>
      <dgm:t>
        <a:bodyPr/>
        <a:lstStyle/>
        <a:p>
          <a:endParaRPr lang="cs-CZ"/>
        </a:p>
      </dgm:t>
    </dgm:pt>
    <dgm:pt modelId="{9D5C818E-64BB-4E64-B45F-5FDBBD5A33F8}">
      <dgm:prSet custT="1"/>
      <dgm:spPr/>
      <dgm:t>
        <a:bodyPr/>
        <a:lstStyle/>
        <a:p>
          <a:r>
            <a:rPr lang="cs-CZ" sz="2400" b="1" dirty="0" smtClean="0"/>
            <a:t>bezzemci</a:t>
          </a:r>
          <a:endParaRPr lang="cs-CZ" sz="2400" b="1" dirty="0"/>
        </a:p>
      </dgm:t>
    </dgm:pt>
    <dgm:pt modelId="{04AE6917-6E7B-4658-AD68-F33C5C5F852E}" type="parTrans" cxnId="{031D63E8-1AF7-4E32-8999-624C78C8D51E}">
      <dgm:prSet/>
      <dgm:spPr/>
      <dgm:t>
        <a:bodyPr/>
        <a:lstStyle/>
        <a:p>
          <a:endParaRPr lang="cs-CZ"/>
        </a:p>
      </dgm:t>
    </dgm:pt>
    <dgm:pt modelId="{4B60B072-5D60-4A60-A3BC-F01A656D0717}" type="sibTrans" cxnId="{031D63E8-1AF7-4E32-8999-624C78C8D51E}">
      <dgm:prSet/>
      <dgm:spPr/>
      <dgm:t>
        <a:bodyPr/>
        <a:lstStyle/>
        <a:p>
          <a:endParaRPr lang="cs-CZ"/>
        </a:p>
      </dgm:t>
    </dgm:pt>
    <dgm:pt modelId="{5D4E37BD-FD85-4936-B379-AEAABE636531}">
      <dgm:prSet custT="1"/>
      <dgm:spPr/>
      <dgm:t>
        <a:bodyPr/>
        <a:lstStyle/>
        <a:p>
          <a:r>
            <a:rPr lang="cs-CZ" sz="2400" b="1" dirty="0" smtClean="0"/>
            <a:t>otroci</a:t>
          </a:r>
          <a:endParaRPr lang="cs-CZ" sz="2400" b="1" dirty="0"/>
        </a:p>
      </dgm:t>
    </dgm:pt>
    <dgm:pt modelId="{901984CA-5D77-47DE-9AE1-FDD931C81E3A}" type="parTrans" cxnId="{53FFB289-822E-4FB7-A496-90146310002D}">
      <dgm:prSet/>
      <dgm:spPr/>
      <dgm:t>
        <a:bodyPr/>
        <a:lstStyle/>
        <a:p>
          <a:endParaRPr lang="cs-CZ"/>
        </a:p>
      </dgm:t>
    </dgm:pt>
    <dgm:pt modelId="{674FE18F-2C53-475E-921B-F5F44D6F873A}" type="sibTrans" cxnId="{53FFB289-822E-4FB7-A496-90146310002D}">
      <dgm:prSet/>
      <dgm:spPr/>
      <dgm:t>
        <a:bodyPr/>
        <a:lstStyle/>
        <a:p>
          <a:endParaRPr lang="cs-CZ"/>
        </a:p>
      </dgm:t>
    </dgm:pt>
    <dgm:pt modelId="{57662BB7-0F06-4BA6-BBBF-A7D107E9012F}" type="pres">
      <dgm:prSet presAssocID="{97EBB718-5CF6-4744-9A20-83A090BC4B59}" presName="Name0" presStyleCnt="0">
        <dgm:presLayoutVars>
          <dgm:dir/>
          <dgm:animLvl val="lvl"/>
          <dgm:resizeHandles val="exact"/>
        </dgm:presLayoutVars>
      </dgm:prSet>
      <dgm:spPr/>
    </dgm:pt>
    <dgm:pt modelId="{656D3AD2-8E73-41EA-8A46-9C01FB04FB13}" type="pres">
      <dgm:prSet presAssocID="{8562ED9A-EAF6-4281-ABEE-4285A983C0B3}" presName="Name8" presStyleCnt="0"/>
      <dgm:spPr/>
    </dgm:pt>
    <dgm:pt modelId="{88190EC0-242A-4A67-9DC5-2DFE4FDF2FA4}" type="pres">
      <dgm:prSet presAssocID="{8562ED9A-EAF6-4281-ABEE-4285A983C0B3}" presName="level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8E562F-1D0E-4489-A734-5751EEE26C8A}" type="pres">
      <dgm:prSet presAssocID="{8562ED9A-EAF6-4281-ABEE-4285A983C0B3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6EE405-ED21-499B-9D41-F409BCCEC7C7}" type="pres">
      <dgm:prSet presAssocID="{3C5AEC29-1888-464E-8612-F70003B61BD0}" presName="Name8" presStyleCnt="0"/>
      <dgm:spPr/>
    </dgm:pt>
    <dgm:pt modelId="{8126A4D2-5B82-49CB-AFA1-95FAFD88B501}" type="pres">
      <dgm:prSet presAssocID="{3C5AEC29-1888-464E-8612-F70003B61BD0}" presName="level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DF7C5D-F4A8-47EB-B811-9C36ED60F30A}" type="pres">
      <dgm:prSet presAssocID="{3C5AEC29-1888-464E-8612-F70003B61BD0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416FC5B-172B-4F9A-8FB9-E907251AA527}" type="pres">
      <dgm:prSet presAssocID="{25C99759-57A8-405C-A77E-C94BE5468C19}" presName="Name8" presStyleCnt="0"/>
      <dgm:spPr/>
    </dgm:pt>
    <dgm:pt modelId="{663AE6A4-3AF7-4416-A235-BE36124AC631}" type="pres">
      <dgm:prSet presAssocID="{25C99759-57A8-405C-A77E-C94BE5468C19}" presName="level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097A32-F14D-4C9C-A4CE-59302D6E96A6}" type="pres">
      <dgm:prSet presAssocID="{25C99759-57A8-405C-A77E-C94BE5468C19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563368-47A8-4631-AA50-8A4585A7B9EA}" type="pres">
      <dgm:prSet presAssocID="{9D5C818E-64BB-4E64-B45F-5FDBBD5A33F8}" presName="Name8" presStyleCnt="0"/>
      <dgm:spPr/>
    </dgm:pt>
    <dgm:pt modelId="{96D0E862-D3C4-45E5-BB8D-1F96E7A13AF8}" type="pres">
      <dgm:prSet presAssocID="{9D5C818E-64BB-4E64-B45F-5FDBBD5A33F8}" presName="level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AB3C8B-D0A5-4E39-AD65-CF9B54AA4076}" type="pres">
      <dgm:prSet presAssocID="{9D5C818E-64BB-4E64-B45F-5FDBBD5A33F8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79AC18-E70A-482E-9726-504C6EE532AB}" type="pres">
      <dgm:prSet presAssocID="{5D4E37BD-FD85-4936-B379-AEAABE636531}" presName="Name8" presStyleCnt="0"/>
      <dgm:spPr/>
    </dgm:pt>
    <dgm:pt modelId="{1A97412C-E57D-4972-83C0-18F448927DC8}" type="pres">
      <dgm:prSet presAssocID="{5D4E37BD-FD85-4936-B379-AEAABE636531}" presName="level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BA7A38-335F-4EF8-997F-641C02824F69}" type="pres">
      <dgm:prSet presAssocID="{5D4E37BD-FD85-4936-B379-AEAABE636531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39B0A19-5D09-4D36-9CDD-AF4C5A8E755D}" type="presOf" srcId="{25C99759-57A8-405C-A77E-C94BE5468C19}" destId="{663AE6A4-3AF7-4416-A235-BE36124AC631}" srcOrd="0" destOrd="0" presId="urn:microsoft.com/office/officeart/2005/8/layout/pyramid1"/>
    <dgm:cxn modelId="{19D0787F-C657-4312-883A-28E052F61E25}" type="presOf" srcId="{3C5AEC29-1888-464E-8612-F70003B61BD0}" destId="{8126A4D2-5B82-49CB-AFA1-95FAFD88B501}" srcOrd="0" destOrd="0" presId="urn:microsoft.com/office/officeart/2005/8/layout/pyramid1"/>
    <dgm:cxn modelId="{8DC02303-51C3-4173-BA25-77BD7E197AB9}" type="presOf" srcId="{8562ED9A-EAF6-4281-ABEE-4285A983C0B3}" destId="{88190EC0-242A-4A67-9DC5-2DFE4FDF2FA4}" srcOrd="0" destOrd="0" presId="urn:microsoft.com/office/officeart/2005/8/layout/pyramid1"/>
    <dgm:cxn modelId="{1787D7FB-D8AE-4996-AEE8-28FA1FDDC8E1}" type="presOf" srcId="{8562ED9A-EAF6-4281-ABEE-4285A983C0B3}" destId="{348E562F-1D0E-4489-A734-5751EEE26C8A}" srcOrd="1" destOrd="0" presId="urn:microsoft.com/office/officeart/2005/8/layout/pyramid1"/>
    <dgm:cxn modelId="{A43B0BC9-2007-483F-A001-DCC485698F25}" type="presOf" srcId="{9D5C818E-64BB-4E64-B45F-5FDBBD5A33F8}" destId="{69AB3C8B-D0A5-4E39-AD65-CF9B54AA4076}" srcOrd="1" destOrd="0" presId="urn:microsoft.com/office/officeart/2005/8/layout/pyramid1"/>
    <dgm:cxn modelId="{7F80D679-7792-4404-BC4F-43FCA93646F6}" type="presOf" srcId="{3C5AEC29-1888-464E-8612-F70003B61BD0}" destId="{76DF7C5D-F4A8-47EB-B811-9C36ED60F30A}" srcOrd="1" destOrd="0" presId="urn:microsoft.com/office/officeart/2005/8/layout/pyramid1"/>
    <dgm:cxn modelId="{53FFB289-822E-4FB7-A496-90146310002D}" srcId="{97EBB718-5CF6-4744-9A20-83A090BC4B59}" destId="{5D4E37BD-FD85-4936-B379-AEAABE636531}" srcOrd="4" destOrd="0" parTransId="{901984CA-5D77-47DE-9AE1-FDD931C81E3A}" sibTransId="{674FE18F-2C53-475E-921B-F5F44D6F873A}"/>
    <dgm:cxn modelId="{C9FD9E42-C901-441C-973B-3D78497B595C}" type="presOf" srcId="{5D4E37BD-FD85-4936-B379-AEAABE636531}" destId="{3DBA7A38-335F-4EF8-997F-641C02824F69}" srcOrd="1" destOrd="0" presId="urn:microsoft.com/office/officeart/2005/8/layout/pyramid1"/>
    <dgm:cxn modelId="{F00E5A7D-AD9D-4E61-A178-7CCB05792A03}" srcId="{97EBB718-5CF6-4744-9A20-83A090BC4B59}" destId="{25C99759-57A8-405C-A77E-C94BE5468C19}" srcOrd="2" destOrd="0" parTransId="{5751F1D8-D434-453A-859E-7F95173C1730}" sibTransId="{F6A226F4-2EB8-43AC-9595-C59E9B551151}"/>
    <dgm:cxn modelId="{7FC9A457-07A9-49E8-97B7-049C6C2448FA}" srcId="{97EBB718-5CF6-4744-9A20-83A090BC4B59}" destId="{3C5AEC29-1888-464E-8612-F70003B61BD0}" srcOrd="1" destOrd="0" parTransId="{191C069D-3878-4B72-A4BB-ED0DDABD97B5}" sibTransId="{6012DEBD-665E-4B92-8575-9675C6AEBB37}"/>
    <dgm:cxn modelId="{66A9F609-ABF4-41BE-A78F-4C942E37E542}" type="presOf" srcId="{97EBB718-5CF6-4744-9A20-83A090BC4B59}" destId="{57662BB7-0F06-4BA6-BBBF-A7D107E9012F}" srcOrd="0" destOrd="0" presId="urn:microsoft.com/office/officeart/2005/8/layout/pyramid1"/>
    <dgm:cxn modelId="{57E97597-9B75-437C-9B65-378A8F4852D0}" type="presOf" srcId="{25C99759-57A8-405C-A77E-C94BE5468C19}" destId="{70097A32-F14D-4C9C-A4CE-59302D6E96A6}" srcOrd="1" destOrd="0" presId="urn:microsoft.com/office/officeart/2005/8/layout/pyramid1"/>
    <dgm:cxn modelId="{2F71098E-B992-4A6D-A5E9-6DEA0B6026A5}" srcId="{97EBB718-5CF6-4744-9A20-83A090BC4B59}" destId="{8562ED9A-EAF6-4281-ABEE-4285A983C0B3}" srcOrd="0" destOrd="0" parTransId="{DEBD7D0F-D68B-4975-ABCE-C80DB4ED342E}" sibTransId="{665E4445-5D55-4A69-82B6-19F9EF928009}"/>
    <dgm:cxn modelId="{50F1BCAE-3996-4009-AEB1-B79E6D0C571B}" type="presOf" srcId="{9D5C818E-64BB-4E64-B45F-5FDBBD5A33F8}" destId="{96D0E862-D3C4-45E5-BB8D-1F96E7A13AF8}" srcOrd="0" destOrd="0" presId="urn:microsoft.com/office/officeart/2005/8/layout/pyramid1"/>
    <dgm:cxn modelId="{031D63E8-1AF7-4E32-8999-624C78C8D51E}" srcId="{97EBB718-5CF6-4744-9A20-83A090BC4B59}" destId="{9D5C818E-64BB-4E64-B45F-5FDBBD5A33F8}" srcOrd="3" destOrd="0" parTransId="{04AE6917-6E7B-4658-AD68-F33C5C5F852E}" sibTransId="{4B60B072-5D60-4A60-A3BC-F01A656D0717}"/>
    <dgm:cxn modelId="{4A16DED6-9612-4CDF-828E-81C4A2F642E7}" type="presOf" srcId="{5D4E37BD-FD85-4936-B379-AEAABE636531}" destId="{1A97412C-E57D-4972-83C0-18F448927DC8}" srcOrd="0" destOrd="0" presId="urn:microsoft.com/office/officeart/2005/8/layout/pyramid1"/>
    <dgm:cxn modelId="{7FF22A16-E5D8-4F84-B446-C1563211BB38}" type="presParOf" srcId="{57662BB7-0F06-4BA6-BBBF-A7D107E9012F}" destId="{656D3AD2-8E73-41EA-8A46-9C01FB04FB13}" srcOrd="0" destOrd="0" presId="urn:microsoft.com/office/officeart/2005/8/layout/pyramid1"/>
    <dgm:cxn modelId="{276F0C11-4880-4417-9417-6BE51E5ECA7B}" type="presParOf" srcId="{656D3AD2-8E73-41EA-8A46-9C01FB04FB13}" destId="{88190EC0-242A-4A67-9DC5-2DFE4FDF2FA4}" srcOrd="0" destOrd="0" presId="urn:microsoft.com/office/officeart/2005/8/layout/pyramid1"/>
    <dgm:cxn modelId="{068A93DE-3A49-4A05-A061-40E580F487B9}" type="presParOf" srcId="{656D3AD2-8E73-41EA-8A46-9C01FB04FB13}" destId="{348E562F-1D0E-4489-A734-5751EEE26C8A}" srcOrd="1" destOrd="0" presId="urn:microsoft.com/office/officeart/2005/8/layout/pyramid1"/>
    <dgm:cxn modelId="{95776FB8-993E-4419-93D6-1319CD2DA1FD}" type="presParOf" srcId="{57662BB7-0F06-4BA6-BBBF-A7D107E9012F}" destId="{4D6EE405-ED21-499B-9D41-F409BCCEC7C7}" srcOrd="1" destOrd="0" presId="urn:microsoft.com/office/officeart/2005/8/layout/pyramid1"/>
    <dgm:cxn modelId="{01AF5DA9-B62D-4BB3-A765-71A023837560}" type="presParOf" srcId="{4D6EE405-ED21-499B-9D41-F409BCCEC7C7}" destId="{8126A4D2-5B82-49CB-AFA1-95FAFD88B501}" srcOrd="0" destOrd="0" presId="urn:microsoft.com/office/officeart/2005/8/layout/pyramid1"/>
    <dgm:cxn modelId="{39A7671E-A25C-4852-ABF3-BDEB9F89DFF4}" type="presParOf" srcId="{4D6EE405-ED21-499B-9D41-F409BCCEC7C7}" destId="{76DF7C5D-F4A8-47EB-B811-9C36ED60F30A}" srcOrd="1" destOrd="0" presId="urn:microsoft.com/office/officeart/2005/8/layout/pyramid1"/>
    <dgm:cxn modelId="{0A5F7AC1-85A7-4D00-A89A-C38DCD010672}" type="presParOf" srcId="{57662BB7-0F06-4BA6-BBBF-A7D107E9012F}" destId="{C416FC5B-172B-4F9A-8FB9-E907251AA527}" srcOrd="2" destOrd="0" presId="urn:microsoft.com/office/officeart/2005/8/layout/pyramid1"/>
    <dgm:cxn modelId="{989C6B46-AA38-4840-B6A3-2A969CD09D68}" type="presParOf" srcId="{C416FC5B-172B-4F9A-8FB9-E907251AA527}" destId="{663AE6A4-3AF7-4416-A235-BE36124AC631}" srcOrd="0" destOrd="0" presId="urn:microsoft.com/office/officeart/2005/8/layout/pyramid1"/>
    <dgm:cxn modelId="{F601C150-B175-4C37-9EA4-340198EF99CC}" type="presParOf" srcId="{C416FC5B-172B-4F9A-8FB9-E907251AA527}" destId="{70097A32-F14D-4C9C-A4CE-59302D6E96A6}" srcOrd="1" destOrd="0" presId="urn:microsoft.com/office/officeart/2005/8/layout/pyramid1"/>
    <dgm:cxn modelId="{1A9AEB89-C83F-4B4D-B449-D66DE1881617}" type="presParOf" srcId="{57662BB7-0F06-4BA6-BBBF-A7D107E9012F}" destId="{2C563368-47A8-4631-AA50-8A4585A7B9EA}" srcOrd="3" destOrd="0" presId="urn:microsoft.com/office/officeart/2005/8/layout/pyramid1"/>
    <dgm:cxn modelId="{6D0D3018-990E-405F-9379-16CD89F50AC5}" type="presParOf" srcId="{2C563368-47A8-4631-AA50-8A4585A7B9EA}" destId="{96D0E862-D3C4-45E5-BB8D-1F96E7A13AF8}" srcOrd="0" destOrd="0" presId="urn:microsoft.com/office/officeart/2005/8/layout/pyramid1"/>
    <dgm:cxn modelId="{CAE78FCA-2C4D-4C85-83CE-6F82020AF86A}" type="presParOf" srcId="{2C563368-47A8-4631-AA50-8A4585A7B9EA}" destId="{69AB3C8B-D0A5-4E39-AD65-CF9B54AA4076}" srcOrd="1" destOrd="0" presId="urn:microsoft.com/office/officeart/2005/8/layout/pyramid1"/>
    <dgm:cxn modelId="{9424DEB4-A8ED-422E-8F8D-CDF99B1795D4}" type="presParOf" srcId="{57662BB7-0F06-4BA6-BBBF-A7D107E9012F}" destId="{1979AC18-E70A-482E-9726-504C6EE532AB}" srcOrd="4" destOrd="0" presId="urn:microsoft.com/office/officeart/2005/8/layout/pyramid1"/>
    <dgm:cxn modelId="{22DC5F87-6EB7-43EF-A8CC-9C8939B88504}" type="presParOf" srcId="{1979AC18-E70A-482E-9726-504C6EE532AB}" destId="{1A97412C-E57D-4972-83C0-18F448927DC8}" srcOrd="0" destOrd="0" presId="urn:microsoft.com/office/officeart/2005/8/layout/pyramid1"/>
    <dgm:cxn modelId="{022BA495-F18E-47D9-B1A5-5852EF1A009C}" type="presParOf" srcId="{1979AC18-E70A-482E-9726-504C6EE532AB}" destId="{3DBA7A38-335F-4EF8-997F-641C02824F69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190EC0-242A-4A67-9DC5-2DFE4FDF2FA4}">
      <dsp:nvSpPr>
        <dsp:cNvPr id="0" name=""/>
        <dsp:cNvSpPr/>
      </dsp:nvSpPr>
      <dsp:spPr>
        <a:xfrm>
          <a:off x="3110745" y="0"/>
          <a:ext cx="1555372" cy="1166529"/>
        </a:xfrm>
        <a:prstGeom prst="trapezoid">
          <a:avLst>
            <a:gd name="adj" fmla="val 6666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endParaRPr lang="cs-CZ" sz="2400" b="1" kern="1200" dirty="0" smtClean="0"/>
        </a:p>
        <a:p>
          <a:pPr lvl="0" algn="ctr" defTabSz="10668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2400" b="1" kern="1200" dirty="0" smtClean="0"/>
            <a:t>král</a:t>
          </a:r>
          <a:endParaRPr lang="cs-CZ" sz="2400" b="1" kern="1200" dirty="0"/>
        </a:p>
      </dsp:txBody>
      <dsp:txXfrm>
        <a:off x="3110745" y="0"/>
        <a:ext cx="1555372" cy="1166529"/>
      </dsp:txXfrm>
    </dsp:sp>
    <dsp:sp modelId="{8126A4D2-5B82-49CB-AFA1-95FAFD88B501}">
      <dsp:nvSpPr>
        <dsp:cNvPr id="0" name=""/>
        <dsp:cNvSpPr/>
      </dsp:nvSpPr>
      <dsp:spPr>
        <a:xfrm>
          <a:off x="2333059" y="1166529"/>
          <a:ext cx="3110745" cy="1166529"/>
        </a:xfrm>
        <a:prstGeom prst="trapezoid">
          <a:avLst>
            <a:gd name="adj" fmla="val 6666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aristokracie</a:t>
          </a:r>
          <a:endParaRPr lang="cs-CZ" sz="2400" b="1" kern="1200" dirty="0"/>
        </a:p>
      </dsp:txBody>
      <dsp:txXfrm>
        <a:off x="2877439" y="1166529"/>
        <a:ext cx="2021984" cy="1166529"/>
      </dsp:txXfrm>
    </dsp:sp>
    <dsp:sp modelId="{663AE6A4-3AF7-4416-A235-BE36124AC631}">
      <dsp:nvSpPr>
        <dsp:cNvPr id="0" name=""/>
        <dsp:cNvSpPr/>
      </dsp:nvSpPr>
      <dsp:spPr>
        <a:xfrm>
          <a:off x="1555372" y="2333059"/>
          <a:ext cx="4666118" cy="1166529"/>
        </a:xfrm>
        <a:prstGeom prst="trapezoid">
          <a:avLst>
            <a:gd name="adj" fmla="val 6666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zemědělci a řemeslníci</a:t>
          </a:r>
          <a:endParaRPr lang="cs-CZ" sz="2400" b="1" kern="1200" dirty="0"/>
        </a:p>
      </dsp:txBody>
      <dsp:txXfrm>
        <a:off x="2371943" y="2333059"/>
        <a:ext cx="3032976" cy="1166529"/>
      </dsp:txXfrm>
    </dsp:sp>
    <dsp:sp modelId="{96D0E862-D3C4-45E5-BB8D-1F96E7A13AF8}">
      <dsp:nvSpPr>
        <dsp:cNvPr id="0" name=""/>
        <dsp:cNvSpPr/>
      </dsp:nvSpPr>
      <dsp:spPr>
        <a:xfrm>
          <a:off x="777686" y="3499588"/>
          <a:ext cx="6221491" cy="1166529"/>
        </a:xfrm>
        <a:prstGeom prst="trapezoid">
          <a:avLst>
            <a:gd name="adj" fmla="val 6666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bezzemci</a:t>
          </a:r>
          <a:endParaRPr lang="cs-CZ" sz="2400" b="1" kern="1200" dirty="0"/>
        </a:p>
      </dsp:txBody>
      <dsp:txXfrm>
        <a:off x="1866447" y="3499588"/>
        <a:ext cx="4043969" cy="1166529"/>
      </dsp:txXfrm>
    </dsp:sp>
    <dsp:sp modelId="{1A97412C-E57D-4972-83C0-18F448927DC8}">
      <dsp:nvSpPr>
        <dsp:cNvPr id="0" name=""/>
        <dsp:cNvSpPr/>
      </dsp:nvSpPr>
      <dsp:spPr>
        <a:xfrm>
          <a:off x="0" y="4666118"/>
          <a:ext cx="7776863" cy="1166529"/>
        </a:xfrm>
        <a:prstGeom prst="trapezoid">
          <a:avLst>
            <a:gd name="adj" fmla="val 6666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otroci</a:t>
          </a:r>
          <a:endParaRPr lang="cs-CZ" sz="2400" b="1" kern="1200" dirty="0"/>
        </a:p>
      </dsp:txBody>
      <dsp:txXfrm>
        <a:off x="1360951" y="4666118"/>
        <a:ext cx="5054961" cy="11665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1046DF-C758-4EDD-B7AD-946652899930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B88FD5-27F2-4270-B293-979B462826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7026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B88FD5-27F2-4270-B293-979B46282649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  <p:transition spd="slow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  <p:transition spd="slow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  <p:transition spd="slow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edge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4/48/Lions_gate_cyclopean_walls,_at_Mycenae,_back.jpg?uselang=cs" TargetMode="External"/><Relationship Id="rId3" Type="http://schemas.openxmlformats.org/officeDocument/2006/relationships/hyperlink" Target="http://upload.wikimedia.org/wikipedia/commons/d/d1/Minoan_-_Goddess_or_Priestess_-_Walters_711090.jpg?uselang=cs" TargetMode="External"/><Relationship Id="rId7" Type="http://schemas.openxmlformats.org/officeDocument/2006/relationships/hyperlink" Target="http://upload.wikimedia.org/wikipedia/commons/8/8c/6265_-_Archaeological_Museum,_Athens_-_Silver_rhyton_from_Mycenae_-_Photo_by_Giovanni_Dall'Orto,_Nov_13_2009.jpg?uselang=cs" TargetMode="External"/><Relationship Id="rId2" Type="http://schemas.openxmlformats.org/officeDocument/2006/relationships/hyperlink" Target="http://upload.wikimedia.org/wikipedia/commons/c/c0/Greece_prefectures_map_nocoord.pn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5/59/Soldiers_Mycenae_.jpg?uselang=cs" TargetMode="External"/><Relationship Id="rId11" Type="http://schemas.openxmlformats.org/officeDocument/2006/relationships/hyperlink" Target="http://upload.wikimedia.org/wikipedia/commons/8/87/Brad-Pitt's-horse-in-Canakkale.jpg" TargetMode="External"/><Relationship Id="rId5" Type="http://schemas.openxmlformats.org/officeDocument/2006/relationships/hyperlink" Target="http://upload.wikimedia.org/wikipedia/commons/8/84/Knossos_R01.jpg?uselang=cs" TargetMode="External"/><Relationship Id="rId10" Type="http://schemas.openxmlformats.org/officeDocument/2006/relationships/hyperlink" Target="http://upload.wikimedia.org/wikipedia/commons/3/34/Homer.jpg" TargetMode="External"/><Relationship Id="rId4" Type="http://schemas.openxmlformats.org/officeDocument/2006/relationships/hyperlink" Target="http://upload.wikimedia.org/wikipedia/commons/b/b5/Dauphins_de_knossos.jpg?uselang=cs" TargetMode="External"/><Relationship Id="rId9" Type="http://schemas.openxmlformats.org/officeDocument/2006/relationships/hyperlink" Target="http://upload.wikimedia.org/wikipedia/commons/f/fe/Tholos_of_Atreus.jpg?uselang=cs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4/4c/Solon.jpg" TargetMode="External"/><Relationship Id="rId13" Type="http://schemas.openxmlformats.org/officeDocument/2006/relationships/hyperlink" Target="http://upload.wikimedia.org/wikipedia/commons/5/5c/Ancient_sparta_theater.jpg" TargetMode="External"/><Relationship Id="rId3" Type="http://schemas.openxmlformats.org/officeDocument/2006/relationships/hyperlink" Target="http://commons.wikimedia.org/wiki/File:Troi.jpg" TargetMode="External"/><Relationship Id="rId7" Type="http://schemas.openxmlformats.org/officeDocument/2006/relationships/hyperlink" Target="http://upload.wikimedia.org/wikipedia/commons/d/dd/2004_02_29_Ath%C3%A8nes.JPG" TargetMode="External"/><Relationship Id="rId12" Type="http://schemas.openxmlformats.org/officeDocument/2006/relationships/hyperlink" Target="http://upload.wikimedia.org/wikipedia/commons/8/82/Sparta_map.png" TargetMode="External"/><Relationship Id="rId2" Type="http://schemas.openxmlformats.org/officeDocument/2006/relationships/hyperlink" Target="http://upload.wikimedia.org/wikipedia/commons/9/96/Happy_Valley_Beijing_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f/f3/Parthenon_from_West_with_deep_blue_sky.jpg" TargetMode="External"/><Relationship Id="rId11" Type="http://schemas.openxmlformats.org/officeDocument/2006/relationships/hyperlink" Target="http://upload.wikimedia.org/wikipedia/commons/f/ff/Athens_map.png?uselang=cs" TargetMode="External"/><Relationship Id="rId5" Type="http://schemas.openxmlformats.org/officeDocument/2006/relationships/hyperlink" Target="http://upload.wikimedia.org/wikipedia/commons/6/6f/Greek_Colonization.png?uselang=cs" TargetMode="External"/><Relationship Id="rId10" Type="http://schemas.openxmlformats.org/officeDocument/2006/relationships/hyperlink" Target="http://upload.wikimedia.org/wikipedia/commons/a/aa/Spartan_Warrior_Agoge.jpg" TargetMode="External"/><Relationship Id="rId4" Type="http://schemas.openxmlformats.org/officeDocument/2006/relationships/hyperlink" Target="http://commons.wikimedia.org/wiki/File:Alfabeto_macedonio.gif?uselang=cs" TargetMode="External"/><Relationship Id="rId9" Type="http://schemas.openxmlformats.org/officeDocument/2006/relationships/hyperlink" Target="http://upload.wikimedia.org/wikipedia/commons/d/d3/Hoplit.png" TargetMode="External"/><Relationship Id="rId14" Type="http://schemas.openxmlformats.org/officeDocument/2006/relationships/hyperlink" Target="http://commons.wikimedia.org/wiki/File:Crete_relief_map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63688" y="836712"/>
            <a:ext cx="7272808" cy="5754234"/>
          </a:xfrm>
        </p:spPr>
        <p:txBody>
          <a:bodyPr>
            <a:normAutofit lnSpcReduction="10000"/>
          </a:bodyPr>
          <a:lstStyle/>
          <a:p>
            <a:endParaRPr lang="cs-CZ" sz="1700" dirty="0" smtClean="0"/>
          </a:p>
          <a:p>
            <a:endParaRPr lang="cs-CZ" sz="1700" dirty="0" smtClean="0"/>
          </a:p>
          <a:p>
            <a:r>
              <a:rPr lang="cs-CZ" sz="1700" dirty="0" smtClean="0"/>
              <a:t>ŠKOLA:			</a:t>
            </a:r>
            <a:r>
              <a:rPr lang="cs-CZ" sz="1700" spc="-100" dirty="0" smtClean="0"/>
              <a:t>Základní škola a Mateřská škola Nemilany</a:t>
            </a:r>
          </a:p>
          <a:p>
            <a:r>
              <a:rPr lang="cs-CZ" sz="1700" dirty="0" smtClean="0"/>
              <a:t>VYUČUJÍCÍ:		Mgr. Iveta Šlahařová	</a:t>
            </a:r>
          </a:p>
          <a:p>
            <a:r>
              <a:rPr lang="cs-CZ" sz="1700" dirty="0" smtClean="0"/>
              <a:t>TÉMATICKÁ OBLAST:	Starověk			 </a:t>
            </a:r>
          </a:p>
          <a:p>
            <a:r>
              <a:rPr lang="cs-CZ" sz="1700" dirty="0" smtClean="0"/>
              <a:t> </a:t>
            </a:r>
          </a:p>
          <a:p>
            <a:r>
              <a:rPr lang="cs-CZ" sz="1700" dirty="0" smtClean="0"/>
              <a:t>PŘEDMĚT:	D		ROČNÍK:	6. 	</a:t>
            </a:r>
            <a:br>
              <a:rPr lang="cs-CZ" sz="1700" dirty="0" smtClean="0"/>
            </a:br>
            <a:r>
              <a:rPr lang="cs-CZ" sz="1700" dirty="0" smtClean="0"/>
              <a:t/>
            </a:r>
            <a:br>
              <a:rPr lang="cs-CZ" sz="1700" dirty="0" smtClean="0"/>
            </a:br>
            <a:r>
              <a:rPr lang="cs-CZ" sz="1700" dirty="0" smtClean="0"/>
              <a:t>NÁZEV MATERIÁLU:	Starověké Řecko- období egejské, 			homérské a archaické</a:t>
            </a:r>
          </a:p>
          <a:p>
            <a:r>
              <a:rPr lang="cs-CZ" sz="1700" dirty="0" smtClean="0"/>
              <a:t> </a:t>
            </a:r>
          </a:p>
          <a:p>
            <a:r>
              <a:rPr lang="cs-CZ" sz="1700" dirty="0" smtClean="0"/>
              <a:t>TYP DOKUMENTU:	Microsoft PowerPoint</a:t>
            </a:r>
          </a:p>
          <a:p>
            <a:r>
              <a:rPr lang="cs-CZ" sz="1700" dirty="0" smtClean="0"/>
              <a:t> </a:t>
            </a:r>
          </a:p>
          <a:p>
            <a:r>
              <a:rPr lang="cs-CZ" sz="1700" dirty="0" smtClean="0"/>
              <a:t>	ANOTACE:</a:t>
            </a:r>
          </a:p>
          <a:p>
            <a:r>
              <a:rPr lang="cs-CZ" sz="1700" dirty="0" smtClean="0"/>
              <a:t>	Materiál je určen pro práci na interaktivní tabuli. </a:t>
            </a:r>
          </a:p>
          <a:p>
            <a:r>
              <a:rPr lang="cs-CZ" sz="1700" dirty="0" smtClean="0"/>
              <a:t>	Prezentace podává základní informace o starověkém 	Řecku, věnuje se úvod do tématu a více rozebírá 	období egejské kultury, období homérské a 	archaické. Prezentace je doplněna obrazovým 	materiálem.</a:t>
            </a:r>
          </a:p>
          <a:p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5" name="obrázek 1" descr="Popis: 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80833"/>
            <a:ext cx="5534025" cy="1114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edg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95736" y="2852936"/>
            <a:ext cx="6748264" cy="3113112"/>
          </a:xfrm>
        </p:spPr>
        <p:txBody>
          <a:bodyPr>
            <a:noAutofit/>
          </a:bodyPr>
          <a:lstStyle/>
          <a:p>
            <a:r>
              <a:rPr lang="cs-CZ" sz="7200" dirty="0" smtClean="0"/>
              <a:t>STAROVĚKÉ ŘECKO</a:t>
            </a:r>
            <a:endParaRPr lang="cs-CZ" sz="7200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3960440" cy="1066130"/>
          </a:xfrm>
          <a:ln w="31750">
            <a:solidFill>
              <a:schemeClr val="accent1"/>
            </a:solidFill>
          </a:ln>
        </p:spPr>
        <p:txBody>
          <a:bodyPr/>
          <a:lstStyle/>
          <a:p>
            <a:pPr algn="ctr"/>
            <a:r>
              <a:rPr lang="cs-CZ" b="1" dirty="0" smtClean="0"/>
              <a:t>Základní informace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700808"/>
            <a:ext cx="8640960" cy="4773144"/>
          </a:xfrm>
        </p:spPr>
        <p:txBody>
          <a:bodyPr/>
          <a:lstStyle/>
          <a:p>
            <a:r>
              <a:rPr lang="cs-CZ" dirty="0" smtClean="0"/>
              <a:t>Do které skupiny starověkých států řadíme Řecko?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klasické otrokářské státy</a:t>
            </a:r>
          </a:p>
          <a:p>
            <a:pPr>
              <a:buNone/>
            </a:pPr>
            <a:endParaRPr lang="cs-CZ" sz="3200" dirty="0" smtClean="0"/>
          </a:p>
          <a:p>
            <a:r>
              <a:rPr lang="cs-CZ" dirty="0" smtClean="0"/>
              <a:t>Jak se dnes nazývá poloostrov, jehož je Řecko součástí?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Balkánský</a:t>
            </a:r>
          </a:p>
          <a:p>
            <a:pPr>
              <a:buNone/>
            </a:pPr>
            <a:endParaRPr lang="cs-CZ" sz="3600" dirty="0" smtClean="0"/>
          </a:p>
          <a:p>
            <a:r>
              <a:rPr lang="cs-CZ" dirty="0" smtClean="0"/>
              <a:t>Které moře obeplouvá Řecko?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Středozemní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" name="Obrázek 4" descr="Greece_prefectures_map_nocoor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76056" y="3717032"/>
            <a:ext cx="3233936" cy="2829694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548680"/>
            <a:ext cx="8136904" cy="4752528"/>
          </a:xfrm>
        </p:spPr>
        <p:txBody>
          <a:bodyPr/>
          <a:lstStyle/>
          <a:p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</a:rPr>
              <a:t>Vylušti pojem, jímž…</a:t>
            </a:r>
          </a:p>
          <a:p>
            <a:pPr>
              <a:buNone/>
            </a:pPr>
            <a:endParaRPr lang="cs-CZ" sz="1000" dirty="0" smtClean="0"/>
          </a:p>
          <a:p>
            <a:pPr marL="288000">
              <a:spcBef>
                <a:spcPts val="400"/>
              </a:spcBef>
              <a:buNone/>
            </a:pPr>
            <a:r>
              <a:rPr lang="cs-CZ" dirty="0" smtClean="0"/>
              <a:t>	a) …Řekové označovali sami sebe:</a:t>
            </a:r>
          </a:p>
          <a:p>
            <a:pPr marL="288000">
              <a:spcBef>
                <a:spcPts val="400"/>
              </a:spcBef>
              <a:buNone/>
            </a:pPr>
            <a:r>
              <a:rPr lang="cs-CZ" dirty="0" smtClean="0"/>
              <a:t> 		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_EL_ N _ _ É</a:t>
            </a:r>
          </a:p>
          <a:p>
            <a:pPr marL="288000">
              <a:spcBef>
                <a:spcPts val="400"/>
              </a:spcBef>
              <a:buNone/>
            </a:pPr>
            <a:endParaRPr lang="cs-CZ" dirty="0" smtClean="0"/>
          </a:p>
          <a:p>
            <a:pPr marL="288000">
              <a:spcBef>
                <a:spcPts val="400"/>
              </a:spcBef>
              <a:buNone/>
            </a:pPr>
            <a:r>
              <a:rPr lang="cs-CZ" dirty="0" smtClean="0"/>
              <a:t>	b) …Řekové označovali cizince:</a:t>
            </a:r>
          </a:p>
          <a:p>
            <a:pPr marL="288000">
              <a:spcBef>
                <a:spcPts val="400"/>
              </a:spcBef>
              <a:buNone/>
            </a:pPr>
            <a:r>
              <a:rPr lang="cs-CZ" dirty="0" smtClean="0"/>
              <a:t>		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B_ R_ _ _ I</a:t>
            </a:r>
          </a:p>
          <a:p>
            <a:pPr marL="288000">
              <a:spcBef>
                <a:spcPts val="400"/>
              </a:spcBef>
              <a:buNone/>
            </a:pP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88000">
              <a:spcBef>
                <a:spcPts val="400"/>
              </a:spcBef>
              <a:buNone/>
            </a:pPr>
            <a:r>
              <a:rPr lang="cs-CZ" dirty="0" smtClean="0"/>
              <a:t>	c) … bývá označováno starověké Řecko:</a:t>
            </a:r>
          </a:p>
          <a:p>
            <a:pPr marL="288000">
              <a:spcBef>
                <a:spcPts val="400"/>
              </a:spcBef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		K_ LÉ_ _A	   _V_ O_ _ KÉ	K_L_ _R_</a:t>
            </a:r>
          </a:p>
          <a:p>
            <a:pPr>
              <a:buNone/>
            </a:pP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5229200"/>
            <a:ext cx="7344816" cy="1200329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tx2"/>
                </a:solidFill>
              </a:rPr>
              <a:t>ŘEŠENÍ:	a) Helénové</a:t>
            </a:r>
          </a:p>
          <a:p>
            <a:r>
              <a:rPr lang="cs-CZ" sz="2400" b="1" i="1" dirty="0" smtClean="0">
                <a:solidFill>
                  <a:schemeClr val="tx2"/>
                </a:solidFill>
              </a:rPr>
              <a:t>		b) Barbaři</a:t>
            </a:r>
          </a:p>
          <a:p>
            <a:r>
              <a:rPr lang="cs-CZ" sz="2400" b="1" i="1" dirty="0" smtClean="0">
                <a:solidFill>
                  <a:schemeClr val="tx2"/>
                </a:solidFill>
              </a:rPr>
              <a:t>		c) Kolébka evropské kultury</a:t>
            </a:r>
            <a:endParaRPr lang="cs-CZ" sz="2400" b="1" i="1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9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5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1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7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2962672" cy="994122"/>
          </a:xfrm>
          <a:ln w="31750">
            <a:solidFill>
              <a:schemeClr val="accent1"/>
            </a:solidFill>
          </a:ln>
        </p:spPr>
        <p:txBody>
          <a:bodyPr/>
          <a:lstStyle/>
          <a:p>
            <a:pPr algn="ctr"/>
            <a:r>
              <a:rPr lang="cs-CZ" b="1" dirty="0" smtClean="0"/>
              <a:t>Zdroj obživy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412776"/>
            <a:ext cx="7560840" cy="2692896"/>
          </a:xfrm>
          <a:noFill/>
          <a:ln w="22225">
            <a:solidFill>
              <a:schemeClr val="tx2"/>
            </a:solidFill>
          </a:ln>
        </p:spPr>
        <p:txBody>
          <a:bodyPr/>
          <a:lstStyle/>
          <a:p>
            <a:r>
              <a:rPr lang="cs-CZ" dirty="0" smtClean="0"/>
              <a:t>hornatý povrch, málo vody</a:t>
            </a:r>
          </a:p>
          <a:p>
            <a:r>
              <a:rPr lang="cs-CZ" dirty="0" smtClean="0"/>
              <a:t>mírné deštivé zimy, horká suchá léta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Calibri"/>
              </a:rPr>
              <a:t>	→</a:t>
            </a:r>
            <a:r>
              <a:rPr lang="cs-CZ" dirty="0" smtClean="0">
                <a:latin typeface="Calibri"/>
              </a:rPr>
              <a:t> </a:t>
            </a:r>
            <a:r>
              <a:rPr lang="cs-CZ" dirty="0" smtClean="0"/>
              <a:t>pěstování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pšenice, vinné révy, oliv, fíků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Calibri"/>
              </a:rPr>
              <a:t>	→</a:t>
            </a:r>
            <a:r>
              <a:rPr lang="cs-CZ" dirty="0" smtClean="0">
                <a:latin typeface="Calibri"/>
              </a:rPr>
              <a:t> </a:t>
            </a:r>
            <a:r>
              <a:rPr lang="cs-CZ" dirty="0" smtClean="0"/>
              <a:t>chov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koz a ovcí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Calibri"/>
              </a:rPr>
              <a:t>	→</a:t>
            </a:r>
            <a:r>
              <a:rPr lang="cs-CZ" dirty="0" smtClean="0">
                <a:latin typeface="Calibri"/>
              </a:rPr>
              <a:t>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rybolov</a:t>
            </a:r>
          </a:p>
          <a:p>
            <a:pPr>
              <a:buNone/>
            </a:pPr>
            <a:endParaRPr lang="cs-CZ" b="1" dirty="0" smtClean="0">
              <a:solidFill>
                <a:schemeClr val="accent1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63888" y="4437112"/>
            <a:ext cx="1656184" cy="461665"/>
          </a:xfrm>
          <a:prstGeom prst="rect">
            <a:avLst/>
          </a:prstGeom>
          <a:solidFill>
            <a:schemeClr val="tx2"/>
          </a:solidFill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1"/>
                </a:solidFill>
              </a:rPr>
              <a:t>obchod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91880" y="5085184"/>
            <a:ext cx="1800200" cy="1200329"/>
          </a:xfrm>
          <a:prstGeom prst="rect">
            <a:avLst/>
          </a:prstGeom>
          <a:noFill/>
          <a:ln w="254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2400" b="1" dirty="0" smtClean="0"/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Řecko</a:t>
            </a:r>
          </a:p>
          <a:p>
            <a:pPr algn="ctr"/>
            <a:endParaRPr lang="cs-CZ" sz="2400" b="1" dirty="0"/>
          </a:p>
        </p:txBody>
      </p:sp>
      <p:sp>
        <p:nvSpPr>
          <p:cNvPr id="8" name="Šipka doprava 7"/>
          <p:cNvSpPr/>
          <p:nvPr/>
        </p:nvSpPr>
        <p:spPr>
          <a:xfrm>
            <a:off x="1259632" y="5085184"/>
            <a:ext cx="2232248" cy="1152128"/>
          </a:xfrm>
          <a:prstGeom prst="rightArrow">
            <a:avLst>
              <a:gd name="adj1" fmla="val 78012"/>
              <a:gd name="adj2" fmla="val 50000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obilí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5292080" y="5085184"/>
            <a:ext cx="2232248" cy="1152128"/>
          </a:xfrm>
          <a:prstGeom prst="rightArrow">
            <a:avLst>
              <a:gd name="adj1" fmla="val 78012"/>
              <a:gd name="adj2" fmla="val 50000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olivový olej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000"/>
                            </p:stCondLst>
                            <p:childTnLst>
                              <p:par>
                                <p:cTn id="6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4000"/>
                            </p:stCondLst>
                            <p:childTnLst>
                              <p:par>
                                <p:cTn id="8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1184" cy="1143000"/>
          </a:xfrm>
          <a:ln w="31750">
            <a:solidFill>
              <a:schemeClr val="accent1"/>
            </a:solidFill>
          </a:ln>
        </p:spPr>
        <p:txBody>
          <a:bodyPr/>
          <a:lstStyle/>
          <a:p>
            <a:pPr algn="ctr"/>
            <a:r>
              <a:rPr lang="cs-CZ" b="1" dirty="0" smtClean="0"/>
              <a:t>Období vývoje starověkého Řecka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772816"/>
            <a:ext cx="7571184" cy="4701136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92500"/>
          </a:bodyPr>
          <a:lstStyle/>
          <a:p>
            <a:pPr>
              <a:spcBef>
                <a:spcPts val="0"/>
              </a:spcBef>
              <a:buNone/>
            </a:pPr>
            <a:r>
              <a:rPr lang="cs-CZ" sz="1800" dirty="0" smtClean="0"/>
              <a:t>	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	1)	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období egejské kultury </a:t>
            </a:r>
            <a:r>
              <a:rPr lang="cs-CZ" dirty="0" smtClean="0"/>
              <a:t>	</a:t>
            </a:r>
            <a:r>
              <a:rPr lang="cs-CZ" i="1" dirty="0" smtClean="0"/>
              <a:t>(2000-1100 </a:t>
            </a:r>
            <a:r>
              <a:rPr lang="cs-CZ" i="1" dirty="0" err="1" smtClean="0"/>
              <a:t>přnl</a:t>
            </a:r>
            <a:r>
              <a:rPr lang="cs-CZ" i="1" dirty="0" smtClean="0"/>
              <a:t>.)</a:t>
            </a:r>
          </a:p>
          <a:p>
            <a:pPr>
              <a:spcBef>
                <a:spcPts val="4200"/>
              </a:spcBef>
              <a:buNone/>
            </a:pPr>
            <a:r>
              <a:rPr lang="cs-CZ" dirty="0" smtClean="0"/>
              <a:t>	2)	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homérské období</a:t>
            </a:r>
            <a:r>
              <a:rPr lang="cs-CZ" dirty="0" smtClean="0">
                <a:solidFill>
                  <a:schemeClr val="tx2"/>
                </a:solidFill>
              </a:rPr>
              <a:t>	</a:t>
            </a:r>
            <a:r>
              <a:rPr lang="cs-CZ" dirty="0" smtClean="0"/>
              <a:t>	</a:t>
            </a:r>
            <a:r>
              <a:rPr lang="cs-CZ" i="1" dirty="0" smtClean="0"/>
              <a:t>(1100-800 </a:t>
            </a:r>
            <a:r>
              <a:rPr lang="cs-CZ" i="1" dirty="0" err="1" smtClean="0"/>
              <a:t>přnl</a:t>
            </a:r>
            <a:r>
              <a:rPr lang="cs-CZ" i="1" dirty="0" smtClean="0"/>
              <a:t>.)</a:t>
            </a:r>
          </a:p>
          <a:p>
            <a:pPr>
              <a:spcBef>
                <a:spcPts val="4200"/>
              </a:spcBef>
              <a:buNone/>
            </a:pPr>
            <a:r>
              <a:rPr lang="cs-CZ" dirty="0" smtClean="0"/>
              <a:t>	3)	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archaické období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dirty="0" smtClean="0"/>
              <a:t>	</a:t>
            </a:r>
            <a:r>
              <a:rPr lang="cs-CZ" i="1" dirty="0" smtClean="0"/>
              <a:t>(800-500 </a:t>
            </a:r>
            <a:r>
              <a:rPr lang="cs-CZ" i="1" dirty="0" err="1" smtClean="0"/>
              <a:t>přnl</a:t>
            </a:r>
            <a:r>
              <a:rPr lang="cs-CZ" i="1" dirty="0" smtClean="0"/>
              <a:t>.)</a:t>
            </a:r>
          </a:p>
          <a:p>
            <a:pPr>
              <a:spcBef>
                <a:spcPts val="4200"/>
              </a:spcBef>
              <a:buNone/>
            </a:pPr>
            <a:r>
              <a:rPr lang="cs-CZ" dirty="0" smtClean="0"/>
              <a:t>	4)	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klasické období</a:t>
            </a:r>
            <a:r>
              <a:rPr lang="cs-CZ" dirty="0" smtClean="0"/>
              <a:t>		</a:t>
            </a:r>
            <a:r>
              <a:rPr lang="cs-CZ" i="1" dirty="0" smtClean="0"/>
              <a:t>(500-338 </a:t>
            </a:r>
            <a:r>
              <a:rPr lang="cs-CZ" i="1" dirty="0" err="1" smtClean="0"/>
              <a:t>přnl</a:t>
            </a:r>
            <a:r>
              <a:rPr lang="cs-CZ" i="1" dirty="0" smtClean="0"/>
              <a:t>.)</a:t>
            </a:r>
          </a:p>
          <a:p>
            <a:pPr>
              <a:spcBef>
                <a:spcPts val="4200"/>
              </a:spcBef>
              <a:buNone/>
            </a:pPr>
            <a:r>
              <a:rPr lang="cs-CZ" dirty="0" smtClean="0"/>
              <a:t>	5)	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helénské období</a:t>
            </a:r>
            <a:r>
              <a:rPr lang="cs-CZ" dirty="0" smtClean="0"/>
              <a:t>		</a:t>
            </a:r>
            <a:r>
              <a:rPr lang="cs-CZ" i="1" dirty="0" smtClean="0"/>
              <a:t>(338 </a:t>
            </a:r>
            <a:r>
              <a:rPr lang="cs-CZ" i="1" dirty="0" err="1" smtClean="0"/>
              <a:t>přnl</a:t>
            </a:r>
            <a:r>
              <a:rPr lang="cs-CZ" i="1" dirty="0" smtClean="0"/>
              <a:t>.- 1.st. </a:t>
            </a:r>
            <a:r>
              <a:rPr lang="cs-CZ" i="1" dirty="0" err="1" smtClean="0"/>
              <a:t>nl</a:t>
            </a:r>
            <a:r>
              <a:rPr lang="cs-CZ" i="1" dirty="0" smtClean="0"/>
              <a:t>.)</a:t>
            </a:r>
            <a:endParaRPr lang="cs-CZ" i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7467600" cy="1368152"/>
          </a:xfrm>
          <a:ln w="31750"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1) 	OBDOBÍ EGEJSKÉ KULTURY</a:t>
            </a:r>
            <a:br>
              <a:rPr lang="cs-CZ" sz="3200" b="1" dirty="0" smtClean="0"/>
            </a:br>
            <a:r>
              <a:rPr lang="cs-CZ" sz="3200" b="1" dirty="0" smtClean="0"/>
              <a:t>(2000- 1100 </a:t>
            </a:r>
            <a:r>
              <a:rPr lang="cs-CZ" sz="3200" b="1" cap="none" dirty="0" err="1" smtClean="0">
                <a:latin typeface="Arial" pitchFamily="34" charset="0"/>
                <a:cs typeface="Arial" pitchFamily="34" charset="0"/>
              </a:rPr>
              <a:t>přnl</a:t>
            </a:r>
            <a:r>
              <a:rPr lang="cs-CZ" sz="3200" b="1" dirty="0" smtClean="0"/>
              <a:t>.)</a:t>
            </a:r>
            <a:br>
              <a:rPr lang="cs-CZ" sz="3200" b="1" dirty="0" smtClean="0"/>
            </a:br>
            <a:endParaRPr lang="cs-CZ" sz="1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051720" y="2132856"/>
            <a:ext cx="5873080" cy="4053064"/>
          </a:xfrm>
        </p:spPr>
        <p:txBody>
          <a:bodyPr/>
          <a:lstStyle/>
          <a:p>
            <a:pPr>
              <a:spcBef>
                <a:spcPts val="3000"/>
              </a:spcBef>
            </a:pPr>
            <a:r>
              <a:rPr lang="cs-CZ" dirty="0" smtClean="0"/>
              <a:t>období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krétsko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- mykénské</a:t>
            </a:r>
          </a:p>
          <a:p>
            <a:pPr>
              <a:spcBef>
                <a:spcPts val="3000"/>
              </a:spcBef>
            </a:pPr>
            <a:r>
              <a:rPr lang="cs-CZ" dirty="0" smtClean="0"/>
              <a:t>Kréta = kolébka řecké kultury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Obrázek 4" descr="800px-Crete_relief_map_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87624" y="3645024"/>
            <a:ext cx="5780745" cy="2745854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954560" cy="922114"/>
          </a:xfrm>
          <a:ln w="31750">
            <a:solidFill>
              <a:schemeClr val="accent1"/>
            </a:solidFill>
          </a:ln>
        </p:spPr>
        <p:txBody>
          <a:bodyPr/>
          <a:lstStyle/>
          <a:p>
            <a:pPr algn="ctr"/>
            <a:r>
              <a:rPr lang="cs-CZ" b="1" dirty="0" smtClean="0"/>
              <a:t>Kréta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340768"/>
            <a:ext cx="8291264" cy="5256584"/>
          </a:xfrm>
          <a:ln w="25400">
            <a:solidFill>
              <a:schemeClr val="tx2"/>
            </a:solidFill>
          </a:ln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endParaRPr lang="cs-CZ" sz="4400" dirty="0" smtClean="0"/>
          </a:p>
          <a:p>
            <a:pPr>
              <a:spcBef>
                <a:spcPts val="1200"/>
              </a:spcBef>
            </a:pPr>
            <a:r>
              <a:rPr lang="cs-CZ" dirty="0" smtClean="0"/>
              <a:t>nutnost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obchodovat</a:t>
            </a:r>
            <a:r>
              <a:rPr lang="cs-CZ" dirty="0" smtClean="0"/>
              <a:t> </a:t>
            </a:r>
          </a:p>
          <a:p>
            <a:pPr>
              <a:spcBef>
                <a:spcPts val="1200"/>
              </a:spcBef>
              <a:buNone/>
            </a:pPr>
            <a:r>
              <a:rPr lang="cs-CZ" dirty="0" smtClean="0"/>
              <a:t>   </a:t>
            </a:r>
            <a:r>
              <a:rPr lang="cs-CZ" dirty="0" smtClean="0">
                <a:latin typeface="Arial Narrow" pitchFamily="34" charset="0"/>
                <a:cs typeface="Arial" pitchFamily="34" charset="0"/>
              </a:rPr>
              <a:t>→</a:t>
            </a:r>
            <a:r>
              <a:rPr lang="cs-CZ" dirty="0" smtClean="0"/>
              <a:t> </a:t>
            </a:r>
            <a:r>
              <a:rPr lang="cs-CZ" spc="-100" dirty="0" smtClean="0"/>
              <a:t>kvalitní lodě, výborní mořeplavci</a:t>
            </a:r>
          </a:p>
          <a:p>
            <a:pPr>
              <a:spcBef>
                <a:spcPts val="1200"/>
              </a:spcBef>
              <a:buNone/>
            </a:pPr>
            <a:endParaRPr lang="cs-CZ" dirty="0" smtClean="0"/>
          </a:p>
          <a:p>
            <a:pPr>
              <a:spcBef>
                <a:spcPts val="1200"/>
              </a:spcBef>
            </a:pPr>
            <a:r>
              <a:rPr lang="cs-CZ" dirty="0" smtClean="0"/>
              <a:t>vysoce zdobená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keramika</a:t>
            </a:r>
          </a:p>
          <a:p>
            <a:pPr>
              <a:spcBef>
                <a:spcPts val="1200"/>
              </a:spcBef>
              <a:buNone/>
            </a:pP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spcBef>
                <a:spcPts val="1200"/>
              </a:spcBef>
            </a:pPr>
            <a:r>
              <a:rPr lang="cs-CZ" dirty="0" smtClean="0"/>
              <a:t>stavba vybavených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paláců </a:t>
            </a:r>
          </a:p>
          <a:p>
            <a:pPr>
              <a:spcBef>
                <a:spcPts val="1200"/>
              </a:spcBef>
              <a:buNone/>
            </a:pPr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</a:rPr>
              <a:t>   </a:t>
            </a:r>
            <a:r>
              <a:rPr lang="cs-CZ" i="1" dirty="0" smtClean="0"/>
              <a:t>(koupelny s vanou)</a:t>
            </a:r>
          </a:p>
          <a:p>
            <a:pPr>
              <a:spcBef>
                <a:spcPts val="0"/>
              </a:spcBef>
            </a:pPr>
            <a:endParaRPr lang="cs-CZ" i="1" dirty="0" smtClean="0">
              <a:solidFill>
                <a:schemeClr val="accent1"/>
              </a:solidFill>
            </a:endParaRPr>
          </a:p>
          <a:p>
            <a:pPr>
              <a:spcBef>
                <a:spcPts val="0"/>
              </a:spcBef>
            </a:pPr>
            <a:endParaRPr lang="cs-CZ" i="1" dirty="0" smtClean="0">
              <a:solidFill>
                <a:schemeClr val="accent1"/>
              </a:solidFill>
            </a:endParaRPr>
          </a:p>
          <a:p>
            <a:pPr>
              <a:spcBef>
                <a:spcPts val="0"/>
              </a:spcBef>
            </a:pPr>
            <a:endParaRPr lang="cs-CZ" i="1" dirty="0" smtClean="0">
              <a:solidFill>
                <a:schemeClr val="accent1"/>
              </a:solidFill>
            </a:endParaRPr>
          </a:p>
          <a:p>
            <a:pPr>
              <a:spcBef>
                <a:spcPts val="0"/>
              </a:spcBef>
            </a:pPr>
            <a:endParaRPr lang="cs-CZ" i="1" dirty="0" smtClean="0">
              <a:solidFill>
                <a:schemeClr val="accent1"/>
              </a:solidFill>
            </a:endParaRPr>
          </a:p>
          <a:p>
            <a:pPr>
              <a:spcBef>
                <a:spcPts val="0"/>
              </a:spcBef>
            </a:pPr>
            <a:endParaRPr lang="cs-CZ" i="1" dirty="0" smtClean="0">
              <a:solidFill>
                <a:schemeClr val="accent1"/>
              </a:solidFill>
            </a:endParaRPr>
          </a:p>
          <a:p>
            <a:pPr>
              <a:spcBef>
                <a:spcPts val="0"/>
              </a:spcBef>
            </a:pPr>
            <a:endParaRPr lang="cs-CZ" i="1" dirty="0" smtClean="0">
              <a:solidFill>
                <a:schemeClr val="accent1"/>
              </a:solidFill>
            </a:endParaRPr>
          </a:p>
          <a:p>
            <a:pPr>
              <a:spcBef>
                <a:spcPts val="0"/>
              </a:spcBef>
              <a:buNone/>
            </a:pPr>
            <a:endParaRPr lang="cs-CZ" i="1" dirty="0" smtClean="0">
              <a:solidFill>
                <a:schemeClr val="accent1"/>
              </a:solidFill>
            </a:endParaRPr>
          </a:p>
          <a:p>
            <a:pPr>
              <a:spcBef>
                <a:spcPts val="0"/>
              </a:spcBef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7" name="Obrázek 6" descr="Minoan_-_Goddess_or_Priestess_-_Walters_71109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64088" y="1772816"/>
            <a:ext cx="3213022" cy="4536504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6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7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8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1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2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3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4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5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7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8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9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0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1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3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4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5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6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476672"/>
            <a:ext cx="7467600" cy="5997280"/>
          </a:xfrm>
        </p:spPr>
        <p:txBody>
          <a:bodyPr/>
          <a:lstStyle/>
          <a:p>
            <a:pPr>
              <a:spcBef>
                <a:spcPts val="1200"/>
              </a:spcBef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palác v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Knóssu</a:t>
            </a:r>
            <a:r>
              <a:rPr lang="cs-CZ" dirty="0" smtClean="0"/>
              <a:t>	- král </a:t>
            </a:r>
            <a:r>
              <a:rPr lang="cs-CZ" dirty="0" err="1" smtClean="0"/>
              <a:t>Minos</a:t>
            </a:r>
            <a:r>
              <a:rPr lang="cs-CZ" dirty="0" smtClean="0"/>
              <a:t> </a:t>
            </a:r>
            <a:r>
              <a:rPr lang="cs-CZ" i="1" dirty="0" smtClean="0"/>
              <a:t>(</a:t>
            </a:r>
            <a:r>
              <a:rPr lang="cs-CZ" i="1" dirty="0" smtClean="0">
                <a:latin typeface="Calibri"/>
              </a:rPr>
              <a:t>→ minojské období)</a:t>
            </a:r>
            <a:endParaRPr lang="cs-CZ" i="1" dirty="0" smtClean="0"/>
          </a:p>
          <a:p>
            <a:pPr>
              <a:spcBef>
                <a:spcPts val="1200"/>
              </a:spcBef>
              <a:buNone/>
            </a:pPr>
            <a:r>
              <a:rPr lang="cs-CZ" dirty="0" smtClean="0"/>
              <a:t>				- labyrint</a:t>
            </a:r>
          </a:p>
          <a:p>
            <a:pPr>
              <a:spcBef>
                <a:spcPts val="0"/>
              </a:spcBef>
              <a:buNone/>
            </a:pPr>
            <a:endParaRPr lang="cs-CZ" dirty="0" smtClean="0"/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5" name="Obrázek 4" descr="Knossos_R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75656" y="1628800"/>
            <a:ext cx="6192688" cy="4904554"/>
          </a:xfrm>
          <a:prstGeom prst="rect">
            <a:avLst/>
          </a:prstGeom>
        </p:spPr>
      </p:pic>
      <p:pic>
        <p:nvPicPr>
          <p:cNvPr id="8" name="Obrázek 7" descr="Dauphins_de_knosso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1484784"/>
            <a:ext cx="9144000" cy="5076313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20688"/>
            <a:ext cx="8219256" cy="5853264"/>
          </a:xfrm>
          <a:ln w="25400">
            <a:solidFill>
              <a:schemeClr val="tx2"/>
            </a:solidFill>
          </a:ln>
        </p:spPr>
        <p:txBody>
          <a:bodyPr/>
          <a:lstStyle/>
          <a:p>
            <a:pPr>
              <a:spcBef>
                <a:spcPts val="1200"/>
              </a:spcBef>
            </a:pPr>
            <a:endParaRPr lang="cs-CZ" dirty="0" smtClean="0"/>
          </a:p>
          <a:p>
            <a:pPr>
              <a:spcBef>
                <a:spcPts val="1200"/>
              </a:spcBef>
            </a:pPr>
            <a:r>
              <a:rPr lang="cs-CZ" dirty="0" smtClean="0"/>
              <a:t>písmo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slabičné</a:t>
            </a:r>
            <a:r>
              <a:rPr lang="cs-CZ" dirty="0" smtClean="0"/>
              <a:t> (nerozluštěné)</a:t>
            </a:r>
          </a:p>
          <a:p>
            <a:pPr>
              <a:spcBef>
                <a:spcPts val="1200"/>
              </a:spcBef>
              <a:buNone/>
            </a:pPr>
            <a:endParaRPr lang="cs-CZ" dirty="0" smtClean="0"/>
          </a:p>
          <a:p>
            <a:pPr>
              <a:spcBef>
                <a:spcPts val="1200"/>
              </a:spcBef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společnost:</a:t>
            </a:r>
            <a:r>
              <a:rPr lang="cs-CZ" b="1" dirty="0" smtClean="0">
                <a:solidFill>
                  <a:schemeClr val="accent1"/>
                </a:solidFill>
              </a:rPr>
              <a:t>	</a:t>
            </a:r>
            <a:r>
              <a:rPr lang="cs-CZ" dirty="0" smtClean="0"/>
              <a:t>1) panovník</a:t>
            </a:r>
          </a:p>
          <a:p>
            <a:pPr>
              <a:spcBef>
                <a:spcPts val="1200"/>
              </a:spcBef>
              <a:buNone/>
            </a:pPr>
            <a:r>
              <a:rPr lang="cs-CZ" dirty="0" smtClean="0"/>
              <a:t>				2) aristokracie, úřednictvo </a:t>
            </a:r>
          </a:p>
          <a:p>
            <a:pPr>
              <a:spcBef>
                <a:spcPts val="1200"/>
              </a:spcBef>
              <a:buNone/>
            </a:pPr>
            <a:r>
              <a:rPr lang="cs-CZ" dirty="0" smtClean="0"/>
              <a:t>				3) zemědělci, řemeslníci, obchodníci	 		4) otroci</a:t>
            </a:r>
          </a:p>
          <a:p>
            <a:pPr>
              <a:spcBef>
                <a:spcPts val="1200"/>
              </a:spcBef>
              <a:buNone/>
            </a:pPr>
            <a:endParaRPr lang="cs-CZ" dirty="0" smtClean="0"/>
          </a:p>
          <a:p>
            <a:pPr>
              <a:spcBef>
                <a:spcPts val="1200"/>
              </a:spcBef>
            </a:pPr>
            <a:r>
              <a:rPr lang="cs-CZ" dirty="0" smtClean="0"/>
              <a:t>výbuch sopky 	→ zničení paláců</a:t>
            </a:r>
          </a:p>
          <a:p>
            <a:pPr>
              <a:spcBef>
                <a:spcPts val="1200"/>
              </a:spcBef>
              <a:buNone/>
            </a:pPr>
            <a:r>
              <a:rPr lang="cs-CZ" dirty="0" smtClean="0"/>
              <a:t>				→ příchod pevninských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Achájů</a:t>
            </a: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spcBef>
                <a:spcPts val="1200"/>
              </a:spcBef>
              <a:buNone/>
            </a:pP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60648"/>
            <a:ext cx="2304256" cy="922114"/>
          </a:xfrm>
          <a:ln w="31750">
            <a:solidFill>
              <a:schemeClr val="accent1"/>
            </a:solidFill>
          </a:ln>
        </p:spPr>
        <p:txBody>
          <a:bodyPr/>
          <a:lstStyle/>
          <a:p>
            <a:pPr algn="ctr"/>
            <a:r>
              <a:rPr lang="cs-CZ" dirty="0" smtClean="0"/>
              <a:t>Mykény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340768"/>
            <a:ext cx="7056784" cy="5133184"/>
          </a:xfrm>
          <a:ln w="25400">
            <a:solidFill>
              <a:schemeClr val="tx2"/>
            </a:solidFill>
          </a:ln>
        </p:spPr>
        <p:txBody>
          <a:bodyPr/>
          <a:lstStyle/>
          <a:p>
            <a:pPr>
              <a:buNone/>
            </a:pPr>
            <a:endParaRPr lang="cs-CZ" sz="1000" dirty="0" smtClean="0"/>
          </a:p>
          <a:p>
            <a:pPr marL="542925" indent="-276225"/>
            <a:r>
              <a:rPr lang="cs-CZ" dirty="0" smtClean="0"/>
              <a:t> mísení s krétskou kulturou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6" name="Obrázek 5" descr="Soldiers_Mycenae_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6" y="2636912"/>
            <a:ext cx="3943295" cy="3456384"/>
          </a:xfrm>
          <a:prstGeom prst="rect">
            <a:avLst/>
          </a:prstGeom>
        </p:spPr>
      </p:pic>
      <p:pic>
        <p:nvPicPr>
          <p:cNvPr id="7" name="Obrázek 6" descr="6265_-_Archaeological_Museum,_Athens_-_Silver_rhyton_from_Mycenae_-_Photo_by_Giovanni_Dall'Orto,_Nov_13_200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20072" y="2636912"/>
            <a:ext cx="2474270" cy="3429000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76672"/>
            <a:ext cx="8291264" cy="5997280"/>
          </a:xfrm>
          <a:ln w="25400">
            <a:noFill/>
          </a:ln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dirty="0" smtClean="0"/>
              <a:t>stavba paláců	- velikostně menší</a:t>
            </a:r>
          </a:p>
          <a:p>
            <a:pPr>
              <a:spcBef>
                <a:spcPts val="0"/>
              </a:spcBef>
              <a:buNone/>
            </a:pPr>
            <a:r>
              <a:rPr lang="cs-CZ" dirty="0" smtClean="0"/>
              <a:t>				- chráněné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kyklopským zdivem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7" name="Obrázek 6" descr="Lions_gate_cyclopean_walls,_at_Mycenae,_bac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31640" y="1772816"/>
            <a:ext cx="6144683" cy="4608512"/>
          </a:xfrm>
          <a:prstGeom prst="rect">
            <a:avLst/>
          </a:prstGeom>
        </p:spPr>
      </p:pic>
      <p:pic>
        <p:nvPicPr>
          <p:cNvPr id="8" name="Obrázek 7" descr="Tholos_of_Atreu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76865" y="0"/>
            <a:ext cx="4590270" cy="6858000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39552" y="2636912"/>
            <a:ext cx="7992888" cy="381642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844824"/>
            <a:ext cx="8003232" cy="4629128"/>
          </a:xfrm>
        </p:spPr>
        <p:txBody>
          <a:bodyPr/>
          <a:lstStyle/>
          <a:p>
            <a:r>
              <a:rPr lang="cs-CZ" dirty="0" smtClean="0"/>
              <a:t>období temných staletí</a:t>
            </a:r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4800" dirty="0" smtClean="0"/>
          </a:p>
          <a:p>
            <a:pPr algn="ctr">
              <a:buNone/>
            </a:pPr>
            <a:r>
              <a:rPr lang="cs-CZ" dirty="0" smtClean="0"/>
              <a:t>    			básník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Homér</a:t>
            </a:r>
            <a:r>
              <a:rPr lang="cs-CZ" dirty="0" smtClean="0"/>
              <a:t> </a:t>
            </a:r>
            <a:r>
              <a:rPr lang="cs-CZ" i="1" dirty="0" smtClean="0"/>
              <a:t>(„rukojmí“):  </a:t>
            </a:r>
          </a:p>
          <a:p>
            <a:pPr>
              <a:buNone/>
            </a:pPr>
            <a:r>
              <a:rPr lang="cs-CZ" i="1" dirty="0" smtClean="0"/>
              <a:t>			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       		epos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Illias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a Odyssea</a:t>
            </a:r>
            <a:endParaRPr lang="cs-CZ" b="1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 smtClean="0"/>
              <a:t>				  	       </a:t>
            </a:r>
            <a:r>
              <a:rPr lang="cs-CZ" i="1" dirty="0" smtClean="0"/>
              <a:t>(Trojská válka)</a:t>
            </a:r>
            <a:endParaRPr lang="cs-CZ" b="1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endParaRPr lang="cs-CZ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7992888" cy="1282154"/>
          </a:xfrm>
          <a:ln w="31750"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2) 	HOMÉRSKÉ OBDOBÍ</a:t>
            </a:r>
            <a:br>
              <a:rPr lang="cs-CZ" sz="3200" b="1" dirty="0" smtClean="0"/>
            </a:br>
            <a:r>
              <a:rPr lang="cs-CZ" sz="3200" b="1" dirty="0" smtClean="0"/>
              <a:t>	(1100- 800 </a:t>
            </a:r>
            <a:r>
              <a:rPr lang="cs-CZ" sz="3200" b="1" cap="none" dirty="0" err="1" smtClean="0">
                <a:latin typeface="Arial" pitchFamily="34" charset="0"/>
                <a:cs typeface="Arial" pitchFamily="34" charset="0"/>
              </a:rPr>
              <a:t>přnl</a:t>
            </a:r>
            <a:r>
              <a:rPr lang="cs-CZ" sz="3200" b="1" dirty="0" smtClean="0"/>
              <a:t>.)</a:t>
            </a:r>
            <a:br>
              <a:rPr lang="cs-CZ" sz="3200" b="1" dirty="0" smtClean="0"/>
            </a:br>
            <a:endParaRPr lang="cs-CZ" sz="1600" b="1" dirty="0"/>
          </a:p>
        </p:txBody>
      </p:sp>
      <p:pic>
        <p:nvPicPr>
          <p:cNvPr id="8" name="Obrázek 7" descr="Home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2780928"/>
            <a:ext cx="2376264" cy="3544028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716016" y="188640"/>
            <a:ext cx="3826768" cy="720080"/>
          </a:xfrm>
          <a:ln w="31750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Trojský kůň</a:t>
            </a:r>
            <a:endParaRPr lang="cs-CZ" b="1" dirty="0"/>
          </a:p>
        </p:txBody>
      </p:sp>
      <p:pic>
        <p:nvPicPr>
          <p:cNvPr id="13" name="Zástupný symbol pro obsah 12" descr="Brad-Pitt's-horse-in-Canakkale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188640"/>
            <a:ext cx="4176464" cy="3132348"/>
          </a:xfrm>
        </p:spPr>
      </p:pic>
      <p:pic>
        <p:nvPicPr>
          <p:cNvPr id="14" name="Obrázek 13" descr="Happy_Valley_Beijing_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6016" y="1196752"/>
            <a:ext cx="3816424" cy="5373216"/>
          </a:xfrm>
          <a:prstGeom prst="rect">
            <a:avLst/>
          </a:prstGeom>
        </p:spPr>
      </p:pic>
      <p:pic>
        <p:nvPicPr>
          <p:cNvPr id="15" name="Obrázek 14" descr="Troi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7544" y="3429000"/>
            <a:ext cx="4128458" cy="3096344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24744"/>
            <a:ext cx="8424936" cy="5349208"/>
          </a:xfrm>
        </p:spPr>
        <p:txBody>
          <a:bodyPr>
            <a:normAutofit/>
          </a:bodyPr>
          <a:lstStyle/>
          <a:p>
            <a:pPr>
              <a:spcBef>
                <a:spcPts val="2400"/>
              </a:spcBef>
            </a:pPr>
            <a:r>
              <a:rPr lang="cs-CZ" dirty="0" smtClean="0"/>
              <a:t>příchod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Dórů	</a:t>
            </a:r>
            <a:r>
              <a:rPr lang="cs-CZ" dirty="0" smtClean="0"/>
              <a:t>→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1. řecká kolonizace </a:t>
            </a:r>
          </a:p>
          <a:p>
            <a:pPr>
              <a:spcBef>
                <a:spcPts val="2400"/>
              </a:spcBef>
              <a:buNone/>
            </a:pPr>
            <a:r>
              <a:rPr lang="cs-CZ" dirty="0" smtClean="0"/>
              <a:t>				→ úpadek kultury</a:t>
            </a:r>
          </a:p>
          <a:p>
            <a:pPr>
              <a:spcBef>
                <a:spcPts val="1200"/>
              </a:spcBef>
              <a:buNone/>
            </a:pPr>
            <a:endParaRPr lang="cs-CZ" dirty="0" smtClean="0"/>
          </a:p>
          <a:p>
            <a:pPr>
              <a:spcBef>
                <a:spcPts val="1200"/>
              </a:spcBef>
              <a:buNone/>
            </a:pPr>
            <a:endParaRPr lang="cs-CZ" dirty="0" smtClean="0"/>
          </a:p>
          <a:p>
            <a:pPr algn="ctr">
              <a:spcBef>
                <a:spcPts val="2400"/>
              </a:spcBef>
              <a:buNone/>
            </a:pPr>
            <a:r>
              <a:rPr lang="cs-CZ" b="1" i="1" spc="-60" dirty="0" smtClean="0">
                <a:solidFill>
                  <a:schemeClr val="accent1">
                    <a:lumMod val="75000"/>
                  </a:schemeClr>
                </a:solidFill>
              </a:rPr>
              <a:t>Podle dějepisného atlasu zjisti, která území Řekové osídlili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pPr algn="ctr">
              <a:spcBef>
                <a:spcPts val="2400"/>
              </a:spcBef>
              <a:buNone/>
            </a:pPr>
            <a:r>
              <a:rPr lang="cs-CZ" dirty="0" smtClean="0"/>
              <a:t> Území Malé Asie a ostrovů v Egejském moři.</a:t>
            </a:r>
          </a:p>
          <a:p>
            <a:pPr>
              <a:spcBef>
                <a:spcPts val="1200"/>
              </a:spcBef>
              <a:buNone/>
            </a:pPr>
            <a:endParaRPr lang="cs-CZ" dirty="0" smtClean="0"/>
          </a:p>
          <a:p>
            <a:pPr>
              <a:spcBef>
                <a:spcPts val="1200"/>
              </a:spcBef>
              <a:buNone/>
            </a:pPr>
            <a:endParaRPr lang="cs-CZ" sz="2600" dirty="0" smtClean="0"/>
          </a:p>
          <a:p>
            <a:pPr>
              <a:spcBef>
                <a:spcPts val="1200"/>
              </a:spcBef>
              <a:buNone/>
            </a:pPr>
            <a:endParaRPr lang="cs-CZ" sz="2600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20688"/>
            <a:ext cx="7467600" cy="5853264"/>
          </a:xfrm>
        </p:spPr>
        <p:txBody>
          <a:bodyPr/>
          <a:lstStyle/>
          <a:p>
            <a:r>
              <a:rPr lang="cs-CZ" dirty="0" smtClean="0"/>
              <a:t>rozdělení společnosti:</a:t>
            </a: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611560" y="764704"/>
          <a:ext cx="7776864" cy="5832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76672"/>
            <a:ext cx="8219256" cy="5997280"/>
          </a:xfrm>
        </p:spPr>
        <p:txBody>
          <a:bodyPr/>
          <a:lstStyle/>
          <a:p>
            <a:r>
              <a:rPr lang="cs-CZ" dirty="0" smtClean="0"/>
              <a:t>obchod s Blízkým Východem </a:t>
            </a:r>
            <a:r>
              <a:rPr lang="cs-CZ" dirty="0" smtClean="0">
                <a:latin typeface="Century" pitchFamily="18" charset="0"/>
                <a:cs typeface="Calibri"/>
              </a:rPr>
              <a:t>→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entury" pitchFamily="18" charset="0"/>
                <a:cs typeface="Calibri"/>
              </a:rPr>
              <a:t>řecká alfabeta 					</a:t>
            </a:r>
            <a:r>
              <a:rPr lang="cs-CZ" dirty="0" smtClean="0">
                <a:latin typeface="Century" pitchFamily="18" charset="0"/>
                <a:cs typeface="Calibri"/>
              </a:rPr>
              <a:t>(nejstarší evropské písmo)</a:t>
            </a:r>
          </a:p>
          <a:p>
            <a:endParaRPr lang="cs-CZ" dirty="0">
              <a:latin typeface="Century" pitchFamily="18" charset="0"/>
              <a:cs typeface="Calibri"/>
            </a:endParaRPr>
          </a:p>
          <a:p>
            <a:endParaRPr lang="cs-CZ" dirty="0">
              <a:latin typeface="Century" pitchFamily="18" charset="0"/>
            </a:endParaRPr>
          </a:p>
        </p:txBody>
      </p:sp>
      <p:pic>
        <p:nvPicPr>
          <p:cNvPr id="6" name="Obrázek 5" descr="Alfabeto_macedonio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47664" y="1556792"/>
            <a:ext cx="5467350" cy="466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08205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844824"/>
            <a:ext cx="7859216" cy="4629128"/>
          </a:xfrm>
        </p:spPr>
        <p:txBody>
          <a:bodyPr/>
          <a:lstStyle/>
          <a:p>
            <a:pPr lvl="2" indent="-466725"/>
            <a:r>
              <a:rPr lang="cs-CZ" sz="2400" dirty="0" smtClean="0"/>
              <a:t>období formování řeckých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polis</a:t>
            </a:r>
          </a:p>
          <a:p>
            <a:pPr marL="447675" indent="0"/>
            <a:r>
              <a:rPr lang="cs-CZ" dirty="0" smtClean="0"/>
              <a:t>	rozvoj řemesel, výroby a obchodu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spcBef>
                <a:spcPts val="0"/>
              </a:spcBef>
              <a:buNone/>
            </a:pPr>
            <a:r>
              <a:rPr lang="cs-CZ" i="1" dirty="0" smtClean="0"/>
              <a:t>Slovem polis se ve starověkém Řecku označovala:</a:t>
            </a:r>
          </a:p>
          <a:p>
            <a:pPr>
              <a:spcBef>
                <a:spcPts val="0"/>
              </a:spcBef>
              <a:buNone/>
            </a:pPr>
            <a:r>
              <a:rPr lang="cs-CZ" sz="800" i="1" dirty="0" smtClean="0"/>
              <a:t>	</a:t>
            </a:r>
            <a:r>
              <a:rPr lang="cs-CZ" sz="1600" i="1" dirty="0" smtClean="0"/>
              <a:t>	</a:t>
            </a:r>
          </a:p>
          <a:p>
            <a:pPr>
              <a:spcBef>
                <a:spcPts val="0"/>
              </a:spcBef>
              <a:buNone/>
            </a:pPr>
            <a:r>
              <a:rPr lang="cs-CZ" i="1" dirty="0" smtClean="0"/>
              <a:t>		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a)</a:t>
            </a:r>
            <a:r>
              <a:rPr lang="cs-CZ" i="1" dirty="0" smtClean="0"/>
              <a:t> pole</a:t>
            </a:r>
          </a:p>
          <a:p>
            <a:pPr>
              <a:spcBef>
                <a:spcPts val="0"/>
              </a:spcBef>
              <a:buNone/>
            </a:pPr>
            <a:r>
              <a:rPr lang="cs-CZ" i="1" dirty="0" smtClean="0"/>
              <a:t>		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b)</a:t>
            </a:r>
            <a:r>
              <a:rPr lang="cs-CZ" i="1" dirty="0" smtClean="0"/>
              <a:t> osady (státy)	</a:t>
            </a:r>
          </a:p>
          <a:p>
            <a:pPr>
              <a:spcBef>
                <a:spcPts val="0"/>
              </a:spcBef>
              <a:buNone/>
            </a:pPr>
            <a:r>
              <a:rPr lang="cs-CZ" i="1" dirty="0" smtClean="0"/>
              <a:t>		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c) </a:t>
            </a:r>
            <a:r>
              <a:rPr lang="cs-CZ" i="1" dirty="0" smtClean="0"/>
              <a:t>řemesla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6984776" cy="1084982"/>
          </a:xfrm>
          <a:ln w="31750"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3) 	ARCHAICKÉ OBDOBÍ</a:t>
            </a:r>
            <a:br>
              <a:rPr lang="cs-CZ" sz="3200" b="1" dirty="0" smtClean="0"/>
            </a:br>
            <a:r>
              <a:rPr lang="cs-CZ" sz="3200" b="1" dirty="0" smtClean="0"/>
              <a:t>	(800- 500 </a:t>
            </a:r>
            <a:r>
              <a:rPr lang="cs-CZ" sz="3200" b="1" cap="none" dirty="0" err="1" smtClean="0">
                <a:latin typeface="Arial" pitchFamily="34" charset="0"/>
                <a:cs typeface="Arial" pitchFamily="34" charset="0"/>
              </a:rPr>
              <a:t>přnl</a:t>
            </a:r>
            <a:r>
              <a:rPr lang="cs-CZ" sz="3200" b="1" dirty="0" smtClean="0"/>
              <a:t>.)</a:t>
            </a:r>
            <a:endParaRPr lang="cs-CZ" sz="1600" b="1" dirty="0"/>
          </a:p>
        </p:txBody>
      </p:sp>
      <p:sp>
        <p:nvSpPr>
          <p:cNvPr id="5" name="Šipka doprava 4"/>
          <p:cNvSpPr/>
          <p:nvPr/>
        </p:nvSpPr>
        <p:spPr>
          <a:xfrm>
            <a:off x="3635896" y="4581128"/>
            <a:ext cx="1008112" cy="360040"/>
          </a:xfrm>
          <a:prstGeom prst="rightArrow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788024" y="4221088"/>
            <a:ext cx="2448272" cy="1224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Polis</a:t>
            </a:r>
            <a:r>
              <a:rPr lang="cs-CZ" sz="2400" b="1" i="1" dirty="0" smtClean="0">
                <a:solidFill>
                  <a:schemeClr val="tx1"/>
                </a:solidFill>
              </a:rPr>
              <a:t> = osady, městské státy, státy</a:t>
            </a:r>
            <a:endParaRPr lang="cs-CZ" sz="2400" b="1" i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55576" y="3212976"/>
            <a:ext cx="7200800" cy="280831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1" dur="18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2" dur="600" decel="50000" autoRev="1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3" dur="600" decel="100000" autoRev="1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4" dur="600" decel="100000" autoRev="1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5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7" dur="18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8" dur="600" decel="50000" autoRev="1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9" dur="600" decel="100000" autoRev="1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0" dur="600" decel="100000" autoRev="1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04664"/>
            <a:ext cx="7467600" cy="6069288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  Velká </a:t>
            </a:r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</a:rPr>
              <a:t>(druhá)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řecká kolonizace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:</a:t>
            </a:r>
          </a:p>
          <a:p>
            <a:pPr marL="0" indent="0" algn="ctr">
              <a:spcBef>
                <a:spcPts val="0"/>
              </a:spcBef>
              <a:buNone/>
            </a:pPr>
            <a:endParaRPr lang="cs-CZ" sz="8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 „přátelské dobývání“ dalších oblastí, kam Řekové přinášeli svou vyspělou kulturu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		    zakládání nových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osad = polis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1331640" y="5661248"/>
            <a:ext cx="1224136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 descr="Greek_Colonizati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6" y="1844824"/>
            <a:ext cx="6474039" cy="3672408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48680"/>
            <a:ext cx="7467600" cy="5925272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Řecké polis:</a:t>
            </a:r>
          </a:p>
          <a:p>
            <a:pPr algn="ctr">
              <a:buNone/>
            </a:pPr>
            <a:endParaRPr lang="cs-CZ" sz="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dirty="0" smtClean="0"/>
              <a:t>samostatné, nezávislé obce</a:t>
            </a:r>
          </a:p>
          <a:p>
            <a:pPr algn="ctr"/>
            <a:r>
              <a:rPr lang="cs-CZ" dirty="0" smtClean="0"/>
              <a:t>rozlohou velmi malé </a:t>
            </a:r>
          </a:p>
          <a:p>
            <a:pPr algn="ctr"/>
            <a:r>
              <a:rPr lang="cs-CZ" dirty="0" smtClean="0"/>
              <a:t>nejvýznamnější jsou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Athény a Sparta</a:t>
            </a:r>
          </a:p>
          <a:p>
            <a:pPr algn="ctr"/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None/>
            </a:pP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Obrázek 3" descr="Athens_map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03648" y="2852936"/>
            <a:ext cx="2823843" cy="2880320"/>
          </a:xfrm>
          <a:prstGeom prst="rect">
            <a:avLst/>
          </a:prstGeom>
        </p:spPr>
      </p:pic>
      <p:pic>
        <p:nvPicPr>
          <p:cNvPr id="6" name="Obrázek 5" descr="Sparta_map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355975" y="2852936"/>
            <a:ext cx="2823843" cy="2880320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600200"/>
            <a:ext cx="7776864" cy="4873752"/>
          </a:xfrm>
          <a:ln w="25400">
            <a:solidFill>
              <a:schemeClr val="accent6"/>
            </a:solidFill>
          </a:ln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dirty="0" smtClean="0"/>
              <a:t>poloostrov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Attika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</a:pPr>
            <a:r>
              <a:rPr lang="cs-CZ" dirty="0" smtClean="0"/>
              <a:t>centrum vzdělání a umění, ale i řemesel a obchodu</a:t>
            </a: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svoboda</a:t>
            </a:r>
            <a:r>
              <a:rPr lang="cs-CZ" dirty="0" smtClean="0"/>
              <a:t> slova i činů </a:t>
            </a:r>
          </a:p>
          <a:p>
            <a:pPr>
              <a:spcBef>
                <a:spcPts val="0"/>
              </a:spcBef>
            </a:pPr>
            <a:r>
              <a:rPr lang="cs-CZ" dirty="0" smtClean="0"/>
              <a:t>vznik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demokracie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(= vlády lidu) </a:t>
            </a:r>
            <a:r>
              <a:rPr lang="cs-CZ" b="1" dirty="0" smtClean="0">
                <a:latin typeface="Calibri" pitchFamily="34" charset="0"/>
              </a:rPr>
              <a:t>→</a:t>
            </a:r>
            <a:r>
              <a:rPr lang="cs-CZ" dirty="0" smtClean="0"/>
              <a:t> volební právo pro každého athénského občana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3384376" cy="1143000"/>
          </a:xfrm>
          <a:ln w="31750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Athény</a:t>
            </a:r>
            <a:endParaRPr lang="cs-CZ" b="1" dirty="0"/>
          </a:p>
        </p:txBody>
      </p:sp>
      <p:pic>
        <p:nvPicPr>
          <p:cNvPr id="9" name="Obrázek 8" descr="2004_0~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3717032"/>
            <a:ext cx="3456384" cy="2592288"/>
          </a:xfrm>
          <a:prstGeom prst="rect">
            <a:avLst/>
          </a:prstGeom>
        </p:spPr>
      </p:pic>
      <p:pic>
        <p:nvPicPr>
          <p:cNvPr id="10" name="Obrázek 9" descr="Parthenon_from_West_with_deep_blue_sk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95936" y="3717032"/>
            <a:ext cx="3918080" cy="2610421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76672"/>
            <a:ext cx="3970784" cy="6120680"/>
          </a:xfrm>
          <a:solidFill>
            <a:schemeClr val="accent1">
              <a:lumMod val="40000"/>
              <a:lumOff val="60000"/>
            </a:schemeClr>
          </a:solidFill>
          <a:ln w="25400">
            <a:solidFill>
              <a:schemeClr val="accent6"/>
            </a:solidFill>
          </a:ln>
        </p:spPr>
        <p:txBody>
          <a:bodyPr/>
          <a:lstStyle/>
          <a:p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Solón: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jeden z 9 </a:t>
            </a:r>
            <a:r>
              <a:rPr lang="cs-CZ" dirty="0" err="1" smtClean="0"/>
              <a:t>archontů</a:t>
            </a: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/>
            <a:r>
              <a:rPr lang="cs-CZ" dirty="0" smtClean="0"/>
              <a:t>zrušil dlužní otroctví</a:t>
            </a:r>
          </a:p>
          <a:p>
            <a:pPr algn="ctr">
              <a:buNone/>
            </a:pPr>
            <a:endParaRPr lang="cs-CZ" dirty="0" smtClean="0"/>
          </a:p>
          <a:p>
            <a:pPr algn="ctr"/>
            <a:r>
              <a:rPr lang="cs-CZ" dirty="0" smtClean="0"/>
              <a:t>rozdělil občany do 4 majetkových skupin</a:t>
            </a:r>
          </a:p>
          <a:p>
            <a:pPr algn="ctr">
              <a:buNone/>
            </a:pPr>
            <a:endParaRPr lang="cs-CZ" dirty="0" smtClean="0"/>
          </a:p>
          <a:p>
            <a:pPr algn="ctr"/>
            <a:r>
              <a:rPr lang="cs-CZ" dirty="0" smtClean="0"/>
              <a:t>razil mince, zavedl soustavu měr a vah</a:t>
            </a:r>
          </a:p>
          <a:p>
            <a:pPr algn="ctr">
              <a:buNone/>
            </a:pPr>
            <a:endParaRPr lang="cs-CZ" sz="2800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6" name="Obrázek 5" descr="Solo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88024" y="836712"/>
            <a:ext cx="3236661" cy="5400600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484784"/>
            <a:ext cx="7776864" cy="4989168"/>
          </a:xfrm>
          <a:ln w="25400">
            <a:solidFill>
              <a:schemeClr val="accent6"/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Peloponéský</a:t>
            </a:r>
            <a:r>
              <a:rPr lang="cs-CZ" dirty="0" smtClean="0"/>
              <a:t> poloostrov</a:t>
            </a:r>
          </a:p>
          <a:p>
            <a:r>
              <a:rPr lang="cs-CZ" dirty="0" smtClean="0"/>
              <a:t>nejvýznamnější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vojenský stát</a:t>
            </a:r>
            <a:r>
              <a:rPr lang="cs-CZ" dirty="0" smtClean="0"/>
              <a:t>, ale řemeslo, obchod a umění na nízké úrovni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disciplína</a:t>
            </a:r>
            <a:r>
              <a:rPr lang="cs-CZ" dirty="0" smtClean="0"/>
              <a:t>, vojenská služba, izolace od cizinců</a:t>
            </a:r>
          </a:p>
          <a:p>
            <a:r>
              <a:rPr lang="cs-CZ" dirty="0" smtClean="0"/>
              <a:t>v čele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2 králové </a:t>
            </a:r>
          </a:p>
          <a:p>
            <a:pPr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3456384" cy="1066130"/>
          </a:xfrm>
          <a:ln w="31750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Sparta</a:t>
            </a:r>
            <a:endParaRPr lang="cs-CZ" b="1" dirty="0"/>
          </a:p>
        </p:txBody>
      </p:sp>
      <p:pic>
        <p:nvPicPr>
          <p:cNvPr id="8" name="Obrázek 7" descr="Ancient_sparta_theate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03848" y="3284984"/>
            <a:ext cx="4680843" cy="3096741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476672"/>
            <a:ext cx="6912768" cy="2736304"/>
          </a:xfrm>
          <a:solidFill>
            <a:schemeClr val="accent1">
              <a:lumMod val="40000"/>
              <a:lumOff val="60000"/>
            </a:schemeClr>
          </a:solidFill>
          <a:ln w="15875">
            <a:solidFill>
              <a:schemeClr val="accent6"/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endParaRPr lang="cs-CZ" sz="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Sparťanská výchova:</a:t>
            </a:r>
          </a:p>
          <a:p>
            <a:pPr algn="ctr">
              <a:buNone/>
            </a:pP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dirty="0" smtClean="0"/>
              <a:t>slabé a nemocné děti zabíjeny</a:t>
            </a:r>
          </a:p>
          <a:p>
            <a:pPr algn="ctr"/>
            <a:r>
              <a:rPr lang="cs-CZ" dirty="0" smtClean="0"/>
              <a:t>od 7 let chlapci ve výchově státu</a:t>
            </a:r>
          </a:p>
          <a:p>
            <a:pPr algn="ctr"/>
            <a:r>
              <a:rPr lang="cs-CZ" dirty="0" smtClean="0"/>
              <a:t>od 20 do 60 let aktivní vojenská služba</a:t>
            </a:r>
          </a:p>
          <a:p>
            <a:pPr algn="ctr">
              <a:buNone/>
            </a:pPr>
            <a:endParaRPr lang="cs-CZ" dirty="0" smtClean="0"/>
          </a:p>
          <a:p>
            <a:pPr algn="ctr"/>
            <a:endParaRPr lang="cs-CZ" dirty="0"/>
          </a:p>
        </p:txBody>
      </p:sp>
      <p:pic>
        <p:nvPicPr>
          <p:cNvPr id="6" name="Obrázek 5" descr="Hoplit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19672" y="3429000"/>
            <a:ext cx="2373731" cy="2952328"/>
          </a:xfrm>
          <a:prstGeom prst="rect">
            <a:avLst/>
          </a:prstGeom>
        </p:spPr>
      </p:pic>
      <p:pic>
        <p:nvPicPr>
          <p:cNvPr id="7" name="Obrázek 6" descr="Spartan_Warrior_Agog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4008" y="3356992"/>
            <a:ext cx="2367848" cy="3312368"/>
          </a:xfrm>
          <a:prstGeom prst="rect">
            <a:avLst/>
          </a:prstGeom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908720"/>
            <a:ext cx="7467600" cy="5805264"/>
          </a:xfrm>
        </p:spPr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http://upload.wikimedia.org/wikipedia/commons/c/c0/Greece_prefectures_map_nocoord.png?uselang=cs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http://upload.wikimedia.org/wikipedia/commons/d/d1/Minoan_-_Goddess_or_Priestess_-_Walters_711090.jpg?uselang=cs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http://upload.wikimedia.org/wikipedia/commons/b/b5/Dauphins_de_knossos.jpg?uselang=cs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http://upload.wikimedia.org/wikipedia/commons/8/84/Knossos_R01.jpg?uselang=cs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http://upload.wikimedia.org/wikipedia/commons/5/59/Soldiers_Mycenae_.jpg?uselang=cs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http://upload.wikimedia.org/wikipedia/commons/8/8c/6265_-_Archaeological_Museum%2C_Athens_-_Silver_rhyton_from_Mycenae_-_Photo_by_Giovanni_Dall%27Orto%2C_Nov_13_2009.jpg?uselang=cs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http://upload.wikimedia.org/wikipedia/commons/4/48/Lions_gate_cyclopean_walls%2C_at_Mycenae%2C_back.jpg?uselang=cs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http://upload.wikimedia.org/wikipedia/commons/f/fe/Tholos_of_Atreus.jpg?uselang=cs</a:t>
            </a:r>
            <a:endParaRPr lang="cs-CZ" sz="1600" dirty="0" smtClean="0"/>
          </a:p>
          <a:p>
            <a:r>
              <a:rPr lang="cs-CZ" sz="1600" dirty="0" smtClean="0">
                <a:hlinkClick r:id="rId10"/>
              </a:rPr>
              <a:t>http://upload.wikimedia.org/wikipedia/commons/3/34/Homer.jpg</a:t>
            </a:r>
            <a:endParaRPr lang="cs-CZ" sz="1600" dirty="0" smtClean="0"/>
          </a:p>
          <a:p>
            <a:r>
              <a:rPr lang="cs-CZ" sz="1600" dirty="0" smtClean="0">
                <a:hlinkClick r:id="rId11"/>
              </a:rPr>
              <a:t>http://upload.wikimedia.org/wikipedia/commons/8/87/Brad-Pitt%27s-horse-in-Canakkale.jpg</a:t>
            </a:r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80728"/>
            <a:ext cx="8075240" cy="5493224"/>
          </a:xfrm>
        </p:spPr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http://upload.wikimedia.org/wikipedia/commons/9/96/Happy_Valley_Beijing_3.jpg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http://commons.wikimedia.org/wiki/File:Troi.jpg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http://commons.wikimedia.org/wiki/File:Alfabeto_macedonio.gif?uselang=cs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http://upload.wikimedia.org/wikipedia/commons/6/6f/Greek_Colonization.png?uselang=cs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http://upload.wikimedia.org/wikipedia/commons/f/f3/Parthenon_from_West_with_deep_blue_sky.jpg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http://upload.wikimedia.org/wikipedia/commons/d/dd/2004_02_29_Ath%C3%A8nes.JPG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http://upload.wikimedia.org/wikipedia/commons/4/4c/Solon.jpg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http://upload.wikimedia.org/wikipedia/commons/d/d3/Hoplit.png</a:t>
            </a:r>
            <a:endParaRPr lang="cs-CZ" sz="1600" dirty="0" smtClean="0"/>
          </a:p>
          <a:p>
            <a:r>
              <a:rPr lang="cs-CZ" sz="1600" dirty="0" smtClean="0">
                <a:hlinkClick r:id="rId10"/>
              </a:rPr>
              <a:t>http://upload.wikimedia.org/wikipedia/commons/a/aa/Spartan_Warrior_Agoge.jpg</a:t>
            </a:r>
            <a:endParaRPr lang="cs-CZ" sz="1600" dirty="0" smtClean="0"/>
          </a:p>
          <a:p>
            <a:r>
              <a:rPr lang="cs-CZ" sz="1600" dirty="0" smtClean="0">
                <a:hlinkClick r:id="rId11"/>
              </a:rPr>
              <a:t>http://upload.wikimedia.org/wikipedia/commons/f/ff/Athens_map.png?uselang=cs</a:t>
            </a:r>
            <a:endParaRPr lang="cs-CZ" sz="1600" dirty="0" smtClean="0"/>
          </a:p>
          <a:p>
            <a:r>
              <a:rPr lang="cs-CZ" sz="1600" dirty="0" smtClean="0">
                <a:hlinkClick r:id="rId12"/>
              </a:rPr>
              <a:t>http://upload.wikimedia.org/wikipedia/commons/8/82/Sparta_map.png</a:t>
            </a:r>
            <a:endParaRPr lang="cs-CZ" sz="1600" dirty="0" smtClean="0"/>
          </a:p>
          <a:p>
            <a:r>
              <a:rPr lang="cs-CZ" sz="1600" dirty="0" smtClean="0">
                <a:hlinkClick r:id="rId13"/>
              </a:rPr>
              <a:t>http://upload.wikimedia.org/wikipedia/commons/5/5c/Ancient_sparta_theater.jpg</a:t>
            </a:r>
            <a:endParaRPr lang="cs-CZ" sz="1600" dirty="0" smtClean="0"/>
          </a:p>
          <a:p>
            <a:r>
              <a:rPr lang="cs-CZ" sz="1600" dirty="0" smtClean="0">
                <a:hlinkClick r:id="rId14"/>
              </a:rPr>
              <a:t>http://commons.wikimedia.org/wiki/File:Crete_relief_map.svg</a:t>
            </a:r>
            <a:endParaRPr lang="cs-CZ" sz="1600" dirty="0" smtClean="0"/>
          </a:p>
          <a:p>
            <a:pPr>
              <a:buNone/>
            </a:pPr>
            <a:endParaRPr lang="cs-CZ" sz="1600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791</TotalTime>
  <Words>354</Words>
  <Application>Microsoft Office PowerPoint</Application>
  <PresentationFormat>Předvádění na obrazovce (4:3)</PresentationFormat>
  <Paragraphs>203</Paragraphs>
  <Slides>26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Arkýř</vt:lpstr>
      <vt:lpstr>Prezentace aplikace PowerPoint</vt:lpstr>
      <vt:lpstr>STAROVĚKÉ ŘECKO</vt:lpstr>
      <vt:lpstr>Základní informace</vt:lpstr>
      <vt:lpstr>Prezentace aplikace PowerPoint</vt:lpstr>
      <vt:lpstr>Zdroj obživy</vt:lpstr>
      <vt:lpstr>Období vývoje starověkého Řecka</vt:lpstr>
      <vt:lpstr> 1)  OBDOBÍ EGEJSKÉ KULTURY (2000- 1100 přnl.) </vt:lpstr>
      <vt:lpstr>Kréta</vt:lpstr>
      <vt:lpstr>Prezentace aplikace PowerPoint</vt:lpstr>
      <vt:lpstr>Prezentace aplikace PowerPoint</vt:lpstr>
      <vt:lpstr>Mykény</vt:lpstr>
      <vt:lpstr>Prezentace aplikace PowerPoint</vt:lpstr>
      <vt:lpstr>       2)  HOMÉRSKÉ OBDOBÍ  (1100- 800 přnl.) </vt:lpstr>
      <vt:lpstr>Trojský kůň</vt:lpstr>
      <vt:lpstr>Prezentace aplikace PowerPoint</vt:lpstr>
      <vt:lpstr>Prezentace aplikace PowerPoint</vt:lpstr>
      <vt:lpstr>Prezentace aplikace PowerPoint</vt:lpstr>
      <vt:lpstr>       3)  ARCHAICKÉ OBDOBÍ  (800- 500 přnl.)</vt:lpstr>
      <vt:lpstr>Prezentace aplikace PowerPoint</vt:lpstr>
      <vt:lpstr>Prezentace aplikace PowerPoint</vt:lpstr>
      <vt:lpstr>Athény</vt:lpstr>
      <vt:lpstr>Prezentace aplikace PowerPoint</vt:lpstr>
      <vt:lpstr>Sparta</vt:lpstr>
      <vt:lpstr>Prezentace aplikace PowerPoint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STAROVĚKÉ ŘECKO</dc:title>
  <dc:creator>6KWG</dc:creator>
  <cp:lastModifiedBy>6KWG</cp:lastModifiedBy>
  <cp:revision>93</cp:revision>
  <dcterms:modified xsi:type="dcterms:W3CDTF">2012-11-17T21:57:15Z</dcterms:modified>
</cp:coreProperties>
</file>